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87672B-708B-4898-BBE7-99BCCC5E35B4}">
  <a:tblStyle styleId="{C587672B-708B-4898-BBE7-99BCCC5E35B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github.com/KIET-Github/CS-2024-A/blob/main/PCS24-58-Avinash/Testing_report.pdf" TargetMode="External"/><Relationship Id="rId4" Type="http://schemas.openxmlformats.org/officeDocument/2006/relationships/hyperlink" Target="https://github.com/KIET-Github/CS-2024-A/blob/main/PCS24-58-Avinash/ERP_Synopsis.pdf" TargetMode="External"/><Relationship Id="rId5" Type="http://schemas.openxmlformats.org/officeDocument/2006/relationships/hyperlink" Target="https://github.com/KIET-Github/CS-2024-A/blob/main/PCS24-58-Avinash/ERP%20Report.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421364" y="1726162"/>
            <a:ext cx="9144000" cy="1875875"/>
          </a:xfrm>
          <a:prstGeom prst="rect">
            <a:avLst/>
          </a:prstGeom>
          <a:noFill/>
          <a:ln>
            <a:noFill/>
          </a:ln>
        </p:spPr>
        <p:txBody>
          <a:bodyPr anchorCtr="0" anchor="b" bIns="45700" lIns="91425" spcFirstLastPara="1" rIns="91425" wrap="square" tIns="45700">
            <a:noAutofit/>
          </a:bodyPr>
          <a:lstStyle/>
          <a:p>
            <a:pPr indent="0" lvl="0" marL="0" rtl="0" algn="ctr">
              <a:lnSpc>
                <a:spcPct val="107000"/>
              </a:lnSpc>
              <a:spcBef>
                <a:spcPts val="0"/>
              </a:spcBef>
              <a:spcAft>
                <a:spcPts val="0"/>
              </a:spcAft>
              <a:buClr>
                <a:schemeClr val="dk1"/>
              </a:buClr>
              <a:buSzPts val="1800"/>
              <a:buFont typeface="Calibri"/>
              <a:buNone/>
            </a:pPr>
            <a:br>
              <a:rPr lang="en-US" sz="1800"/>
            </a:br>
            <a:br>
              <a:rPr lang="en-US" sz="1800"/>
            </a:br>
            <a:br>
              <a:rPr lang="en-US" sz="1800"/>
            </a:br>
            <a:br>
              <a:rPr lang="en-US" sz="1800"/>
            </a:br>
            <a:br>
              <a:rPr lang="en-US" sz="1800"/>
            </a:br>
            <a:br>
              <a:rPr lang="en-US" sz="1800"/>
            </a:br>
            <a:br>
              <a:rPr lang="en-US" sz="1800"/>
            </a:br>
            <a:br>
              <a:rPr lang="en-US" sz="1800"/>
            </a:br>
            <a:br>
              <a:rPr lang="en-US" sz="1800"/>
            </a:br>
            <a:br>
              <a:rPr lang="en-US" sz="1800"/>
            </a:br>
            <a:br>
              <a:rPr lang="en-US" sz="1800"/>
            </a:br>
            <a:br>
              <a:rPr lang="en-US" sz="1800"/>
            </a:br>
            <a:br>
              <a:rPr lang="en-US" sz="1800"/>
            </a:br>
            <a:br>
              <a:rPr lang="en-US" sz="1800"/>
            </a:br>
            <a:br>
              <a:rPr lang="en-US" sz="1800"/>
            </a:br>
            <a:br>
              <a:rPr lang="en-US" sz="1800"/>
            </a:br>
            <a:br>
              <a:rPr lang="en-US" sz="1800"/>
            </a:br>
            <a:br>
              <a:rPr lang="en-US" sz="1800"/>
            </a:br>
            <a:br>
              <a:rPr lang="en-US" sz="1800"/>
            </a:br>
            <a:br>
              <a:rPr lang="en-US" sz="1800"/>
            </a:br>
            <a:br>
              <a:rPr lang="en-US" sz="1800"/>
            </a:br>
            <a:br>
              <a:rPr lang="en-US" sz="1800"/>
            </a:br>
            <a:r>
              <a:rPr b="1" lang="en-US" sz="2000">
                <a:latin typeface="Times New Roman"/>
                <a:ea typeface="Times New Roman"/>
                <a:cs typeface="Times New Roman"/>
                <a:sym typeface="Times New Roman"/>
              </a:rPr>
              <a:t>DEPARTMENT OF COMPUTER SCIENCE</a:t>
            </a:r>
            <a:br>
              <a:rPr b="1" lang="en-US" sz="1800">
                <a:latin typeface="Times New Roman"/>
                <a:ea typeface="Times New Roman"/>
                <a:cs typeface="Times New Roman"/>
                <a:sym typeface="Times New Roman"/>
              </a:rPr>
            </a:br>
            <a:br>
              <a:rPr lang="en-US" sz="1800">
                <a:latin typeface="Times New Roman"/>
                <a:ea typeface="Times New Roman"/>
                <a:cs typeface="Times New Roman"/>
                <a:sym typeface="Times New Roman"/>
              </a:rPr>
            </a:br>
            <a:r>
              <a:rPr b="1" lang="en-US" sz="3600">
                <a:latin typeface="Times New Roman"/>
                <a:ea typeface="Times New Roman"/>
                <a:cs typeface="Times New Roman"/>
                <a:sym typeface="Times New Roman"/>
              </a:rPr>
              <a:t> Project Presentation (KCS 851)</a:t>
            </a:r>
            <a:br>
              <a:rPr b="1" lang="en-US" sz="3600">
                <a:latin typeface="Times New Roman"/>
                <a:ea typeface="Times New Roman"/>
                <a:cs typeface="Times New Roman"/>
                <a:sym typeface="Times New Roman"/>
              </a:rPr>
            </a:br>
            <a:br>
              <a:rPr lang="en-US" sz="3600">
                <a:latin typeface="Times New Roman"/>
                <a:ea typeface="Times New Roman"/>
                <a:cs typeface="Times New Roman"/>
                <a:sym typeface="Times New Roman"/>
              </a:rPr>
            </a:br>
            <a:r>
              <a:rPr b="1" lang="en-US" sz="3600">
                <a:latin typeface="Times New Roman"/>
                <a:ea typeface="Times New Roman"/>
                <a:cs typeface="Times New Roman"/>
                <a:sym typeface="Times New Roman"/>
              </a:rPr>
              <a:t>Enterprise Resource Planning</a:t>
            </a:r>
            <a:endParaRPr/>
          </a:p>
        </p:txBody>
      </p:sp>
      <p:sp>
        <p:nvSpPr>
          <p:cNvPr id="89" name="Google Shape;89;p13"/>
          <p:cNvSpPr txBox="1"/>
          <p:nvPr>
            <p:ph idx="1" type="subTitle"/>
          </p:nvPr>
        </p:nvSpPr>
        <p:spPr>
          <a:xfrm>
            <a:off x="1524000" y="3900325"/>
            <a:ext cx="9144000" cy="2001837"/>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lnSpc>
                <a:spcPct val="90000"/>
              </a:lnSpc>
              <a:spcBef>
                <a:spcPts val="0"/>
              </a:spcBef>
              <a:spcAft>
                <a:spcPts val="0"/>
              </a:spcAft>
              <a:buClr>
                <a:schemeClr val="dk1"/>
              </a:buClr>
              <a:buSzPct val="100000"/>
              <a:buNone/>
            </a:pPr>
            <a:r>
              <a:rPr b="1" lang="en-US">
                <a:latin typeface="Times New Roman"/>
                <a:ea typeface="Times New Roman"/>
                <a:cs typeface="Times New Roman"/>
                <a:sym typeface="Times New Roman"/>
              </a:rPr>
              <a:t>Guide Name</a:t>
            </a:r>
            <a:endParaRPr/>
          </a:p>
          <a:p>
            <a:pPr indent="0" lvl="0" marL="0" rtl="0" algn="ctr">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Ms. Neha Shukla (Assistant Professor)</a:t>
            </a:r>
            <a:endParaRPr/>
          </a:p>
          <a:p>
            <a:pPr indent="0" lvl="0" marL="0" rtl="0" algn="ctr">
              <a:lnSpc>
                <a:spcPct val="90000"/>
              </a:lnSpc>
              <a:spcBef>
                <a:spcPts val="1000"/>
              </a:spcBef>
              <a:spcAft>
                <a:spcPts val="0"/>
              </a:spcAft>
              <a:buClr>
                <a:schemeClr val="dk1"/>
              </a:buClr>
              <a:buSzPct val="100000"/>
              <a:buNone/>
            </a:pPr>
            <a:r>
              <a:t/>
            </a:r>
            <a:endParaRPr>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dk1"/>
              </a:buClr>
              <a:buSzPct val="100000"/>
              <a:buNone/>
            </a:pPr>
            <a:r>
              <a:rPr b="1" lang="en-US">
                <a:latin typeface="Times New Roman"/>
                <a:ea typeface="Times New Roman"/>
                <a:cs typeface="Times New Roman"/>
                <a:sym typeface="Times New Roman"/>
              </a:rPr>
              <a:t>Project Members Name</a:t>
            </a:r>
            <a:endParaRPr/>
          </a:p>
          <a:p>
            <a:pPr indent="0" lvl="0" marL="0" rtl="0" algn="ctr">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Avinash Kumar (2000290120050) 8 A</a:t>
            </a:r>
            <a:endParaRPr/>
          </a:p>
          <a:p>
            <a:pPr indent="0" lvl="0" marL="0" rtl="0" algn="ctr">
              <a:lnSpc>
                <a:spcPct val="90000"/>
              </a:lnSpc>
              <a:spcBef>
                <a:spcPts val="1000"/>
              </a:spcBef>
              <a:spcAft>
                <a:spcPts val="0"/>
              </a:spcAft>
              <a:buClr>
                <a:schemeClr val="dk1"/>
              </a:buClr>
              <a:buSzPct val="100000"/>
              <a:buNone/>
            </a:pPr>
            <a:r>
              <a:rPr lang="en-US">
                <a:latin typeface="Times New Roman"/>
                <a:ea typeface="Times New Roman"/>
                <a:cs typeface="Times New Roman"/>
                <a:sym typeface="Times New Roman"/>
              </a:rPr>
              <a:t>Varun Kumar Tiwari (2000290120186) 8 C</a:t>
            </a:r>
            <a:endParaRPr/>
          </a:p>
          <a:p>
            <a:pPr indent="0" lvl="0" marL="0" rtl="0" algn="ctr">
              <a:lnSpc>
                <a:spcPct val="90000"/>
              </a:lnSpc>
              <a:spcBef>
                <a:spcPts val="1000"/>
              </a:spcBef>
              <a:spcAft>
                <a:spcPts val="0"/>
              </a:spcAft>
              <a:buClr>
                <a:schemeClr val="dk1"/>
              </a:buClr>
              <a:buSzPct val="100000"/>
              <a:buNone/>
            </a:pPr>
            <a:r>
              <a:t/>
            </a:r>
            <a:endParaRPr/>
          </a:p>
          <a:p>
            <a:pPr indent="0" lvl="0" marL="0" rtl="0" algn="ctr">
              <a:lnSpc>
                <a:spcPct val="90000"/>
              </a:lnSpc>
              <a:spcBef>
                <a:spcPts val="1000"/>
              </a:spcBef>
              <a:spcAft>
                <a:spcPts val="0"/>
              </a:spcAft>
              <a:buClr>
                <a:schemeClr val="dk1"/>
              </a:buClr>
              <a:buSzPct val="100000"/>
              <a:buNone/>
            </a:pPr>
            <a:r>
              <a:t/>
            </a:r>
            <a:endParaRPr/>
          </a:p>
        </p:txBody>
      </p:sp>
      <p:sp>
        <p:nvSpPr>
          <p:cNvPr id="90" name="Google Shape;90;p13"/>
          <p:cNvSpPr/>
          <p:nvPr/>
        </p:nvSpPr>
        <p:spPr>
          <a:xfrm>
            <a:off x="0" y="0"/>
            <a:ext cx="12192000" cy="457200"/>
          </a:xfrm>
          <a:prstGeom prst="rect">
            <a:avLst/>
          </a:prstGeom>
          <a:noFill/>
          <a:ln>
            <a:noFill/>
          </a:ln>
        </p:spPr>
        <p:txBody>
          <a:bodyPr anchorCtr="0" anchor="ctr" bIns="0" lIns="126950" spcFirstLastPara="1" rIns="91425" wrap="square" tIns="222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1" name="Google Shape;91;p13"/>
          <p:cNvPicPr preferRelativeResize="0"/>
          <p:nvPr/>
        </p:nvPicPr>
        <p:blipFill rotWithShape="1">
          <a:blip r:embed="rId3">
            <a:alphaModFix/>
          </a:blip>
          <a:srcRect b="0" l="0" r="0" t="0"/>
          <a:stretch/>
        </p:blipFill>
        <p:spPr>
          <a:xfrm>
            <a:off x="413658" y="0"/>
            <a:ext cx="11364684" cy="1205982"/>
          </a:xfrm>
          <a:prstGeom prst="rect">
            <a:avLst/>
          </a:prstGeom>
          <a:noFill/>
          <a:ln>
            <a:noFill/>
          </a:ln>
        </p:spPr>
      </p:pic>
      <p:sp>
        <p:nvSpPr>
          <p:cNvPr id="92" name="Google Shape;92;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Data Flow Diagram</a:t>
            </a:r>
            <a:endParaRPr/>
          </a:p>
        </p:txBody>
      </p:sp>
      <p:sp>
        <p:nvSpPr>
          <p:cNvPr id="155" name="Google Shape;155;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56" name="Google Shape;15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57" name="Google Shape;157;p22"/>
          <p:cNvPicPr preferRelativeResize="0"/>
          <p:nvPr/>
        </p:nvPicPr>
        <p:blipFill rotWithShape="1">
          <a:blip r:embed="rId3">
            <a:alphaModFix/>
          </a:blip>
          <a:srcRect b="0" l="0" r="0" t="0"/>
          <a:stretch/>
        </p:blipFill>
        <p:spPr>
          <a:xfrm>
            <a:off x="2735897" y="1690688"/>
            <a:ext cx="6720205" cy="52408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Process Work Flow Diagram</a:t>
            </a:r>
            <a:endParaRPr>
              <a:latin typeface="Times New Roman"/>
              <a:ea typeface="Times New Roman"/>
              <a:cs typeface="Times New Roman"/>
              <a:sym typeface="Times New Roman"/>
            </a:endParaRPr>
          </a:p>
        </p:txBody>
      </p:sp>
      <p:sp>
        <p:nvSpPr>
          <p:cNvPr id="163" name="Google Shape;16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Diagram" id="164" name="Google Shape;164;p23"/>
          <p:cNvPicPr preferRelativeResize="0"/>
          <p:nvPr>
            <p:ph idx="1" type="body"/>
          </p:nvPr>
        </p:nvPicPr>
        <p:blipFill rotWithShape="1">
          <a:blip r:embed="rId3">
            <a:alphaModFix/>
          </a:blip>
          <a:srcRect b="0" l="0" r="0" t="0"/>
          <a:stretch/>
        </p:blipFill>
        <p:spPr>
          <a:xfrm>
            <a:off x="1950720" y="1534160"/>
            <a:ext cx="8534400" cy="482219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Project Status</a:t>
            </a:r>
            <a:endParaRPr/>
          </a:p>
        </p:txBody>
      </p:sp>
      <p:sp>
        <p:nvSpPr>
          <p:cNvPr id="170" name="Google Shape;170;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100000"/>
              </a:lnSpc>
              <a:spcBef>
                <a:spcPts val="0"/>
              </a:spcBef>
              <a:spcAft>
                <a:spcPts val="0"/>
              </a:spcAft>
              <a:buClr>
                <a:srgbClr val="000000"/>
              </a:buClr>
              <a:buSzPts val="2800"/>
              <a:buNone/>
            </a:pPr>
            <a:r>
              <a:rPr b="0" lang="en-US" sz="2800" strike="noStrike">
                <a:solidFill>
                  <a:srgbClr val="000000"/>
                </a:solidFill>
                <a:latin typeface="Times New Roman"/>
                <a:ea typeface="Times New Roman"/>
                <a:cs typeface="Times New Roman"/>
                <a:sym typeface="Times New Roman"/>
              </a:rPr>
              <a:t>This module has been approximately 95% developed, and all the completed portions have undergone thorough testing using various real-time test cases. The components comprising the Datesheet, Seating Plan, Invigilation Duty Chart, as well as student and faculty attendance, have been successfully developed and rigorously tested. Over the past two semesters, our college's examination team has utilized this module for conducting all examinations.</a:t>
            </a:r>
            <a:endParaRPr b="0" sz="2800" strike="noStrike">
              <a:latin typeface="Arial"/>
              <a:ea typeface="Arial"/>
              <a:cs typeface="Arial"/>
              <a:sym typeface="Arial"/>
            </a:endParaRPr>
          </a:p>
          <a:p>
            <a:pPr indent="-228600" lvl="0" marL="228600" rtl="0" algn="just">
              <a:lnSpc>
                <a:spcPct val="100000"/>
              </a:lnSpc>
              <a:spcBef>
                <a:spcPts val="1000"/>
              </a:spcBef>
              <a:spcAft>
                <a:spcPts val="0"/>
              </a:spcAft>
              <a:buClr>
                <a:srgbClr val="000000"/>
              </a:buClr>
              <a:buSzPts val="2800"/>
              <a:buNone/>
            </a:pPr>
            <a:r>
              <a:rPr b="0" lang="en-US" sz="2800" strike="noStrike">
                <a:solidFill>
                  <a:srgbClr val="000000"/>
                </a:solidFill>
                <a:latin typeface="Times New Roman"/>
                <a:ea typeface="Times New Roman"/>
                <a:cs typeface="Times New Roman"/>
                <a:sym typeface="Times New Roman"/>
              </a:rPr>
              <a:t>Additionally, discussions are underway for new requirements, and work is currently in progress for their implementation.</a:t>
            </a:r>
            <a:endParaRPr b="0" sz="2800" strike="noStrike">
              <a:latin typeface="Arial"/>
              <a:ea typeface="Arial"/>
              <a:cs typeface="Arial"/>
              <a:sym typeface="Arial"/>
            </a:endParaRPr>
          </a:p>
          <a:p>
            <a:pPr indent="0" lvl="0" marL="0" rtl="0" algn="just">
              <a:lnSpc>
                <a:spcPct val="90000"/>
              </a:lnSpc>
              <a:spcBef>
                <a:spcPts val="1000"/>
              </a:spcBef>
              <a:spcAft>
                <a:spcPts val="0"/>
              </a:spcAft>
              <a:buClr>
                <a:schemeClr val="dk1"/>
              </a:buClr>
              <a:buSzPts val="2800"/>
              <a:buNone/>
            </a:pPr>
            <a:r>
              <a:t/>
            </a:r>
            <a:endParaRPr/>
          </a:p>
        </p:txBody>
      </p:sp>
      <p:sp>
        <p:nvSpPr>
          <p:cNvPr id="171" name="Google Shape;17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Times New Roman"/>
              <a:buNone/>
            </a:pPr>
            <a:r>
              <a:rPr b="0" lang="en-US" sz="4400" strike="noStrike">
                <a:solidFill>
                  <a:srgbClr val="000000"/>
                </a:solidFill>
                <a:latin typeface="Times New Roman"/>
                <a:ea typeface="Times New Roman"/>
                <a:cs typeface="Times New Roman"/>
                <a:sym typeface="Times New Roman"/>
              </a:rPr>
              <a:t>Implementaion</a:t>
            </a:r>
            <a:endParaRPr/>
          </a:p>
        </p:txBody>
      </p:sp>
      <p:sp>
        <p:nvSpPr>
          <p:cNvPr id="177" name="Google Shape;1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Graphical user interface, application" id="178" name="Google Shape;178;p25"/>
          <p:cNvPicPr preferRelativeResize="0"/>
          <p:nvPr>
            <p:ph idx="1" type="body"/>
          </p:nvPr>
        </p:nvPicPr>
        <p:blipFill rotWithShape="1">
          <a:blip r:embed="rId3">
            <a:alphaModFix/>
          </a:blip>
          <a:srcRect b="901" l="5987" r="-508" t="8406"/>
          <a:stretch/>
        </p:blipFill>
        <p:spPr>
          <a:xfrm>
            <a:off x="838200" y="1584960"/>
            <a:ext cx="10632439" cy="459200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Graphical user interface, application, email&#10;&#10;Description automatically generated" id="184" name="Google Shape;184;p26"/>
          <p:cNvPicPr preferRelativeResize="0"/>
          <p:nvPr>
            <p:ph idx="1" type="body"/>
          </p:nvPr>
        </p:nvPicPr>
        <p:blipFill rotWithShape="1">
          <a:blip r:embed="rId3">
            <a:alphaModFix/>
          </a:blip>
          <a:srcRect b="261" l="5340" r="137" t="7607"/>
          <a:stretch/>
        </p:blipFill>
        <p:spPr>
          <a:xfrm>
            <a:off x="838201" y="1031398"/>
            <a:ext cx="10515599" cy="479520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All documents Proofs (Github and Drive)</a:t>
            </a:r>
            <a:endParaRPr/>
          </a:p>
        </p:txBody>
      </p:sp>
      <p:sp>
        <p:nvSpPr>
          <p:cNvPr id="190" name="Google Shape;190;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hlinkClick r:id="rId3"/>
              </a:rPr>
              <a:t>Testing Report</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4"/>
              </a:rPr>
              <a:t>Synopsis</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5"/>
              </a:rPr>
              <a:t>Report</a:t>
            </a:r>
            <a:endParaRPr/>
          </a:p>
        </p:txBody>
      </p:sp>
      <p:sp>
        <p:nvSpPr>
          <p:cNvPr id="191" name="Google Shape;19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References	</a:t>
            </a:r>
            <a:endParaRPr/>
          </a:p>
        </p:txBody>
      </p:sp>
      <p:sp>
        <p:nvSpPr>
          <p:cNvPr id="197" name="Google Shape;197;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360045" marR="254634" rtl="0" algn="just">
              <a:lnSpc>
                <a:spcPct val="150000"/>
              </a:lnSpc>
              <a:spcBef>
                <a:spcPts val="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[1] Prof. S. S. Aravinth, “Exam Hall Seating Arrangement System”</a:t>
            </a:r>
            <a:endParaRPr sz="1800">
              <a:solidFill>
                <a:srgbClr val="000000"/>
              </a:solidFill>
              <a:latin typeface="Times New Roman"/>
              <a:ea typeface="Times New Roman"/>
              <a:cs typeface="Times New Roman"/>
              <a:sym typeface="Times New Roman"/>
            </a:endParaRPr>
          </a:p>
          <a:p>
            <a:pPr indent="0" lvl="0" marL="360045" marR="255270" rtl="0" algn="just">
              <a:lnSpc>
                <a:spcPct val="150000"/>
              </a:lnSpc>
              <a:spcBef>
                <a:spcPts val="100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[2] Prof . Gautami G. Shingan, “Automated Supervision Allocation System”</a:t>
            </a:r>
            <a:endParaRPr sz="1800">
              <a:solidFill>
                <a:srgbClr val="000000"/>
              </a:solidFill>
              <a:latin typeface="Times New Roman"/>
              <a:ea typeface="Times New Roman"/>
              <a:cs typeface="Times New Roman"/>
              <a:sym typeface="Times New Roman"/>
            </a:endParaRPr>
          </a:p>
          <a:p>
            <a:pPr indent="0" lvl="0" marL="360045" marR="255270" rtl="0" algn="just">
              <a:lnSpc>
                <a:spcPct val="150000"/>
              </a:lnSpc>
              <a:spcBef>
                <a:spcPts val="100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[3] Dinesh Chandewar, Mainka Saha ,“Automatic Seating Arrangement of University”</a:t>
            </a:r>
            <a:endParaRPr sz="1800">
              <a:solidFill>
                <a:srgbClr val="000000"/>
              </a:solidFill>
              <a:latin typeface="Times New Roman"/>
              <a:ea typeface="Times New Roman"/>
              <a:cs typeface="Times New Roman"/>
              <a:sym typeface="Times New Roman"/>
            </a:endParaRPr>
          </a:p>
          <a:p>
            <a:pPr indent="0" lvl="0" marL="360045" marR="255270" rtl="0" algn="just">
              <a:lnSpc>
                <a:spcPct val="150000"/>
              </a:lnSpc>
              <a:spcBef>
                <a:spcPts val="100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[4] R.Gokila, Antony Rohan Das, “Examination Hall and Seating Arrangement Application using PHP”</a:t>
            </a:r>
            <a:endParaRPr sz="1800">
              <a:solidFill>
                <a:srgbClr val="000000"/>
              </a:solidFill>
              <a:latin typeface="Times New Roman"/>
              <a:ea typeface="Times New Roman"/>
              <a:cs typeface="Times New Roman"/>
              <a:sym typeface="Times New Roman"/>
            </a:endParaRPr>
          </a:p>
          <a:p>
            <a:pPr indent="0" lvl="0" marL="360045" marR="258445" rtl="0" algn="just">
              <a:lnSpc>
                <a:spcPct val="150000"/>
              </a:lnSpc>
              <a:spcBef>
                <a:spcPts val="100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[5] R.Chandrasekr, “Automation of Hall Seating Arrangement  System”</a:t>
            </a:r>
            <a:endParaRPr sz="1800">
              <a:solidFill>
                <a:srgbClr val="000000"/>
              </a:solidFill>
              <a:latin typeface="Times New Roman"/>
              <a:ea typeface="Times New Roman"/>
              <a:cs typeface="Times New Roman"/>
              <a:sym typeface="Times New Roman"/>
            </a:endParaRPr>
          </a:p>
          <a:p>
            <a:pPr indent="0" lvl="0" marL="360045" marR="258445" rtl="0" algn="just">
              <a:lnSpc>
                <a:spcPct val="150000"/>
              </a:lnSpc>
              <a:spcBef>
                <a:spcPts val="100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[6] Vamsi Krishna Yepur , “Examination Management Automation System”</a:t>
            </a:r>
            <a:endParaRPr sz="1800">
              <a:solidFill>
                <a:srgbClr val="000000"/>
              </a:solidFill>
              <a:latin typeface="Times New Roman"/>
              <a:ea typeface="Times New Roman"/>
              <a:cs typeface="Times New Roman"/>
              <a:sym typeface="Times New Roman"/>
            </a:endParaRPr>
          </a:p>
          <a:p>
            <a:pPr indent="0" lvl="0" marL="360045" marR="258445" rtl="0" algn="just">
              <a:lnSpc>
                <a:spcPct val="150000"/>
              </a:lnSpc>
              <a:spcBef>
                <a:spcPts val="100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[7] Shazia Anjum, Madhuri , “Automation of Exam Hall Allotment and Seating</a:t>
            </a:r>
            <a:endParaRPr sz="1800">
              <a:solidFill>
                <a:srgbClr val="000000"/>
              </a:solidFill>
              <a:latin typeface="Times New Roman"/>
              <a:ea typeface="Times New Roman"/>
              <a:cs typeface="Times New Roman"/>
              <a:sym typeface="Times New Roman"/>
            </a:endParaRPr>
          </a:p>
          <a:p>
            <a:pPr indent="0" lvl="0" marL="360045" marR="258445" rtl="0" algn="l">
              <a:lnSpc>
                <a:spcPct val="150000"/>
              </a:lnSpc>
              <a:spcBef>
                <a:spcPts val="1000"/>
              </a:spcBef>
              <a:spcAft>
                <a:spcPts val="0"/>
              </a:spcAft>
              <a:buClr>
                <a:srgbClr val="000000"/>
              </a:buClr>
              <a:buSzPts val="1800"/>
              <a:buNone/>
            </a:pPr>
            <a:r>
              <a:rPr lang="en-US" sz="1800">
                <a:solidFill>
                  <a:srgbClr val="000000"/>
                </a:solidFill>
                <a:latin typeface="Times New Roman"/>
                <a:ea typeface="Times New Roman"/>
                <a:cs typeface="Times New Roman"/>
                <a:sym typeface="Times New Roman"/>
              </a:rPr>
              <a:t>     Arrangement”</a:t>
            </a:r>
            <a:endParaRPr sz="1800">
              <a:solidFill>
                <a:srgbClr val="000000"/>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800"/>
              <a:buNone/>
            </a:pPr>
            <a:r>
              <a:t/>
            </a:r>
            <a:endParaRPr/>
          </a:p>
        </p:txBody>
      </p:sp>
      <p:sp>
        <p:nvSpPr>
          <p:cNvPr id="198" name="Google Shape;19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0000"/>
              </a:buClr>
              <a:buSzPct val="100000"/>
              <a:buFont typeface="Calibri"/>
              <a:buNone/>
            </a:pPr>
            <a:br>
              <a:rPr b="0" lang="en-US" sz="4400" strike="noStrike">
                <a:solidFill>
                  <a:srgbClr val="000000"/>
                </a:solidFill>
              </a:rPr>
            </a:br>
            <a:r>
              <a:rPr b="0" lang="en-US" sz="4400" strike="noStrike">
                <a:solidFill>
                  <a:srgbClr val="000000"/>
                </a:solidFill>
              </a:rPr>
              <a:t>CONTENT</a:t>
            </a:r>
            <a:br>
              <a:rPr b="0" lang="en-US" sz="4400" strike="noStrike">
                <a:latin typeface="Arial"/>
                <a:ea typeface="Arial"/>
                <a:cs typeface="Arial"/>
                <a:sym typeface="Arial"/>
              </a:rPr>
            </a:br>
            <a:endParaRPr/>
          </a:p>
        </p:txBody>
      </p:sp>
      <p:sp>
        <p:nvSpPr>
          <p:cNvPr id="98" name="Google Shape;98;p14"/>
          <p:cNvSpPr txBox="1"/>
          <p:nvPr>
            <p:ph idx="1" type="body"/>
          </p:nvPr>
        </p:nvSpPr>
        <p:spPr>
          <a:xfrm>
            <a:off x="838200" y="1412240"/>
            <a:ext cx="10515600" cy="4764723"/>
          </a:xfrm>
          <a:prstGeom prst="rect">
            <a:avLst/>
          </a:prstGeom>
          <a:noFill/>
          <a:ln>
            <a:noFill/>
          </a:ln>
        </p:spPr>
        <p:txBody>
          <a:bodyPr anchorCtr="0" anchor="t" bIns="45700" lIns="91425" spcFirstLastPara="1" rIns="91425" wrap="square" tIns="45700">
            <a:normAutofit fontScale="92500" lnSpcReduction="20000"/>
          </a:bodyPr>
          <a:lstStyle/>
          <a:p>
            <a:pPr indent="-227879" lvl="0" marL="228600" rtl="0" algn="l">
              <a:lnSpc>
                <a:spcPct val="114000"/>
              </a:lnSpc>
              <a:spcBef>
                <a:spcPts val="0"/>
              </a:spcBef>
              <a:spcAft>
                <a:spcPts val="0"/>
              </a:spcAft>
              <a:buClr>
                <a:srgbClr val="758468"/>
              </a:buClr>
              <a:buSzPct val="100000"/>
              <a:buFont typeface="Courier New"/>
              <a:buChar char="o"/>
            </a:pPr>
            <a:r>
              <a:rPr b="0" lang="en-US" sz="2800" strike="noStrike">
                <a:solidFill>
                  <a:srgbClr val="000000"/>
                </a:solidFill>
                <a:latin typeface="Times New Roman"/>
                <a:ea typeface="Times New Roman"/>
                <a:cs typeface="Times New Roman"/>
                <a:sym typeface="Times New Roman"/>
              </a:rPr>
              <a:t> Problem Statement</a:t>
            </a:r>
            <a:endParaRPr b="0" sz="2800" strike="noStrike">
              <a:latin typeface="Times New Roman"/>
              <a:ea typeface="Times New Roman"/>
              <a:cs typeface="Times New Roman"/>
              <a:sym typeface="Times New Roman"/>
            </a:endParaRPr>
          </a:p>
          <a:p>
            <a:pPr indent="-227879" lvl="0" marL="228600" rtl="0" algn="l">
              <a:lnSpc>
                <a:spcPct val="113000"/>
              </a:lnSpc>
              <a:spcBef>
                <a:spcPts val="1001"/>
              </a:spcBef>
              <a:spcAft>
                <a:spcPts val="0"/>
              </a:spcAft>
              <a:buClr>
                <a:srgbClr val="758468"/>
              </a:buClr>
              <a:buSzPct val="100000"/>
              <a:buFont typeface="Courier New"/>
              <a:buChar char="o"/>
            </a:pPr>
            <a:r>
              <a:rPr b="0" lang="en-US" sz="2800" strike="noStrike">
                <a:solidFill>
                  <a:srgbClr val="000000"/>
                </a:solidFill>
                <a:latin typeface="Times New Roman"/>
                <a:ea typeface="Times New Roman"/>
                <a:cs typeface="Times New Roman"/>
                <a:sym typeface="Times New Roman"/>
              </a:rPr>
              <a:t> Objectives</a:t>
            </a:r>
            <a:endParaRPr b="0" sz="2800" strike="noStrike">
              <a:latin typeface="Times New Roman"/>
              <a:ea typeface="Times New Roman"/>
              <a:cs typeface="Times New Roman"/>
              <a:sym typeface="Times New Roman"/>
            </a:endParaRPr>
          </a:p>
          <a:p>
            <a:pPr indent="-227879" lvl="0" marL="228600" rtl="0" algn="l">
              <a:lnSpc>
                <a:spcPct val="113000"/>
              </a:lnSpc>
              <a:spcBef>
                <a:spcPts val="1001"/>
              </a:spcBef>
              <a:spcAft>
                <a:spcPts val="0"/>
              </a:spcAft>
              <a:buClr>
                <a:srgbClr val="758468"/>
              </a:buClr>
              <a:buSzPct val="100000"/>
              <a:buFont typeface="Courier New"/>
              <a:buChar char="o"/>
            </a:pPr>
            <a:r>
              <a:rPr b="0" lang="en-US" sz="2800" strike="noStrike">
                <a:solidFill>
                  <a:srgbClr val="000000"/>
                </a:solidFill>
                <a:latin typeface="Times New Roman"/>
                <a:ea typeface="Times New Roman"/>
                <a:cs typeface="Times New Roman"/>
                <a:sym typeface="Times New Roman"/>
              </a:rPr>
              <a:t> Technology Used</a:t>
            </a:r>
            <a:endParaRPr/>
          </a:p>
          <a:p>
            <a:pPr indent="-227879" lvl="0" marL="228600" rtl="0" algn="l">
              <a:lnSpc>
                <a:spcPct val="113000"/>
              </a:lnSpc>
              <a:spcBef>
                <a:spcPts val="1001"/>
              </a:spcBef>
              <a:spcAft>
                <a:spcPts val="0"/>
              </a:spcAft>
              <a:buClr>
                <a:srgbClr val="758468"/>
              </a:buClr>
              <a:buSzPct val="100000"/>
              <a:buFont typeface="Courier New"/>
              <a:buChar char="o"/>
            </a:pPr>
            <a:r>
              <a:rPr b="0" lang="en-US" sz="2800" strike="noStrike">
                <a:latin typeface="Times New Roman"/>
                <a:ea typeface="Times New Roman"/>
                <a:cs typeface="Times New Roman"/>
                <a:sym typeface="Times New Roman"/>
              </a:rPr>
              <a:t> Literature Survey</a:t>
            </a:r>
            <a:endParaRPr/>
          </a:p>
          <a:p>
            <a:pPr indent="-227879" lvl="0" marL="228600" rtl="0" algn="l">
              <a:lnSpc>
                <a:spcPct val="113000"/>
              </a:lnSpc>
              <a:spcBef>
                <a:spcPts val="1001"/>
              </a:spcBef>
              <a:spcAft>
                <a:spcPts val="0"/>
              </a:spcAft>
              <a:buClr>
                <a:srgbClr val="758468"/>
              </a:buClr>
              <a:buSzPct val="100000"/>
              <a:buFont typeface="Courier New"/>
              <a:buChar char="o"/>
            </a:pPr>
            <a:r>
              <a:rPr b="0" lang="en-US" sz="2800" strike="noStrike">
                <a:solidFill>
                  <a:srgbClr val="000000"/>
                </a:solidFill>
                <a:latin typeface="Times New Roman"/>
                <a:ea typeface="Times New Roman"/>
                <a:cs typeface="Times New Roman"/>
                <a:sym typeface="Times New Roman"/>
              </a:rPr>
              <a:t> Diagrams</a:t>
            </a:r>
            <a:endParaRPr b="0" sz="2800" strike="noStrike">
              <a:latin typeface="Times New Roman"/>
              <a:ea typeface="Times New Roman"/>
              <a:cs typeface="Times New Roman"/>
              <a:sym typeface="Times New Roman"/>
            </a:endParaRPr>
          </a:p>
          <a:p>
            <a:pPr indent="-343080" lvl="0" marL="343440" rtl="0" algn="l">
              <a:lnSpc>
                <a:spcPct val="112000"/>
              </a:lnSpc>
              <a:spcBef>
                <a:spcPts val="1001"/>
              </a:spcBef>
              <a:spcAft>
                <a:spcPts val="0"/>
              </a:spcAft>
              <a:buClr>
                <a:srgbClr val="758468"/>
              </a:buClr>
              <a:buSzPct val="100000"/>
              <a:buFont typeface="Courier New"/>
              <a:buChar char="o"/>
            </a:pPr>
            <a:r>
              <a:rPr b="0" lang="en-US" sz="2800" strike="noStrike">
                <a:solidFill>
                  <a:srgbClr val="000000"/>
                </a:solidFill>
                <a:latin typeface="Times New Roman"/>
                <a:ea typeface="Times New Roman"/>
                <a:cs typeface="Times New Roman"/>
                <a:sym typeface="Times New Roman"/>
              </a:rPr>
              <a:t>Project Status</a:t>
            </a:r>
            <a:endParaRPr b="0" sz="2800" strike="noStrike">
              <a:latin typeface="Times New Roman"/>
              <a:ea typeface="Times New Roman"/>
              <a:cs typeface="Times New Roman"/>
              <a:sym typeface="Times New Roman"/>
            </a:endParaRPr>
          </a:p>
          <a:p>
            <a:pPr indent="-227879" lvl="0" marL="228600" rtl="0" algn="l">
              <a:lnSpc>
                <a:spcPct val="113000"/>
              </a:lnSpc>
              <a:spcBef>
                <a:spcPts val="1001"/>
              </a:spcBef>
              <a:spcAft>
                <a:spcPts val="0"/>
              </a:spcAft>
              <a:buClr>
                <a:srgbClr val="758468"/>
              </a:buClr>
              <a:buSzPct val="100000"/>
              <a:buFont typeface="Courier New"/>
              <a:buChar char="o"/>
            </a:pPr>
            <a:r>
              <a:rPr b="0" lang="en-US" sz="2800" strike="noStrike">
                <a:solidFill>
                  <a:srgbClr val="000000"/>
                </a:solidFill>
                <a:latin typeface="Times New Roman"/>
                <a:ea typeface="Times New Roman"/>
                <a:cs typeface="Times New Roman"/>
                <a:sym typeface="Times New Roman"/>
              </a:rPr>
              <a:t> Implementation Details</a:t>
            </a:r>
            <a:endParaRPr b="0" sz="2800" strike="noStrike">
              <a:latin typeface="Times New Roman"/>
              <a:ea typeface="Times New Roman"/>
              <a:cs typeface="Times New Roman"/>
              <a:sym typeface="Times New Roman"/>
            </a:endParaRPr>
          </a:p>
          <a:p>
            <a:pPr indent="-227879" lvl="0" marL="228600" rtl="0" algn="l">
              <a:lnSpc>
                <a:spcPct val="113000"/>
              </a:lnSpc>
              <a:spcBef>
                <a:spcPts val="1001"/>
              </a:spcBef>
              <a:spcAft>
                <a:spcPts val="0"/>
              </a:spcAft>
              <a:buClr>
                <a:srgbClr val="758468"/>
              </a:buClr>
              <a:buSzPct val="100000"/>
              <a:buFont typeface="Courier New"/>
              <a:buChar char="o"/>
            </a:pPr>
            <a:r>
              <a:rPr b="0" lang="en-US" sz="2800" strike="noStrike">
                <a:solidFill>
                  <a:srgbClr val="000000"/>
                </a:solidFill>
                <a:latin typeface="Times New Roman"/>
                <a:ea typeface="Times New Roman"/>
                <a:cs typeface="Times New Roman"/>
                <a:sym typeface="Times New Roman"/>
              </a:rPr>
              <a:t> All Documents Proof</a:t>
            </a:r>
            <a:endParaRPr b="0" sz="2800" strike="noStrike">
              <a:latin typeface="Times New Roman"/>
              <a:ea typeface="Times New Roman"/>
              <a:cs typeface="Times New Roman"/>
              <a:sym typeface="Times New Roman"/>
            </a:endParaRPr>
          </a:p>
          <a:p>
            <a:pPr indent="-227879" lvl="0" marL="228600" rtl="0" algn="just">
              <a:lnSpc>
                <a:spcPct val="113000"/>
              </a:lnSpc>
              <a:spcBef>
                <a:spcPts val="1001"/>
              </a:spcBef>
              <a:spcAft>
                <a:spcPts val="0"/>
              </a:spcAft>
              <a:buClr>
                <a:srgbClr val="758468"/>
              </a:buClr>
              <a:buSzPct val="100000"/>
              <a:buFont typeface="Courier New"/>
              <a:buChar char="o"/>
            </a:pPr>
            <a:r>
              <a:rPr b="0" lang="en-US" sz="2800" strike="noStrike">
                <a:solidFill>
                  <a:srgbClr val="000000"/>
                </a:solidFill>
                <a:latin typeface="Times New Roman"/>
                <a:ea typeface="Times New Roman"/>
                <a:cs typeface="Times New Roman"/>
                <a:sym typeface="Times New Roman"/>
              </a:rPr>
              <a:t> References</a:t>
            </a:r>
            <a:endParaRPr b="0" sz="2800" strike="noStrike">
              <a:latin typeface="Times New Roman"/>
              <a:ea typeface="Times New Roman"/>
              <a:cs typeface="Times New Roman"/>
              <a:sym typeface="Times New Roman"/>
            </a:endParaRPr>
          </a:p>
          <a:p>
            <a:pPr indent="-64135" lvl="0" marL="228600" rtl="0" algn="l">
              <a:lnSpc>
                <a:spcPct val="90000"/>
              </a:lnSpc>
              <a:spcBef>
                <a:spcPts val="1000"/>
              </a:spcBef>
              <a:spcAft>
                <a:spcPts val="0"/>
              </a:spcAft>
              <a:buClr>
                <a:schemeClr val="dk1"/>
              </a:buClr>
              <a:buSzPct val="100000"/>
              <a:buNone/>
            </a:pPr>
            <a:r>
              <a:t/>
            </a:r>
            <a:endParaRPr/>
          </a:p>
        </p:txBody>
      </p:sp>
      <p:sp>
        <p:nvSpPr>
          <p:cNvPr id="99" name="Google Shape;9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Problem Statement</a:t>
            </a:r>
            <a:endParaRPr/>
          </a:p>
        </p:txBody>
      </p:sp>
      <p:sp>
        <p:nvSpPr>
          <p:cNvPr id="105" name="Google Shape;105;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just">
              <a:lnSpc>
                <a:spcPct val="90000"/>
              </a:lnSpc>
              <a:spcBef>
                <a:spcPts val="0"/>
              </a:spcBef>
              <a:spcAft>
                <a:spcPts val="0"/>
              </a:spcAft>
              <a:buClr>
                <a:srgbClr val="000000"/>
              </a:buClr>
              <a:buSzPct val="100000"/>
              <a:buChar char="•"/>
            </a:pPr>
            <a:r>
              <a:rPr b="0" lang="en-US" sz="2800" strike="noStrike">
                <a:solidFill>
                  <a:srgbClr val="000000"/>
                </a:solidFill>
                <a:latin typeface="Times New Roman"/>
                <a:ea typeface="Times New Roman"/>
                <a:cs typeface="Times New Roman"/>
                <a:sym typeface="Times New Roman"/>
              </a:rPr>
              <a:t>Examination Cell was facing issue in the generation of Datesheet ,Seating Plan, Invigilation Duty Chart and Attendance . </a:t>
            </a:r>
            <a:endParaRPr b="0" sz="2800" strike="noStrike">
              <a:latin typeface="Arial"/>
              <a:ea typeface="Arial"/>
              <a:cs typeface="Arial"/>
              <a:sym typeface="Arial"/>
            </a:endParaRPr>
          </a:p>
          <a:p>
            <a:pPr indent="-228600" lvl="0" marL="228600" rtl="0" algn="just">
              <a:lnSpc>
                <a:spcPct val="90000"/>
              </a:lnSpc>
              <a:spcBef>
                <a:spcPts val="1000"/>
              </a:spcBef>
              <a:spcAft>
                <a:spcPts val="0"/>
              </a:spcAft>
              <a:buClr>
                <a:srgbClr val="000000"/>
              </a:buClr>
              <a:buSzPct val="100000"/>
              <a:buChar char="•"/>
            </a:pPr>
            <a:r>
              <a:rPr b="0" lang="en-US" sz="2800" strike="noStrike">
                <a:solidFill>
                  <a:srgbClr val="000000"/>
                </a:solidFill>
                <a:latin typeface="Times New Roman"/>
                <a:ea typeface="Times New Roman"/>
                <a:cs typeface="Times New Roman"/>
                <a:sym typeface="Times New Roman"/>
              </a:rPr>
              <a:t>They had to do a lot of manual work before the conduction of every examination.</a:t>
            </a:r>
            <a:endParaRPr b="0" sz="2800" strike="noStrike">
              <a:latin typeface="Arial"/>
              <a:ea typeface="Arial"/>
              <a:cs typeface="Arial"/>
              <a:sym typeface="Arial"/>
            </a:endParaRPr>
          </a:p>
          <a:p>
            <a:pPr indent="-228600" lvl="0" marL="228600" rtl="0" algn="just">
              <a:lnSpc>
                <a:spcPct val="90000"/>
              </a:lnSpc>
              <a:spcBef>
                <a:spcPts val="1000"/>
              </a:spcBef>
              <a:spcAft>
                <a:spcPts val="0"/>
              </a:spcAft>
              <a:buClr>
                <a:srgbClr val="000000"/>
              </a:buClr>
              <a:buSzPct val="100000"/>
              <a:buChar char="•"/>
            </a:pPr>
            <a:r>
              <a:rPr b="0" lang="en-US" sz="2800" strike="noStrike">
                <a:solidFill>
                  <a:srgbClr val="000000"/>
                </a:solidFill>
                <a:latin typeface="Times New Roman"/>
                <a:ea typeface="Times New Roman"/>
                <a:cs typeface="Times New Roman"/>
                <a:sym typeface="Times New Roman"/>
              </a:rPr>
              <a:t> They had to prepare different type reports for sending the information to student and faculty. </a:t>
            </a:r>
            <a:endParaRPr b="0" sz="2800" strike="noStrike">
              <a:latin typeface="Arial"/>
              <a:ea typeface="Arial"/>
              <a:cs typeface="Arial"/>
              <a:sym typeface="Arial"/>
            </a:endParaRPr>
          </a:p>
          <a:p>
            <a:pPr indent="-228600" lvl="0" marL="228600" rtl="0" algn="just">
              <a:lnSpc>
                <a:spcPct val="90000"/>
              </a:lnSpc>
              <a:spcBef>
                <a:spcPts val="1000"/>
              </a:spcBef>
              <a:spcAft>
                <a:spcPts val="0"/>
              </a:spcAft>
              <a:buClr>
                <a:srgbClr val="000000"/>
              </a:buClr>
              <a:buSzPct val="100000"/>
              <a:buChar char="•"/>
            </a:pPr>
            <a:r>
              <a:rPr b="0" lang="en-US" sz="2800" strike="noStrike">
                <a:solidFill>
                  <a:srgbClr val="000000"/>
                </a:solidFill>
                <a:latin typeface="Times New Roman"/>
                <a:ea typeface="Times New Roman"/>
                <a:cs typeface="Times New Roman"/>
                <a:sym typeface="Times New Roman"/>
              </a:rPr>
              <a:t> They had to prepare list of attendance manually to send the</a:t>
            </a:r>
            <a:r>
              <a:rPr lang="en-US">
                <a:solidFill>
                  <a:srgbClr val="000000"/>
                </a:solidFill>
                <a:latin typeface="Times New Roman"/>
                <a:ea typeface="Times New Roman"/>
                <a:cs typeface="Times New Roman"/>
                <a:sym typeface="Times New Roman"/>
              </a:rPr>
              <a:t> </a:t>
            </a:r>
            <a:r>
              <a:rPr b="0" lang="en-US" sz="2800" strike="noStrike">
                <a:solidFill>
                  <a:srgbClr val="000000"/>
                </a:solidFill>
                <a:latin typeface="Times New Roman"/>
                <a:ea typeface="Times New Roman"/>
                <a:cs typeface="Times New Roman"/>
                <a:sym typeface="Times New Roman"/>
              </a:rPr>
              <a:t>respective HOD’s and higher authority. </a:t>
            </a:r>
            <a:endParaRPr b="0" sz="2800" strike="noStrike">
              <a:latin typeface="Arial"/>
              <a:ea typeface="Arial"/>
              <a:cs typeface="Arial"/>
              <a:sym typeface="Arial"/>
            </a:endParaRPr>
          </a:p>
          <a:p>
            <a:pPr indent="-228600" lvl="0" marL="228600" rtl="0" algn="just">
              <a:lnSpc>
                <a:spcPct val="90000"/>
              </a:lnSpc>
              <a:spcBef>
                <a:spcPts val="1000"/>
              </a:spcBef>
              <a:spcAft>
                <a:spcPts val="0"/>
              </a:spcAft>
              <a:buClr>
                <a:srgbClr val="000000"/>
              </a:buClr>
              <a:buSzPct val="100000"/>
              <a:buChar char="•"/>
            </a:pPr>
            <a:r>
              <a:rPr b="0" lang="en-US" sz="2800" strike="noStrike">
                <a:solidFill>
                  <a:srgbClr val="000000"/>
                </a:solidFill>
                <a:latin typeface="Times New Roman"/>
                <a:ea typeface="Times New Roman"/>
                <a:cs typeface="Times New Roman"/>
                <a:sym typeface="Times New Roman"/>
              </a:rPr>
              <a:t>The management of data was also a difficult task for them</a:t>
            </a:r>
            <a:r>
              <a:rPr lang="en-US">
                <a:solidFill>
                  <a:srgbClr val="000000"/>
                </a:solidFill>
                <a:latin typeface="Times New Roman"/>
                <a:ea typeface="Times New Roman"/>
                <a:cs typeface="Times New Roman"/>
                <a:sym typeface="Times New Roman"/>
              </a:rPr>
              <a:t>,</a:t>
            </a:r>
            <a:r>
              <a:rPr b="0" lang="en-US" sz="2800" strike="noStrike">
                <a:solidFill>
                  <a:srgbClr val="000000"/>
                </a:solidFill>
                <a:latin typeface="Times New Roman"/>
                <a:ea typeface="Times New Roman"/>
                <a:cs typeface="Times New Roman"/>
                <a:sym typeface="Times New Roman"/>
              </a:rPr>
              <a:t> So they provided</a:t>
            </a:r>
            <a:r>
              <a:rPr lang="en-US">
                <a:solidFill>
                  <a:srgbClr val="000000"/>
                </a:solidFill>
                <a:latin typeface="Times New Roman"/>
                <a:ea typeface="Times New Roman"/>
                <a:cs typeface="Times New Roman"/>
                <a:sym typeface="Times New Roman"/>
              </a:rPr>
              <a:t> </a:t>
            </a:r>
            <a:r>
              <a:rPr b="0" lang="en-US" sz="2800" strike="noStrike">
                <a:solidFill>
                  <a:srgbClr val="000000"/>
                </a:solidFill>
                <a:latin typeface="Times New Roman"/>
                <a:ea typeface="Times New Roman"/>
                <a:cs typeface="Times New Roman"/>
                <a:sym typeface="Times New Roman"/>
              </a:rPr>
              <a:t>us the idea to implement the process of examination. </a:t>
            </a:r>
            <a:endParaRPr b="0" sz="2800" strike="noStrike">
              <a:latin typeface="Arial"/>
              <a:ea typeface="Arial"/>
              <a:cs typeface="Arial"/>
              <a:sym typeface="Arial"/>
            </a:endParaRPr>
          </a:p>
          <a:p>
            <a:pPr indent="-228600" lvl="0" marL="228600" rtl="0" algn="just">
              <a:lnSpc>
                <a:spcPct val="90000"/>
              </a:lnSpc>
              <a:spcBef>
                <a:spcPts val="1000"/>
              </a:spcBef>
              <a:spcAft>
                <a:spcPts val="0"/>
              </a:spcAft>
              <a:buClr>
                <a:srgbClr val="000000"/>
              </a:buClr>
              <a:buSzPct val="100000"/>
              <a:buChar char="•"/>
            </a:pPr>
            <a:r>
              <a:rPr b="0" lang="en-US" sz="2800" strike="noStrike">
                <a:solidFill>
                  <a:srgbClr val="000000"/>
                </a:solidFill>
                <a:latin typeface="Times New Roman"/>
                <a:ea typeface="Times New Roman"/>
                <a:cs typeface="Times New Roman"/>
                <a:sym typeface="Times New Roman"/>
              </a:rPr>
              <a:t>We gathered the complete information from them regarding the process of examination and analyzed the requirement before implementation.</a:t>
            </a:r>
            <a:endParaRPr b="0" sz="2800" strike="noStrike">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t/>
            </a:r>
            <a:endParaRPr sz="3000"/>
          </a:p>
        </p:txBody>
      </p:sp>
      <p:sp>
        <p:nvSpPr>
          <p:cNvPr id="106" name="Google Shape;10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Objectives</a:t>
            </a:r>
            <a:endParaRPr/>
          </a:p>
        </p:txBody>
      </p:sp>
      <p:sp>
        <p:nvSpPr>
          <p:cNvPr id="112" name="Google Shape;112;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3080" lvl="0" marL="343080" rtl="0" algn="just">
              <a:lnSpc>
                <a:spcPct val="113000"/>
              </a:lnSpc>
              <a:spcBef>
                <a:spcPts val="0"/>
              </a:spcBef>
              <a:spcAft>
                <a:spcPts val="0"/>
              </a:spcAft>
              <a:buClr>
                <a:srgbClr val="000000"/>
              </a:buClr>
              <a:buSzPts val="2800"/>
              <a:buFont typeface="Arial"/>
              <a:buChar char="•"/>
            </a:pPr>
            <a:r>
              <a:rPr b="0" lang="en-US" sz="2800" strike="noStrike">
                <a:solidFill>
                  <a:srgbClr val="000000"/>
                </a:solidFill>
                <a:latin typeface="Times New Roman"/>
                <a:ea typeface="Times New Roman"/>
                <a:cs typeface="Times New Roman"/>
                <a:sym typeface="Times New Roman"/>
              </a:rPr>
              <a:t>Generation of Datesheet.</a:t>
            </a:r>
            <a:endParaRPr b="0" sz="2800" strike="noStrike">
              <a:latin typeface="Arial"/>
              <a:ea typeface="Arial"/>
              <a:cs typeface="Arial"/>
              <a:sym typeface="Arial"/>
            </a:endParaRPr>
          </a:p>
          <a:p>
            <a:pPr indent="-343080" lvl="0" marL="343080" rtl="0" algn="just">
              <a:lnSpc>
                <a:spcPct val="112000"/>
              </a:lnSpc>
              <a:spcBef>
                <a:spcPts val="1001"/>
              </a:spcBef>
              <a:spcAft>
                <a:spcPts val="0"/>
              </a:spcAft>
              <a:buClr>
                <a:srgbClr val="000000"/>
              </a:buClr>
              <a:buSzPts val="2800"/>
              <a:buFont typeface="Arial"/>
              <a:buChar char="•"/>
            </a:pPr>
            <a:r>
              <a:rPr b="0" lang="en-US" sz="2800" strike="noStrike">
                <a:solidFill>
                  <a:srgbClr val="000000"/>
                </a:solidFill>
                <a:latin typeface="Times New Roman"/>
                <a:ea typeface="Times New Roman"/>
                <a:cs typeface="Times New Roman"/>
                <a:sym typeface="Times New Roman"/>
              </a:rPr>
              <a:t>Generation of Seating Plan.</a:t>
            </a:r>
            <a:endParaRPr b="0" sz="2800" strike="noStrike">
              <a:latin typeface="Arial"/>
              <a:ea typeface="Arial"/>
              <a:cs typeface="Arial"/>
              <a:sym typeface="Arial"/>
            </a:endParaRPr>
          </a:p>
          <a:p>
            <a:pPr indent="-343080" lvl="0" marL="343080" rtl="0" algn="just">
              <a:lnSpc>
                <a:spcPct val="112000"/>
              </a:lnSpc>
              <a:spcBef>
                <a:spcPts val="1001"/>
              </a:spcBef>
              <a:spcAft>
                <a:spcPts val="0"/>
              </a:spcAft>
              <a:buClr>
                <a:srgbClr val="000000"/>
              </a:buClr>
              <a:buSzPts val="2800"/>
              <a:buFont typeface="Arial"/>
              <a:buChar char="•"/>
            </a:pPr>
            <a:r>
              <a:rPr b="0" lang="en-US" sz="2800" strike="noStrike">
                <a:solidFill>
                  <a:srgbClr val="000000"/>
                </a:solidFill>
                <a:latin typeface="Times New Roman"/>
                <a:ea typeface="Times New Roman"/>
                <a:cs typeface="Times New Roman"/>
                <a:sym typeface="Times New Roman"/>
              </a:rPr>
              <a:t>Generation of Invigilation Duty Chart.</a:t>
            </a:r>
            <a:endParaRPr b="0" sz="2800" strike="noStrike">
              <a:latin typeface="Arial"/>
              <a:ea typeface="Arial"/>
              <a:cs typeface="Arial"/>
              <a:sym typeface="Arial"/>
            </a:endParaRPr>
          </a:p>
          <a:p>
            <a:pPr indent="-343080" lvl="0" marL="343080" rtl="0" algn="just">
              <a:lnSpc>
                <a:spcPct val="112000"/>
              </a:lnSpc>
              <a:spcBef>
                <a:spcPts val="1001"/>
              </a:spcBef>
              <a:spcAft>
                <a:spcPts val="0"/>
              </a:spcAft>
              <a:buClr>
                <a:srgbClr val="000000"/>
              </a:buClr>
              <a:buSzPts val="2800"/>
              <a:buFont typeface="Arial"/>
              <a:buChar char="•"/>
            </a:pPr>
            <a:r>
              <a:rPr b="0" lang="en-US" sz="2800" strike="noStrike">
                <a:solidFill>
                  <a:srgbClr val="000000"/>
                </a:solidFill>
                <a:latin typeface="Times New Roman"/>
                <a:ea typeface="Times New Roman"/>
                <a:cs typeface="Times New Roman"/>
                <a:sym typeface="Times New Roman"/>
              </a:rPr>
              <a:t>Attendance of students appearing for examination.</a:t>
            </a:r>
            <a:endParaRPr b="0" sz="2800" strike="noStrike">
              <a:latin typeface="Arial"/>
              <a:ea typeface="Arial"/>
              <a:cs typeface="Arial"/>
              <a:sym typeface="Arial"/>
            </a:endParaRPr>
          </a:p>
          <a:p>
            <a:pPr indent="-343080" lvl="0" marL="343080" rtl="0" algn="just">
              <a:lnSpc>
                <a:spcPct val="112000"/>
              </a:lnSpc>
              <a:spcBef>
                <a:spcPts val="1001"/>
              </a:spcBef>
              <a:spcAft>
                <a:spcPts val="0"/>
              </a:spcAft>
              <a:buClr>
                <a:srgbClr val="000000"/>
              </a:buClr>
              <a:buSzPts val="2800"/>
              <a:buFont typeface="Arial"/>
              <a:buChar char="•"/>
            </a:pPr>
            <a:r>
              <a:rPr b="0" lang="en-US" sz="2800" strike="noStrike">
                <a:solidFill>
                  <a:srgbClr val="000000"/>
                </a:solidFill>
                <a:latin typeface="Times New Roman"/>
                <a:ea typeface="Times New Roman"/>
                <a:cs typeface="Times New Roman"/>
                <a:sym typeface="Times New Roman"/>
              </a:rPr>
              <a:t>Different types of reports.</a:t>
            </a:r>
            <a:endParaRPr b="0" sz="2800"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2800"/>
              <a:buNone/>
            </a:pPr>
            <a:r>
              <a:t/>
            </a:r>
            <a:endParaRPr/>
          </a:p>
        </p:txBody>
      </p:sp>
      <p:sp>
        <p:nvSpPr>
          <p:cNvPr id="113" name="Google Shape;11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Technology Used	</a:t>
            </a:r>
            <a:endParaRPr/>
          </a:p>
        </p:txBody>
      </p:sp>
      <p:sp>
        <p:nvSpPr>
          <p:cNvPr id="119" name="Google Shape;11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b="1" lang="en-US">
                <a:latin typeface="Times New Roman"/>
                <a:ea typeface="Times New Roman"/>
                <a:cs typeface="Times New Roman"/>
                <a:sym typeface="Times New Roman"/>
              </a:rPr>
              <a:t>Front end </a:t>
            </a:r>
            <a:endParaRPr/>
          </a:p>
          <a:p>
            <a:pPr indent="0" lvl="0" marL="0"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AngularJS, React JS, HTML, CSS, JavaScript</a:t>
            </a:r>
            <a:endParaRPr/>
          </a:p>
          <a:p>
            <a:pPr indent="-228600" lvl="0" marL="228600" rtl="0" algn="l">
              <a:lnSpc>
                <a:spcPct val="90000"/>
              </a:lnSpc>
              <a:spcBef>
                <a:spcPts val="1000"/>
              </a:spcBef>
              <a:spcAft>
                <a:spcPts val="0"/>
              </a:spcAft>
              <a:buClr>
                <a:schemeClr val="dk1"/>
              </a:buClr>
              <a:buSzPts val="2800"/>
              <a:buChar char="•"/>
            </a:pPr>
            <a:r>
              <a:rPr b="1" lang="en-US">
                <a:latin typeface="Times New Roman"/>
                <a:ea typeface="Times New Roman"/>
                <a:cs typeface="Times New Roman"/>
                <a:sym typeface="Times New Roman"/>
              </a:rPr>
              <a:t>Backend</a:t>
            </a:r>
            <a:endParaRPr/>
          </a:p>
          <a:p>
            <a:pPr indent="0" lvl="0" marL="0" rtl="0" algn="l">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Django, Python, MySQL (Database)</a:t>
            </a:r>
            <a:endParaRPr/>
          </a:p>
        </p:txBody>
      </p:sp>
      <p:sp>
        <p:nvSpPr>
          <p:cNvPr id="120" name="Google Shape;12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graphicFrame>
        <p:nvGraphicFramePr>
          <p:cNvPr id="126" name="Google Shape;126;p18"/>
          <p:cNvGraphicFramePr/>
          <p:nvPr/>
        </p:nvGraphicFramePr>
        <p:xfrm>
          <a:off x="838200" y="1615441"/>
          <a:ext cx="3000000" cy="3000000"/>
        </p:xfrm>
        <a:graphic>
          <a:graphicData uri="http://schemas.openxmlformats.org/drawingml/2006/table">
            <a:tbl>
              <a:tblPr bandRow="1" firstRow="1">
                <a:noFill/>
                <a:tableStyleId>{C587672B-708B-4898-BBE7-99BCCC5E35B4}</a:tableStyleId>
              </a:tblPr>
              <a:tblGrid>
                <a:gridCol w="1691650"/>
                <a:gridCol w="2164075"/>
                <a:gridCol w="2062475"/>
                <a:gridCol w="1849125"/>
                <a:gridCol w="2748275"/>
              </a:tblGrid>
              <a:tr h="421675">
                <a:tc>
                  <a:txBody>
                    <a:bodyPr/>
                    <a:lstStyle/>
                    <a:p>
                      <a:pPr indent="0" lvl="0" marL="0" marR="0" rtl="0" algn="l">
                        <a:spcBef>
                          <a:spcPts val="0"/>
                        </a:spcBef>
                        <a:spcAft>
                          <a:spcPts val="0"/>
                        </a:spcAft>
                        <a:buNone/>
                      </a:pPr>
                      <a:r>
                        <a:rPr lang="en-US" sz="1800" u="none" cap="none" strike="noStrike">
                          <a:latin typeface="Times New Roman"/>
                          <a:ea typeface="Times New Roman"/>
                          <a:cs typeface="Times New Roman"/>
                          <a:sym typeface="Times New Roman"/>
                        </a:rPr>
                        <a:t>Paper Title</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Author Name</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Journal Name</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Year of Publishing</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Summary</a:t>
                      </a:r>
                      <a:endParaRPr sz="1800">
                        <a:latin typeface="Times New Roman"/>
                        <a:ea typeface="Times New Roman"/>
                        <a:cs typeface="Times New Roman"/>
                        <a:sym typeface="Times New Roman"/>
                      </a:endParaRPr>
                    </a:p>
                  </a:txBody>
                  <a:tcPr marT="45725" marB="45725" marR="91450" marL="91450"/>
                </a:tc>
              </a:tr>
              <a:tr h="1747525">
                <a:tc>
                  <a:txBody>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Automation of Exam Hall Allotment and Seating Arrangement</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lang="en-US" sz="1800">
                          <a:solidFill>
                            <a:schemeClr val="dk1"/>
                          </a:solidFill>
                          <a:latin typeface="Times New Roman"/>
                          <a:ea typeface="Times New Roman"/>
                          <a:cs typeface="Times New Roman"/>
                          <a:sym typeface="Times New Roman"/>
                        </a:rPr>
                        <a:t>Shazia Anjum , Madhuri Devi Chodey , Muneeb Afzal C</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International Journal of Engineering Research and Technology</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2021</a:t>
                      </a:r>
                      <a:endParaRPr sz="1800">
                        <a:latin typeface="Times New Roman"/>
                        <a:ea typeface="Times New Roman"/>
                        <a:cs typeface="Times New Roman"/>
                        <a:sym typeface="Times New Roman"/>
                      </a:endParaRPr>
                    </a:p>
                  </a:txBody>
                  <a:tcPr marT="45725" marB="45725" marR="91450" marL="91450"/>
                </a:tc>
                <a:tc>
                  <a:txBody>
                    <a:bodyPr/>
                    <a:lstStyle/>
                    <a:p>
                      <a:pPr indent="0" lvl="0" marL="66675" marR="80645" rtl="0" algn="l">
                        <a:spcBef>
                          <a:spcPts val="0"/>
                        </a:spcBef>
                        <a:spcAft>
                          <a:spcPts val="0"/>
                        </a:spcAft>
                        <a:buNone/>
                      </a:pPr>
                      <a:r>
                        <a:rPr lang="en-US" sz="1800">
                          <a:solidFill>
                            <a:srgbClr val="000000"/>
                          </a:solidFill>
                          <a:latin typeface="Times New Roman"/>
                          <a:ea typeface="Times New Roman"/>
                          <a:cs typeface="Times New Roman"/>
                          <a:sym typeface="Times New Roman"/>
                        </a:rPr>
                        <a:t>This challenge allows in the technology of stories of seat preparations made and helps in producing random order of precise path or segment exams in every week.</a:t>
                      </a:r>
                      <a:endParaRPr sz="1800">
                        <a:solidFill>
                          <a:srgbClr val="000000"/>
                        </a:solidFill>
                        <a:latin typeface="Times New Roman"/>
                        <a:ea typeface="Times New Roman"/>
                        <a:cs typeface="Times New Roman"/>
                        <a:sym typeface="Times New Roman"/>
                      </a:endParaRPr>
                    </a:p>
                  </a:txBody>
                  <a:tcPr marT="50800" marB="50800" marR="131450" marL="117475"/>
                </a:tc>
              </a:tr>
              <a:tr h="2044950">
                <a:tc>
                  <a:txBody>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Automated Supervision Allocation System</a:t>
                      </a:r>
                      <a:endParaRPr sz="1800">
                        <a:latin typeface="Times New Roman"/>
                        <a:ea typeface="Times New Roman"/>
                        <a:cs typeface="Times New Roman"/>
                        <a:sym typeface="Times New Roman"/>
                      </a:endParaRPr>
                    </a:p>
                  </a:txBody>
                  <a:tcPr marT="45725" marB="45725" marR="91450" marL="91450"/>
                </a:tc>
                <a:tc>
                  <a:txBody>
                    <a:bodyPr/>
                    <a:lstStyle/>
                    <a:p>
                      <a:pPr indent="0" lvl="0" marL="66675" marR="0" rtl="0" algn="l">
                        <a:spcBef>
                          <a:spcPts val="0"/>
                        </a:spcBef>
                        <a:spcAft>
                          <a:spcPts val="0"/>
                        </a:spcAft>
                        <a:buNone/>
                      </a:pPr>
                      <a:r>
                        <a:rPr lang="en-US" sz="1800">
                          <a:solidFill>
                            <a:srgbClr val="000000"/>
                          </a:solidFill>
                          <a:latin typeface="Times New Roman"/>
                          <a:ea typeface="Times New Roman"/>
                          <a:cs typeface="Times New Roman"/>
                          <a:sym typeface="Times New Roman"/>
                        </a:rPr>
                        <a:t>Prof. S. S. Aravinth</a:t>
                      </a:r>
                      <a:endParaRPr sz="1800">
                        <a:solidFill>
                          <a:srgbClr val="000000"/>
                        </a:solidFill>
                        <a:latin typeface="Times New Roman"/>
                        <a:ea typeface="Times New Roman"/>
                        <a:cs typeface="Times New Roman"/>
                        <a:sym typeface="Times New Roman"/>
                      </a:endParaRPr>
                    </a:p>
                  </a:txBody>
                  <a:tcPr marT="50800" marB="50800" marR="50800" marL="117475"/>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International journal of Innovative research and technology</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2014</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lang="en-US" sz="1800">
                          <a:solidFill>
                            <a:schemeClr val="dk1"/>
                          </a:solidFill>
                          <a:latin typeface="Times New Roman"/>
                          <a:ea typeface="Times New Roman"/>
                          <a:cs typeface="Times New Roman"/>
                          <a:sym typeface="Times New Roman"/>
                        </a:rPr>
                        <a:t>The paper most important goal for developing this software program is to computerize the traditional way of carrying out exams</a:t>
                      </a:r>
                      <a:endParaRPr b="0" sz="1800">
                        <a:latin typeface="Times New Roman"/>
                        <a:ea typeface="Times New Roman"/>
                        <a:cs typeface="Times New Roman"/>
                        <a:sym typeface="Times New Roman"/>
                      </a:endParaRPr>
                    </a:p>
                  </a:txBody>
                  <a:tcPr marT="45725" marB="45725" marR="91450" marL="91450"/>
                </a:tc>
              </a:tr>
            </a:tbl>
          </a:graphicData>
        </a:graphic>
      </p:graphicFrame>
      <p:sp>
        <p:nvSpPr>
          <p:cNvPr id="127" name="Google Shape;12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aphicFrame>
        <p:nvGraphicFramePr>
          <p:cNvPr id="132" name="Google Shape;132;p19"/>
          <p:cNvGraphicFramePr/>
          <p:nvPr/>
        </p:nvGraphicFramePr>
        <p:xfrm>
          <a:off x="640080" y="228600"/>
          <a:ext cx="3000000" cy="3000000"/>
        </p:xfrm>
        <a:graphic>
          <a:graphicData uri="http://schemas.openxmlformats.org/drawingml/2006/table">
            <a:tbl>
              <a:tblPr bandRow="1" firstRow="1">
                <a:noFill/>
                <a:tableStyleId>{C587672B-708B-4898-BBE7-99BCCC5E35B4}</a:tableStyleId>
              </a:tblPr>
              <a:tblGrid>
                <a:gridCol w="1584950"/>
                <a:gridCol w="1503675"/>
                <a:gridCol w="1383850"/>
                <a:gridCol w="1267025"/>
                <a:gridCol w="5172325"/>
              </a:tblGrid>
              <a:tr h="595875">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Paper Title</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Author Name</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Journal</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Year of Publishing</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Summary</a:t>
                      </a:r>
                      <a:endParaRPr sz="1800">
                        <a:latin typeface="Times New Roman"/>
                        <a:ea typeface="Times New Roman"/>
                        <a:cs typeface="Times New Roman"/>
                        <a:sym typeface="Times New Roman"/>
                      </a:endParaRPr>
                    </a:p>
                  </a:txBody>
                  <a:tcPr marT="45725" marB="45725" marR="91450" marL="91450"/>
                </a:tc>
              </a:tr>
              <a:tr h="1617400">
                <a:tc>
                  <a:txBody>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Automatic Seating Arrangement of University</a:t>
                      </a:r>
                      <a:endParaRPr sz="1800">
                        <a:latin typeface="Times New Roman"/>
                        <a:ea typeface="Times New Roman"/>
                        <a:cs typeface="Times New Roman"/>
                        <a:sym typeface="Times New Roman"/>
                      </a:endParaRPr>
                    </a:p>
                  </a:txBody>
                  <a:tcPr marT="45725" marB="45725" marR="91450" marL="91450"/>
                </a:tc>
                <a:tc>
                  <a:txBody>
                    <a:bodyPr/>
                    <a:lstStyle/>
                    <a:p>
                      <a:pPr indent="0" lvl="0" marL="66675" marR="0" rtl="0" algn="l">
                        <a:spcBef>
                          <a:spcPts val="0"/>
                        </a:spcBef>
                        <a:spcAft>
                          <a:spcPts val="0"/>
                        </a:spcAft>
                        <a:buNone/>
                      </a:pPr>
                      <a:r>
                        <a:rPr lang="en-US" sz="1800">
                          <a:solidFill>
                            <a:srgbClr val="000000"/>
                          </a:solidFill>
                          <a:latin typeface="Times New Roman"/>
                          <a:ea typeface="Times New Roman"/>
                          <a:cs typeface="Times New Roman"/>
                          <a:sym typeface="Times New Roman"/>
                        </a:rPr>
                        <a:t>Dinesh Chandewar, Mainka Saha</a:t>
                      </a:r>
                      <a:endParaRPr sz="1800">
                        <a:solidFill>
                          <a:srgbClr val="000000"/>
                        </a:solidFill>
                        <a:latin typeface="Times New Roman"/>
                        <a:ea typeface="Times New Roman"/>
                        <a:cs typeface="Times New Roman"/>
                        <a:sym typeface="Times New Roman"/>
                      </a:endParaRPr>
                    </a:p>
                  </a:txBody>
                  <a:tcPr marT="50800" marB="50800" marR="50800" marL="117475"/>
                </a:tc>
                <a:tc>
                  <a:txBody>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International Journal of Science Technology and Engineering</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2017</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The paper is to lessen the significant mission of manually allocating seats at some point of an exam. The device will provide an effective measure to dynamically allocate students in a lecture room</a:t>
                      </a:r>
                      <a:endParaRPr sz="1800">
                        <a:latin typeface="Times New Roman"/>
                        <a:ea typeface="Times New Roman"/>
                        <a:cs typeface="Times New Roman"/>
                        <a:sym typeface="Times New Roman"/>
                      </a:endParaRPr>
                    </a:p>
                  </a:txBody>
                  <a:tcPr marT="45725" marB="45725" marR="91450" marL="91450"/>
                </a:tc>
              </a:tr>
              <a:tr h="1617400">
                <a:tc>
                  <a:txBody>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Examination Hall and Seating Arrangement Application using PHP</a:t>
                      </a:r>
                      <a:endParaRPr sz="1800">
                        <a:latin typeface="Times New Roman"/>
                        <a:ea typeface="Times New Roman"/>
                        <a:cs typeface="Times New Roman"/>
                        <a:sym typeface="Times New Roman"/>
                      </a:endParaRPr>
                    </a:p>
                  </a:txBody>
                  <a:tcPr marT="45725" marB="45725" marR="91450" marL="91450"/>
                </a:tc>
                <a:tc>
                  <a:txBody>
                    <a:bodyPr/>
                    <a:lstStyle/>
                    <a:p>
                      <a:pPr indent="0" lvl="0" marL="66675" marR="0" rtl="0" algn="l">
                        <a:spcBef>
                          <a:spcPts val="0"/>
                        </a:spcBef>
                        <a:spcAft>
                          <a:spcPts val="0"/>
                        </a:spcAft>
                        <a:buNone/>
                      </a:pPr>
                      <a:r>
                        <a:rPr lang="en-US" sz="1800">
                          <a:solidFill>
                            <a:schemeClr val="dk1"/>
                          </a:solidFill>
                          <a:latin typeface="Times New Roman"/>
                          <a:ea typeface="Times New Roman"/>
                          <a:cs typeface="Times New Roman"/>
                          <a:sym typeface="Times New Roman"/>
                        </a:rPr>
                        <a:t>R.Gokila, Antony Rohan Das</a:t>
                      </a:r>
                      <a:endParaRPr sz="1800">
                        <a:solidFill>
                          <a:srgbClr val="000000"/>
                        </a:solidFill>
                        <a:latin typeface="Times New Roman"/>
                        <a:ea typeface="Times New Roman"/>
                        <a:cs typeface="Times New Roman"/>
                        <a:sym typeface="Times New Roman"/>
                      </a:endParaRPr>
                    </a:p>
                  </a:txBody>
                  <a:tcPr marT="50800" marB="50800" marR="50800" marL="117475"/>
                </a:tc>
                <a:tc>
                  <a:txBody>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International journal of engineering science and computing</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2018</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The paper describes system is evolved to generate the examination corridor seating arrangement for students efficaciously. The advanced machine is helpful for each group of workers and college students</a:t>
                      </a:r>
                      <a:endParaRPr sz="1800">
                        <a:latin typeface="Times New Roman"/>
                        <a:ea typeface="Times New Roman"/>
                        <a:cs typeface="Times New Roman"/>
                        <a:sym typeface="Times New Roman"/>
                      </a:endParaRPr>
                    </a:p>
                  </a:txBody>
                  <a:tcPr marT="45725" marB="45725" marR="91450" marL="91450"/>
                </a:tc>
              </a:tr>
              <a:tr h="1203600">
                <a:tc>
                  <a:txBody>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Examination Management Automation System</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Vamsi Krishna Yepuri</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Times New Roman"/>
                          <a:ea typeface="Times New Roman"/>
                          <a:cs typeface="Times New Roman"/>
                          <a:sym typeface="Times New Roman"/>
                        </a:rPr>
                        <a:t>International Research Journal of Engineering and Technology </a:t>
                      </a:r>
                      <a:endParaRPr/>
                    </a:p>
                    <a:p>
                      <a:pPr indent="0" lvl="0" marL="0" marR="0" rtl="0" algn="l">
                        <a:spcBef>
                          <a:spcPts val="0"/>
                        </a:spcBef>
                        <a:spcAft>
                          <a:spcPts val="0"/>
                        </a:spcAft>
                        <a:buNone/>
                      </a:pPr>
                      <a:br>
                        <a:rPr b="0" i="0" lang="en-US" sz="1800">
                          <a:solidFill>
                            <a:schemeClr val="dk1"/>
                          </a:solidFill>
                          <a:latin typeface="Times New Roman"/>
                          <a:ea typeface="Times New Roman"/>
                          <a:cs typeface="Times New Roman"/>
                          <a:sym typeface="Times New Roman"/>
                        </a:rPr>
                      </a:b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latin typeface="Times New Roman"/>
                          <a:ea typeface="Times New Roman"/>
                          <a:cs typeface="Times New Roman"/>
                          <a:sym typeface="Times New Roman"/>
                        </a:rPr>
                        <a:t>2018</a:t>
                      </a:r>
                      <a:endParaRPr sz="18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This paper provides a comparative look at on various techniques and device that exists and is being used broadly.</a:t>
                      </a:r>
                      <a:endParaRPr sz="1800">
                        <a:latin typeface="Times New Roman"/>
                        <a:ea typeface="Times New Roman"/>
                        <a:cs typeface="Times New Roman"/>
                        <a:sym typeface="Times New Roman"/>
                      </a:endParaRPr>
                    </a:p>
                  </a:txBody>
                  <a:tcPr marT="45725" marB="45725" marR="91450" marL="91450"/>
                </a:tc>
              </a:tr>
            </a:tbl>
          </a:graphicData>
        </a:graphic>
      </p:graphicFrame>
      <p:sp>
        <p:nvSpPr>
          <p:cNvPr id="133" name="Google Shape;13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ER Diagram</a:t>
            </a:r>
            <a:endParaRPr/>
          </a:p>
        </p:txBody>
      </p:sp>
      <p:sp>
        <p:nvSpPr>
          <p:cNvPr id="139" name="Google Shape;13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40" name="Google Shape;14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1" name="Google Shape;141;p20"/>
          <p:cNvPicPr preferRelativeResize="0"/>
          <p:nvPr/>
        </p:nvPicPr>
        <p:blipFill>
          <a:blip r:embed="rId3">
            <a:alphaModFix/>
          </a:blip>
          <a:stretch>
            <a:fillRect/>
          </a:stretch>
        </p:blipFill>
        <p:spPr>
          <a:xfrm>
            <a:off x="838200" y="1554175"/>
            <a:ext cx="10515600" cy="51673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Use Case Diagram</a:t>
            </a:r>
            <a:endParaRPr/>
          </a:p>
        </p:txBody>
      </p:sp>
      <p:sp>
        <p:nvSpPr>
          <p:cNvPr id="147" name="Google Shape;14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48" name="Google Shape;14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9" name="Google Shape;149;p21"/>
          <p:cNvPicPr preferRelativeResize="0"/>
          <p:nvPr/>
        </p:nvPicPr>
        <p:blipFill rotWithShape="1">
          <a:blip r:embed="rId3">
            <a:alphaModFix/>
          </a:blip>
          <a:srcRect b="0" l="0" r="0" t="0"/>
          <a:stretch/>
        </p:blipFill>
        <p:spPr>
          <a:xfrm>
            <a:off x="2891155" y="1417955"/>
            <a:ext cx="6267450" cy="50749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