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58" r:id="rId4"/>
    <p:sldId id="259" r:id="rId5"/>
    <p:sldId id="260" r:id="rId6"/>
    <p:sldId id="267" r:id="rId7"/>
    <p:sldId id="268" r:id="rId8"/>
    <p:sldId id="269" r:id="rId9"/>
    <p:sldId id="270" r:id="rId10"/>
    <p:sldId id="271" r:id="rId11"/>
    <p:sldId id="272" r:id="rId12"/>
    <p:sldId id="273" r:id="rId13"/>
    <p:sldId id="274" r:id="rId14"/>
    <p:sldId id="275" r:id="rId15"/>
    <p:sldId id="262" r:id="rId16"/>
    <p:sldId id="263" r:id="rId17"/>
    <p:sldId id="264" r:id="rId18"/>
    <p:sldId id="266" r:id="rId19"/>
    <p:sldId id="26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528" y="4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3B454D-0CA5-CAC2-1D89-F6F9897DC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00FE72F2-A472-7271-F8E9-F105D6AC5B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E30979-637C-46D1-AB17-AA0B0CD55B3B}" type="datetimeFigureOut">
              <a:rPr lang="en-IN" smtClean="0"/>
              <a:t>25-05-2024</a:t>
            </a:fld>
            <a:endParaRPr lang="en-IN"/>
          </a:p>
        </p:txBody>
      </p:sp>
      <p:sp>
        <p:nvSpPr>
          <p:cNvPr id="4" name="Footer Placeholder 3">
            <a:extLst>
              <a:ext uri="{FF2B5EF4-FFF2-40B4-BE49-F238E27FC236}">
                <a16:creationId xmlns:a16="http://schemas.microsoft.com/office/drawing/2014/main" id="{A122F03E-CC1E-0285-D28A-CC49B6F82E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0C5187D-36A1-30F5-4796-C238192D3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8FA315-A931-49DF-8C3A-933D727FE80B}" type="slidenum">
              <a:rPr lang="en-IN" smtClean="0"/>
              <a:t>‹#›</a:t>
            </a:fld>
            <a:endParaRPr lang="en-IN"/>
          </a:p>
        </p:txBody>
      </p:sp>
    </p:spTree>
    <p:extLst>
      <p:ext uri="{BB962C8B-B14F-4D97-AF65-F5344CB8AC3E}">
        <p14:creationId xmlns:p14="http://schemas.microsoft.com/office/powerpoint/2010/main" val="3906511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25-05-2024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5656213B-AFF8-4A47-9E11-B51FE377BB8E}" type="datetime1">
              <a:rPr lang="en-IN" smtClean="0"/>
              <a:t>25-05-2024</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675C211D-CDE2-471E-8A6E-A0C4419A01AA}" type="datetime1">
              <a:rPr lang="en-IN" smtClean="0"/>
              <a:t>25-05-2024</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2DF50D88-BC83-4131-8B93-D0358F9A7783}" type="datetime1">
              <a:rPr lang="en-IN" smtClean="0"/>
              <a:t>25-05-2024</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21EF2F7D-557B-4CF0-80EB-B5F1B19C9CFE}" type="datetime1">
              <a:rPr lang="en-IN" smtClean="0"/>
              <a:t>25-05-2024</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8C739987-A7DD-467A-A56E-FC0084E7A1D9}" type="datetime1">
              <a:rPr lang="en-IN" smtClean="0"/>
              <a:t>25-05-2024</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C50C92C4-5205-4BEF-8C84-36622CB3B219}" type="datetime1">
              <a:rPr lang="en-IN" smtClean="0"/>
              <a:t>25-05-2024</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747370B0-2159-491B-A092-65A109EEB83A}" type="datetime1">
              <a:rPr lang="en-IN" smtClean="0"/>
              <a:t>25-05-2024</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E768AAFE-4C15-41ED-951F-18487BE46F13}" type="datetime1">
              <a:rPr lang="en-IN" smtClean="0"/>
              <a:t>25-05-2024</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EB620ADB-C9CD-421C-9751-EA4679659A14}" type="datetime1">
              <a:rPr lang="en-IN" smtClean="0"/>
              <a:t>25-05-2024</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328E12B-E952-400A-B986-68759FAD30ED}" type="datetime1">
              <a:rPr lang="en-IN" smtClean="0"/>
              <a:t>25-05-2024</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72DC5733-DA24-4A4F-AEDF-A9A496EFD0C4}" type="datetime1">
              <a:rPr lang="en-IN" smtClean="0"/>
              <a:t>25-05-2024</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38386-AA99-462C-8041-1BCA3B29E950}" type="datetime1">
              <a:rPr lang="en-IN" smtClean="0"/>
              <a:t>25-05-2024</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KIET-Github/CS-2024-A/tree/main/PCS24-16-Anike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rive.google.com/file/d/1o9ECuNMuhp0BrMPCtE7A0cVI1ptKUdiW/view?usp=sharing" TargetMode="External"/><Relationship Id="rId2" Type="http://schemas.openxmlformats.org/officeDocument/2006/relationships/hyperlink" Target="https://docs.google.com/document/d/1w3Ed9ws1nBmNkc7UGpn_Ldaeh8LfQ-FO/edit?usp=sharing&amp;ouid=102503593819451573564&amp;rtpof=true&amp;sd=true" TargetMode="External"/><Relationship Id="rId1" Type="http://schemas.openxmlformats.org/officeDocument/2006/relationships/slideLayout" Target="../slideLayouts/slideLayout2.xml"/><Relationship Id="rId5" Type="http://schemas.openxmlformats.org/officeDocument/2006/relationships/hyperlink" Target="https://drive.google.com/file/d/1nAQ_AyB-Q4SdE9wjr9Qr0EaBPqF-qRhR/view?usp=sharing" TargetMode="External"/><Relationship Id="rId4" Type="http://schemas.openxmlformats.org/officeDocument/2006/relationships/hyperlink" Target="https://docs.google.com/document/d/1-YxshFV33IdoSUKhkrnJ7H2GHeAPJ8Jv/edit?usp=sharing&amp;ouid=102503593819451573564&amp;rtpof=true&amp;sd=tru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524000" y="1301257"/>
            <a:ext cx="9144000" cy="2957980"/>
          </a:xfrm>
        </p:spPr>
        <p:txBody>
          <a:bodyPr>
            <a:noAutofit/>
          </a:bodyPr>
          <a:lstStyle/>
          <a:p>
            <a:pPr algn="ctr">
              <a:lnSpc>
                <a:spcPct val="107000"/>
              </a:lnSpc>
              <a:spcAft>
                <a:spcPts val="800"/>
              </a:spcAft>
            </a:pP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r>
              <a:rPr lang="en-IN" sz="1800" b="1" kern="100" dirty="0">
                <a:effectLst/>
                <a:latin typeface="Bookman Old Style" panose="02050604050505020204" pitchFamily="18" charset="0"/>
                <a:ea typeface="Calibri" panose="020F0502020204030204" pitchFamily="34" charset="0"/>
                <a:cs typeface="Mangal" panose="02040503050203030202" pitchFamily="18" charset="0"/>
              </a:rPr>
              <a:t>DEPARTMENT OF COMPUTER SCIENCE</a:t>
            </a:r>
            <a:br>
              <a:rPr lang="en-IN" sz="1800" dirty="0"/>
            </a:b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1800" b="1"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3600" b="1" dirty="0"/>
              <a:t> </a:t>
            </a:r>
            <a:br>
              <a:rPr lang="en-IN" sz="3600" b="1" dirty="0"/>
            </a:br>
            <a:br>
              <a:rPr lang="en-IN" sz="3600" b="1" dirty="0"/>
            </a:br>
            <a:r>
              <a:rPr lang="en-IN" sz="1400" b="1" kern="100" dirty="0">
                <a:effectLst/>
                <a:latin typeface="Bookman Old Style" panose="02050604050505020204" pitchFamily="18" charset="0"/>
                <a:ea typeface="Calibri" panose="020F0502020204030204" pitchFamily="34" charset="0"/>
                <a:cs typeface="Mangal" panose="02040503050203030202" pitchFamily="18" charset="0"/>
              </a:rPr>
              <a:t>DEPARTMENT OF COMPUTER SCIENCE </a:t>
            </a:r>
            <a:br>
              <a:rPr lang="en-IN" sz="800" b="1" kern="100" dirty="0">
                <a:effectLst/>
                <a:latin typeface="Bookman Old Style" panose="02050604050505020204" pitchFamily="18" charset="0"/>
                <a:ea typeface="Calibri" panose="020F0502020204030204" pitchFamily="34" charset="0"/>
                <a:cs typeface="Mangal" panose="02040503050203030202" pitchFamily="18" charset="0"/>
              </a:rPr>
            </a:br>
            <a:br>
              <a:rPr lang="en-IN" sz="3600" b="1" kern="100" dirty="0">
                <a:effectLst/>
                <a:latin typeface="Bookman Old Style" panose="02050604050505020204" pitchFamily="18" charset="0"/>
                <a:ea typeface="Calibri" panose="020F0502020204030204" pitchFamily="34" charset="0"/>
                <a:cs typeface="Mangal" panose="02040503050203030202" pitchFamily="18" charset="0"/>
              </a:rPr>
            </a:br>
            <a:r>
              <a:rPr lang="en-IN" sz="3600" b="1" dirty="0"/>
              <a:t>Project Presentation (KCS 851)</a:t>
            </a:r>
            <a:br>
              <a:rPr lang="en-IN" sz="3600" dirty="0"/>
            </a:br>
            <a:r>
              <a:rPr lang="en-US" sz="3600" dirty="0"/>
              <a:t>Adaptive Online Platform for Enhanced Teaching and Learning</a:t>
            </a:r>
            <a:endParaRPr lang="en-IN" sz="3600" b="1" dirty="0"/>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2209800" y="4354513"/>
            <a:ext cx="9144000" cy="2001837"/>
          </a:xfrm>
        </p:spPr>
        <p:txBody>
          <a:bodyPr>
            <a:normAutofit fontScale="92500" lnSpcReduction="10000"/>
          </a:bodyPr>
          <a:lstStyle/>
          <a:p>
            <a:pPr marL="5110163" algn="l"/>
            <a:r>
              <a:rPr lang="en-IN" sz="1700" b="1" dirty="0"/>
              <a:t>Guide Name: </a:t>
            </a:r>
            <a:r>
              <a:rPr lang="en-IN" sz="1700" dirty="0"/>
              <a:t>Dr. Gaurav Dubey</a:t>
            </a:r>
          </a:p>
          <a:p>
            <a:pPr marL="5110163" algn="l"/>
            <a:r>
              <a:rPr lang="en-IN" sz="1700" dirty="0"/>
              <a:t>                          (Professor)</a:t>
            </a:r>
          </a:p>
          <a:p>
            <a:pPr marL="5110163" algn="l"/>
            <a:r>
              <a:rPr lang="en-IN" sz="1700" b="1" dirty="0"/>
              <a:t>Project Members :</a:t>
            </a:r>
          </a:p>
          <a:p>
            <a:pPr marL="5289550" algn="l"/>
            <a:r>
              <a:rPr lang="en-IN" sz="1700" dirty="0"/>
              <a:t>Aniket Bhardwaj – (2000290120024), CS-8A</a:t>
            </a:r>
          </a:p>
          <a:p>
            <a:pPr marL="5289550" algn="l"/>
            <a:r>
              <a:rPr lang="en-IN" sz="1700" dirty="0" err="1"/>
              <a:t>Amod</a:t>
            </a:r>
            <a:r>
              <a:rPr lang="en-IN" sz="1700" dirty="0"/>
              <a:t> Katiyar – (2000290120022), CS-8A</a:t>
            </a:r>
          </a:p>
          <a:p>
            <a:pPr marL="5289550" algn="l"/>
            <a:r>
              <a:rPr lang="en-IN" sz="1700" dirty="0"/>
              <a:t>Himanshu Kumar – (2000290120076), CS-8B</a:t>
            </a:r>
          </a:p>
          <a:p>
            <a:endParaRPr lang="en-IN" dirty="0"/>
          </a:p>
        </p:txBody>
      </p:sp>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399CCFC6-9AB8-E142-8ABF-2BDE178B4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58" y="0"/>
            <a:ext cx="11364684" cy="1205982"/>
          </a:xfrm>
          <a:prstGeom prst="rect">
            <a:avLst/>
          </a:prstGeom>
        </p:spPr>
      </p:pic>
      <p:sp>
        <p:nvSpPr>
          <p:cNvPr id="6" name="Slide Number Placeholder 5">
            <a:extLst>
              <a:ext uri="{FF2B5EF4-FFF2-40B4-BE49-F238E27FC236}">
                <a16:creationId xmlns:a16="http://schemas.microsoft.com/office/drawing/2014/main" id="{E114F4EE-400B-FEDB-993A-F70B49DB4028}"/>
              </a:ext>
            </a:extLst>
          </p:cNvPr>
          <p:cNvSpPr>
            <a:spLocks noGrp="1"/>
          </p:cNvSpPr>
          <p:nvPr>
            <p:ph type="sldNum" sz="quarter" idx="12"/>
          </p:nvPr>
        </p:nvSpPr>
        <p:spPr/>
        <p:txBody>
          <a:bodyPr/>
          <a:lstStyle/>
          <a:p>
            <a:fld id="{3F87B148-DC85-4EDB-ACA3-100B1D618A48}" type="slidenum">
              <a:rPr lang="en-IN" smtClean="0"/>
              <a:t>1</a:t>
            </a:fld>
            <a:endParaRPr lang="en-IN"/>
          </a:p>
        </p:txBody>
      </p:sp>
      <p:sp>
        <p:nvSpPr>
          <p:cNvPr id="4" name="TextBox 3">
            <a:extLst>
              <a:ext uri="{FF2B5EF4-FFF2-40B4-BE49-F238E27FC236}">
                <a16:creationId xmlns:a16="http://schemas.microsoft.com/office/drawing/2014/main" id="{C2A1A50A-5171-F36F-742C-4EEA339A92AD}"/>
              </a:ext>
            </a:extLst>
          </p:cNvPr>
          <p:cNvSpPr txBox="1"/>
          <p:nvPr/>
        </p:nvSpPr>
        <p:spPr>
          <a:xfrm>
            <a:off x="188258" y="6414796"/>
            <a:ext cx="1129553" cy="369332"/>
          </a:xfrm>
          <a:prstGeom prst="rect">
            <a:avLst/>
          </a:prstGeom>
          <a:solidFill>
            <a:srgbClr val="FFFF00"/>
          </a:solidFill>
        </p:spPr>
        <p:txBody>
          <a:bodyPr wrap="square" rtlCol="0">
            <a:spAutoFit/>
          </a:bodyPr>
          <a:lstStyle/>
          <a:p>
            <a:r>
              <a:rPr lang="en-IN" dirty="0"/>
              <a:t>PCS24-16</a:t>
            </a: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pPr algn="ctr"/>
            <a:r>
              <a:rPr lang="en-US" b="1" dirty="0"/>
              <a:t>U</a:t>
            </a:r>
            <a:r>
              <a:rPr lang="en-IN" b="1" dirty="0"/>
              <a:t>se Case Diagram</a:t>
            </a:r>
          </a:p>
        </p:txBody>
      </p:sp>
      <p:pic>
        <p:nvPicPr>
          <p:cNvPr id="6" name="Content Placeholder 5">
            <a:extLst>
              <a:ext uri="{FF2B5EF4-FFF2-40B4-BE49-F238E27FC236}">
                <a16:creationId xmlns:a16="http://schemas.microsoft.com/office/drawing/2014/main" id="{A37F725D-235A-A09B-1646-A81F2A3A798D}"/>
              </a:ext>
            </a:extLst>
          </p:cNvPr>
          <p:cNvPicPr>
            <a:picLocks noGrp="1" noChangeAspect="1"/>
          </p:cNvPicPr>
          <p:nvPr>
            <p:ph idx="1"/>
          </p:nvPr>
        </p:nvPicPr>
        <p:blipFill>
          <a:blip r:embed="rId2"/>
          <a:stretch>
            <a:fillRect/>
          </a:stretch>
        </p:blipFill>
        <p:spPr>
          <a:xfrm>
            <a:off x="2295332" y="1499053"/>
            <a:ext cx="6641768" cy="5086161"/>
          </a:xfrm>
        </p:spPr>
      </p:pic>
      <p:sp>
        <p:nvSpPr>
          <p:cNvPr id="4" name="Slide Number Placeholder 3">
            <a:extLst>
              <a:ext uri="{FF2B5EF4-FFF2-40B4-BE49-F238E27FC236}">
                <a16:creationId xmlns:a16="http://schemas.microsoft.com/office/drawing/2014/main" id="{3AEBAD8E-527C-0155-2486-176F266969B7}"/>
              </a:ext>
            </a:extLst>
          </p:cNvPr>
          <p:cNvSpPr>
            <a:spLocks noGrp="1"/>
          </p:cNvSpPr>
          <p:nvPr>
            <p:ph type="sldNum" sz="quarter" idx="12"/>
          </p:nvPr>
        </p:nvSpPr>
        <p:spPr/>
        <p:txBody>
          <a:bodyPr/>
          <a:lstStyle/>
          <a:p>
            <a:fld id="{3F87B148-DC85-4EDB-ACA3-100B1D618A48}" type="slidenum">
              <a:rPr lang="en-IN" smtClean="0"/>
              <a:t>10</a:t>
            </a:fld>
            <a:endParaRPr lang="en-IN"/>
          </a:p>
        </p:txBody>
      </p:sp>
    </p:spTree>
    <p:extLst>
      <p:ext uri="{BB962C8B-B14F-4D97-AF65-F5344CB8AC3E}">
        <p14:creationId xmlns:p14="http://schemas.microsoft.com/office/powerpoint/2010/main" val="412924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pPr algn="ctr"/>
            <a:r>
              <a:rPr lang="en-US" b="1" dirty="0"/>
              <a:t>ER </a:t>
            </a:r>
            <a:r>
              <a:rPr lang="en-IN" b="1" dirty="0"/>
              <a:t>Diagram</a:t>
            </a:r>
          </a:p>
        </p:txBody>
      </p:sp>
      <p:sp>
        <p:nvSpPr>
          <p:cNvPr id="4" name="Slide Number Placeholder 3">
            <a:extLst>
              <a:ext uri="{FF2B5EF4-FFF2-40B4-BE49-F238E27FC236}">
                <a16:creationId xmlns:a16="http://schemas.microsoft.com/office/drawing/2014/main" id="{3AEBAD8E-527C-0155-2486-176F266969B7}"/>
              </a:ext>
            </a:extLst>
          </p:cNvPr>
          <p:cNvSpPr>
            <a:spLocks noGrp="1"/>
          </p:cNvSpPr>
          <p:nvPr>
            <p:ph type="sldNum" sz="quarter" idx="12"/>
          </p:nvPr>
        </p:nvSpPr>
        <p:spPr/>
        <p:txBody>
          <a:bodyPr/>
          <a:lstStyle/>
          <a:p>
            <a:fld id="{3F87B148-DC85-4EDB-ACA3-100B1D618A48}" type="slidenum">
              <a:rPr lang="en-IN" smtClean="0"/>
              <a:t>11</a:t>
            </a:fld>
            <a:endParaRPr lang="en-IN"/>
          </a:p>
        </p:txBody>
      </p:sp>
      <p:pic>
        <p:nvPicPr>
          <p:cNvPr id="8" name="Content Placeholder 7">
            <a:extLst>
              <a:ext uri="{FF2B5EF4-FFF2-40B4-BE49-F238E27FC236}">
                <a16:creationId xmlns:a16="http://schemas.microsoft.com/office/drawing/2014/main" id="{E0CEA799-99CA-9E3C-06AB-0A9F24216C05}"/>
              </a:ext>
            </a:extLst>
          </p:cNvPr>
          <p:cNvPicPr>
            <a:picLocks noGrp="1" noChangeAspect="1"/>
          </p:cNvPicPr>
          <p:nvPr>
            <p:ph idx="1"/>
          </p:nvPr>
        </p:nvPicPr>
        <p:blipFill>
          <a:blip r:embed="rId2"/>
          <a:stretch>
            <a:fillRect/>
          </a:stretch>
        </p:blipFill>
        <p:spPr>
          <a:xfrm>
            <a:off x="726232" y="1391219"/>
            <a:ext cx="10515600" cy="4235139"/>
          </a:xfrm>
        </p:spPr>
      </p:pic>
    </p:spTree>
    <p:extLst>
      <p:ext uri="{BB962C8B-B14F-4D97-AF65-F5344CB8AC3E}">
        <p14:creationId xmlns:p14="http://schemas.microsoft.com/office/powerpoint/2010/main" val="286189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9CC5-690B-8190-B7EC-E5880269EDEB}"/>
              </a:ext>
            </a:extLst>
          </p:cNvPr>
          <p:cNvSpPr>
            <a:spLocks noGrp="1"/>
          </p:cNvSpPr>
          <p:nvPr>
            <p:ph type="title"/>
          </p:nvPr>
        </p:nvSpPr>
        <p:spPr/>
        <p:txBody>
          <a:bodyPr/>
          <a:lstStyle/>
          <a:p>
            <a:pPr algn="ctr"/>
            <a:r>
              <a:rPr lang="en-US" b="1" dirty="0"/>
              <a:t>Process Flow</a:t>
            </a:r>
            <a:endParaRPr lang="en-IN" b="1" dirty="0"/>
          </a:p>
        </p:txBody>
      </p:sp>
      <p:sp>
        <p:nvSpPr>
          <p:cNvPr id="4" name="Slide Number Placeholder 3">
            <a:extLst>
              <a:ext uri="{FF2B5EF4-FFF2-40B4-BE49-F238E27FC236}">
                <a16:creationId xmlns:a16="http://schemas.microsoft.com/office/drawing/2014/main" id="{58C0E296-7779-0642-54FD-F040FC25D1D5}"/>
              </a:ext>
            </a:extLst>
          </p:cNvPr>
          <p:cNvSpPr>
            <a:spLocks noGrp="1"/>
          </p:cNvSpPr>
          <p:nvPr>
            <p:ph type="sldNum" sz="quarter" idx="12"/>
          </p:nvPr>
        </p:nvSpPr>
        <p:spPr/>
        <p:txBody>
          <a:bodyPr/>
          <a:lstStyle/>
          <a:p>
            <a:fld id="{3F87B148-DC85-4EDB-ACA3-100B1D618A48}" type="slidenum">
              <a:rPr lang="en-IN" smtClean="0"/>
              <a:t>12</a:t>
            </a:fld>
            <a:endParaRPr lang="en-IN"/>
          </a:p>
        </p:txBody>
      </p:sp>
      <p:pic>
        <p:nvPicPr>
          <p:cNvPr id="5" name="Content Placeholder 4">
            <a:extLst>
              <a:ext uri="{FF2B5EF4-FFF2-40B4-BE49-F238E27FC236}">
                <a16:creationId xmlns:a16="http://schemas.microsoft.com/office/drawing/2014/main" id="{B77C904B-8501-0E19-CC68-36E14AE0F151}"/>
              </a:ext>
            </a:extLst>
          </p:cNvPr>
          <p:cNvPicPr>
            <a:picLocks noGrp="1" noChangeAspect="1"/>
          </p:cNvPicPr>
          <p:nvPr>
            <p:ph idx="1"/>
          </p:nvPr>
        </p:nvPicPr>
        <p:blipFill>
          <a:blip r:embed="rId2"/>
          <a:stretch>
            <a:fillRect/>
          </a:stretch>
        </p:blipFill>
        <p:spPr>
          <a:xfrm>
            <a:off x="2231923" y="1825625"/>
            <a:ext cx="7315200" cy="4351338"/>
          </a:xfrm>
          <a:prstGeom prst="rect">
            <a:avLst/>
          </a:prstGeom>
        </p:spPr>
      </p:pic>
    </p:spTree>
    <p:extLst>
      <p:ext uri="{BB962C8B-B14F-4D97-AF65-F5344CB8AC3E}">
        <p14:creationId xmlns:p14="http://schemas.microsoft.com/office/powerpoint/2010/main" val="2412433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FC47-1EDC-84A1-1F34-BB80FFE8B3CE}"/>
              </a:ext>
            </a:extLst>
          </p:cNvPr>
          <p:cNvSpPr>
            <a:spLocks noGrp="1"/>
          </p:cNvSpPr>
          <p:nvPr>
            <p:ph type="title"/>
          </p:nvPr>
        </p:nvSpPr>
        <p:spPr/>
        <p:txBody>
          <a:bodyPr/>
          <a:lstStyle/>
          <a:p>
            <a:pPr algn="ctr"/>
            <a:r>
              <a:rPr lang="en-US" b="1" dirty="0"/>
              <a:t>DFD (level 0)</a:t>
            </a:r>
            <a:endParaRPr lang="en-IN" b="1" dirty="0"/>
          </a:p>
        </p:txBody>
      </p:sp>
      <p:sp>
        <p:nvSpPr>
          <p:cNvPr id="4" name="Slide Number Placeholder 3">
            <a:extLst>
              <a:ext uri="{FF2B5EF4-FFF2-40B4-BE49-F238E27FC236}">
                <a16:creationId xmlns:a16="http://schemas.microsoft.com/office/drawing/2014/main" id="{55937CBA-7A15-C5E4-4AD0-5721FB22F07C}"/>
              </a:ext>
            </a:extLst>
          </p:cNvPr>
          <p:cNvSpPr>
            <a:spLocks noGrp="1"/>
          </p:cNvSpPr>
          <p:nvPr>
            <p:ph type="sldNum" sz="quarter" idx="12"/>
          </p:nvPr>
        </p:nvSpPr>
        <p:spPr/>
        <p:txBody>
          <a:bodyPr/>
          <a:lstStyle/>
          <a:p>
            <a:fld id="{3F87B148-DC85-4EDB-ACA3-100B1D618A48}" type="slidenum">
              <a:rPr lang="en-IN" smtClean="0"/>
              <a:t>13</a:t>
            </a:fld>
            <a:endParaRPr lang="en-IN"/>
          </a:p>
        </p:txBody>
      </p:sp>
      <p:pic>
        <p:nvPicPr>
          <p:cNvPr id="5" name="Content Placeholder 4">
            <a:extLst>
              <a:ext uri="{FF2B5EF4-FFF2-40B4-BE49-F238E27FC236}">
                <a16:creationId xmlns:a16="http://schemas.microsoft.com/office/drawing/2014/main" id="{F2EFB7B9-8E92-6C39-02B1-9D5A1745CC9C}"/>
              </a:ext>
            </a:extLst>
          </p:cNvPr>
          <p:cNvPicPr>
            <a:picLocks noGrp="1" noChangeAspect="1"/>
          </p:cNvPicPr>
          <p:nvPr>
            <p:ph idx="1"/>
          </p:nvPr>
        </p:nvPicPr>
        <p:blipFill>
          <a:blip r:embed="rId2"/>
          <a:stretch>
            <a:fillRect/>
          </a:stretch>
        </p:blipFill>
        <p:spPr>
          <a:xfrm>
            <a:off x="3290050" y="1581564"/>
            <a:ext cx="5468468" cy="4608696"/>
          </a:xfrm>
          <a:prstGeom prst="rect">
            <a:avLst/>
          </a:prstGeom>
        </p:spPr>
      </p:pic>
    </p:spTree>
    <p:extLst>
      <p:ext uri="{BB962C8B-B14F-4D97-AF65-F5344CB8AC3E}">
        <p14:creationId xmlns:p14="http://schemas.microsoft.com/office/powerpoint/2010/main" val="4003245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FC47-1EDC-84A1-1F34-BB80FFE8B3CE}"/>
              </a:ext>
            </a:extLst>
          </p:cNvPr>
          <p:cNvSpPr>
            <a:spLocks noGrp="1"/>
          </p:cNvSpPr>
          <p:nvPr>
            <p:ph type="title"/>
          </p:nvPr>
        </p:nvSpPr>
        <p:spPr/>
        <p:txBody>
          <a:bodyPr/>
          <a:lstStyle/>
          <a:p>
            <a:pPr algn="ctr"/>
            <a:r>
              <a:rPr lang="en-US" b="1" dirty="0"/>
              <a:t>DFD (level 1)</a:t>
            </a:r>
            <a:endParaRPr lang="en-IN" b="1" dirty="0"/>
          </a:p>
        </p:txBody>
      </p:sp>
      <p:sp>
        <p:nvSpPr>
          <p:cNvPr id="4" name="Slide Number Placeholder 3">
            <a:extLst>
              <a:ext uri="{FF2B5EF4-FFF2-40B4-BE49-F238E27FC236}">
                <a16:creationId xmlns:a16="http://schemas.microsoft.com/office/drawing/2014/main" id="{55937CBA-7A15-C5E4-4AD0-5721FB22F07C}"/>
              </a:ext>
            </a:extLst>
          </p:cNvPr>
          <p:cNvSpPr>
            <a:spLocks noGrp="1"/>
          </p:cNvSpPr>
          <p:nvPr>
            <p:ph type="sldNum" sz="quarter" idx="12"/>
          </p:nvPr>
        </p:nvSpPr>
        <p:spPr/>
        <p:txBody>
          <a:bodyPr/>
          <a:lstStyle/>
          <a:p>
            <a:fld id="{3F87B148-DC85-4EDB-ACA3-100B1D618A48}" type="slidenum">
              <a:rPr lang="en-IN" smtClean="0"/>
              <a:t>14</a:t>
            </a:fld>
            <a:endParaRPr lang="en-IN"/>
          </a:p>
        </p:txBody>
      </p:sp>
      <p:pic>
        <p:nvPicPr>
          <p:cNvPr id="6" name="Content Placeholder 4">
            <a:extLst>
              <a:ext uri="{FF2B5EF4-FFF2-40B4-BE49-F238E27FC236}">
                <a16:creationId xmlns:a16="http://schemas.microsoft.com/office/drawing/2014/main" id="{15512238-F1FD-60E8-624A-BA4DE0FACD39}"/>
              </a:ext>
            </a:extLst>
          </p:cNvPr>
          <p:cNvPicPr>
            <a:picLocks noChangeAspect="1"/>
          </p:cNvPicPr>
          <p:nvPr/>
        </p:nvPicPr>
        <p:blipFill>
          <a:blip r:embed="rId2"/>
          <a:stretch>
            <a:fillRect/>
          </a:stretch>
        </p:blipFill>
        <p:spPr>
          <a:xfrm>
            <a:off x="3178857" y="1690688"/>
            <a:ext cx="5323733" cy="4236687"/>
          </a:xfrm>
          <a:prstGeom prst="rect">
            <a:avLst/>
          </a:prstGeom>
        </p:spPr>
      </p:pic>
    </p:spTree>
    <p:extLst>
      <p:ext uri="{BB962C8B-B14F-4D97-AF65-F5344CB8AC3E}">
        <p14:creationId xmlns:p14="http://schemas.microsoft.com/office/powerpoint/2010/main" val="35333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a:xfrm>
            <a:off x="838200" y="-101405"/>
            <a:ext cx="10515600" cy="1325563"/>
          </a:xfrm>
        </p:spPr>
        <p:txBody>
          <a:bodyPr/>
          <a:lstStyle/>
          <a:p>
            <a:pPr algn="ctr"/>
            <a:r>
              <a:rPr lang="en-IN" b="1" dirty="0"/>
              <a:t>Patent Status</a:t>
            </a:r>
          </a:p>
        </p:txBody>
      </p:sp>
      <p:sp>
        <p:nvSpPr>
          <p:cNvPr id="4" name="Slide Number Placeholder 3">
            <a:extLst>
              <a:ext uri="{FF2B5EF4-FFF2-40B4-BE49-F238E27FC236}">
                <a16:creationId xmlns:a16="http://schemas.microsoft.com/office/drawing/2014/main" id="{D448161B-2D61-4FA3-1B6A-A942EFCC93F0}"/>
              </a:ext>
            </a:extLst>
          </p:cNvPr>
          <p:cNvSpPr>
            <a:spLocks noGrp="1"/>
          </p:cNvSpPr>
          <p:nvPr>
            <p:ph type="sldNum" sz="quarter" idx="12"/>
          </p:nvPr>
        </p:nvSpPr>
        <p:spPr/>
        <p:txBody>
          <a:bodyPr/>
          <a:lstStyle/>
          <a:p>
            <a:fld id="{3F87B148-DC85-4EDB-ACA3-100B1D618A48}" type="slidenum">
              <a:rPr lang="en-IN" smtClean="0"/>
              <a:t>15</a:t>
            </a:fld>
            <a:endParaRPr lang="en-IN"/>
          </a:p>
        </p:txBody>
      </p:sp>
      <p:pic>
        <p:nvPicPr>
          <p:cNvPr id="12" name="Content Placeholder 11" descr="A screenshot of a application form&#10;&#10;Description automatically generated">
            <a:extLst>
              <a:ext uri="{FF2B5EF4-FFF2-40B4-BE49-F238E27FC236}">
                <a16:creationId xmlns:a16="http://schemas.microsoft.com/office/drawing/2014/main" id="{58CDD086-F3A8-20D9-D768-35EEF40984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0073" y="875848"/>
            <a:ext cx="4984009" cy="5845627"/>
          </a:xfrm>
        </p:spPr>
      </p:pic>
    </p:spTree>
    <p:extLst>
      <p:ext uri="{BB962C8B-B14F-4D97-AF65-F5344CB8AC3E}">
        <p14:creationId xmlns:p14="http://schemas.microsoft.com/office/powerpoint/2010/main" val="3047737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pPr algn="ctr"/>
            <a:r>
              <a:rPr lang="en-IN" b="1" dirty="0"/>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p:txBody>
          <a:bodyPr/>
          <a:lstStyle/>
          <a:p>
            <a:r>
              <a:rPr lang="en-US" dirty="0"/>
              <a:t>A</a:t>
            </a:r>
            <a:r>
              <a:rPr lang="en-IN" dirty="0" err="1"/>
              <a:t>ccepted</a:t>
            </a:r>
            <a:endParaRPr lang="en-IN" dirty="0"/>
          </a:p>
          <a:p>
            <a:endParaRPr lang="en-IN" dirty="0"/>
          </a:p>
        </p:txBody>
      </p:sp>
      <p:sp>
        <p:nvSpPr>
          <p:cNvPr id="4" name="Slide Number Placeholder 3">
            <a:extLst>
              <a:ext uri="{FF2B5EF4-FFF2-40B4-BE49-F238E27FC236}">
                <a16:creationId xmlns:a16="http://schemas.microsoft.com/office/drawing/2014/main" id="{B78F3FF2-54F3-F6BD-E6A9-4F6B96467980}"/>
              </a:ext>
            </a:extLst>
          </p:cNvPr>
          <p:cNvSpPr>
            <a:spLocks noGrp="1"/>
          </p:cNvSpPr>
          <p:nvPr>
            <p:ph type="sldNum" sz="quarter" idx="12"/>
          </p:nvPr>
        </p:nvSpPr>
        <p:spPr/>
        <p:txBody>
          <a:bodyPr/>
          <a:lstStyle/>
          <a:p>
            <a:fld id="{3F87B148-DC85-4EDB-ACA3-100B1D618A48}" type="slidenum">
              <a:rPr lang="en-IN" smtClean="0"/>
              <a:t>16</a:t>
            </a:fld>
            <a:endParaRPr lang="en-IN"/>
          </a:p>
        </p:txBody>
      </p:sp>
      <p:pic>
        <p:nvPicPr>
          <p:cNvPr id="5" name="Picture 4">
            <a:extLst>
              <a:ext uri="{FF2B5EF4-FFF2-40B4-BE49-F238E27FC236}">
                <a16:creationId xmlns:a16="http://schemas.microsoft.com/office/drawing/2014/main" id="{BA1BE935-B20F-EDA1-6F5C-41084D1032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48947" y="2214563"/>
            <a:ext cx="5143500" cy="3962400"/>
          </a:xfrm>
          <a:prstGeom prst="rect">
            <a:avLst/>
          </a:prstGeom>
          <a:noFill/>
          <a:ln>
            <a:noFill/>
          </a:ln>
        </p:spPr>
      </p:pic>
    </p:spTree>
    <p:extLst>
      <p:ext uri="{BB962C8B-B14F-4D97-AF65-F5344CB8AC3E}">
        <p14:creationId xmlns:p14="http://schemas.microsoft.com/office/powerpoint/2010/main" val="124965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pPr algn="ctr"/>
            <a:r>
              <a:rPr lang="en-IN" b="1" dirty="0"/>
              <a:t>Project Status</a:t>
            </a: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p:txBody>
          <a:bodyPr/>
          <a:lstStyle/>
          <a:p>
            <a:pPr marL="0" indent="0">
              <a:buNone/>
            </a:pPr>
            <a:r>
              <a:rPr lang="en-IN" dirty="0" err="1"/>
              <a:t>Github</a:t>
            </a:r>
            <a:r>
              <a:rPr lang="en-IN" dirty="0"/>
              <a:t> Link :- </a:t>
            </a:r>
            <a:r>
              <a:rPr lang="en-IN" dirty="0">
                <a:hlinkClick r:id="rId2"/>
              </a:rPr>
              <a:t>https://github.com/KIET-Github/CS-2024-A/tree/main/PCS24-16-Aniket</a:t>
            </a:r>
            <a:endParaRPr lang="en-IN" dirty="0"/>
          </a:p>
        </p:txBody>
      </p:sp>
      <p:sp>
        <p:nvSpPr>
          <p:cNvPr id="4" name="Slide Number Placeholder 3">
            <a:extLst>
              <a:ext uri="{FF2B5EF4-FFF2-40B4-BE49-F238E27FC236}">
                <a16:creationId xmlns:a16="http://schemas.microsoft.com/office/drawing/2014/main" id="{8050F8CA-C9C5-1ECE-0758-D95CF267D5CB}"/>
              </a:ext>
            </a:extLst>
          </p:cNvPr>
          <p:cNvSpPr>
            <a:spLocks noGrp="1"/>
          </p:cNvSpPr>
          <p:nvPr>
            <p:ph type="sldNum" sz="quarter" idx="12"/>
          </p:nvPr>
        </p:nvSpPr>
        <p:spPr/>
        <p:txBody>
          <a:bodyPr/>
          <a:lstStyle/>
          <a:p>
            <a:fld id="{3F87B148-DC85-4EDB-ACA3-100B1D618A48}" type="slidenum">
              <a:rPr lang="en-IN" smtClean="0"/>
              <a:t>17</a:t>
            </a:fld>
            <a:endParaRPr lang="en-IN"/>
          </a:p>
        </p:txBody>
      </p:sp>
    </p:spTree>
    <p:extLst>
      <p:ext uri="{BB962C8B-B14F-4D97-AF65-F5344CB8AC3E}">
        <p14:creationId xmlns:p14="http://schemas.microsoft.com/office/powerpoint/2010/main" val="1681855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7756-DA70-DECE-F716-253091BEAF90}"/>
              </a:ext>
            </a:extLst>
          </p:cNvPr>
          <p:cNvSpPr>
            <a:spLocks noGrp="1"/>
          </p:cNvSpPr>
          <p:nvPr>
            <p:ph type="title"/>
          </p:nvPr>
        </p:nvSpPr>
        <p:spPr/>
        <p:txBody>
          <a:bodyPr/>
          <a:lstStyle/>
          <a:p>
            <a:pPr algn="ctr"/>
            <a:r>
              <a:rPr lang="en-IN" b="1" dirty="0"/>
              <a:t>All documents Proofs</a:t>
            </a:r>
          </a:p>
        </p:txBody>
      </p:sp>
      <p:sp>
        <p:nvSpPr>
          <p:cNvPr id="3" name="Content Placeholder 2">
            <a:extLst>
              <a:ext uri="{FF2B5EF4-FFF2-40B4-BE49-F238E27FC236}">
                <a16:creationId xmlns:a16="http://schemas.microsoft.com/office/drawing/2014/main" id="{C46DD2A9-BE34-8D8A-FFD6-13CA37F46D93}"/>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Testing</a:t>
            </a:r>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report:</a:t>
            </a:r>
            <a:r>
              <a:rPr lang="en-IN"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hlinkClick r:id="rId2"/>
              </a:rPr>
              <a:t>https://docs.google.com/document/d/1w3Ed9ws1nBmNkc7UGpn_Ldaeh8LfQ-FO/edit?usp=sharing&amp;ouid=102503593819451573564&amp;rtpof=true&amp;sd=true</a:t>
            </a:r>
            <a:endParaRPr lang="en-IN" sz="22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Synopsis:</a:t>
            </a:r>
            <a:r>
              <a:rPr lang="en-IN"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hlinkClick r:id="rId3"/>
              </a:rPr>
              <a:t>https://drive.google.com/file/d/1o9ECuNMuhp0BrMPCtE7A0cVI1ptKUdiW/view?usp=sharing</a:t>
            </a:r>
            <a:endParaRPr lang="en-IN" sz="22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SRS:</a:t>
            </a:r>
            <a:r>
              <a:rPr lang="en-IN"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hlinkClick r:id="rId4"/>
              </a:rPr>
              <a:t>https://docs.google.com/document/d/1-YxshFV33IdoSUKhkrnJ7H2GHeAPJ8Jv/edit?usp=sharing&amp;ouid=102503593819451573564&amp;rtpof=true&amp;sd=true</a:t>
            </a:r>
            <a:endParaRPr lang="en-IN" sz="22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Report:</a:t>
            </a:r>
            <a:r>
              <a:rPr lang="en-IN"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hlinkClick r:id="rId5"/>
              </a:rPr>
              <a:t>https://drive.google.com/file/d/1nAQ_AyB-Q4SdE9wjr9Qr0EaBPqF-qRhR/view?usp=sharing</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898C628-1954-7F89-2DB3-6D39DEAD49FD}"/>
              </a:ext>
            </a:extLst>
          </p:cNvPr>
          <p:cNvSpPr>
            <a:spLocks noGrp="1"/>
          </p:cNvSpPr>
          <p:nvPr>
            <p:ph type="sldNum" sz="quarter" idx="12"/>
          </p:nvPr>
        </p:nvSpPr>
        <p:spPr/>
        <p:txBody>
          <a:bodyPr/>
          <a:lstStyle/>
          <a:p>
            <a:fld id="{3F87B148-DC85-4EDB-ACA3-100B1D618A48}" type="slidenum">
              <a:rPr lang="en-IN" smtClean="0"/>
              <a:t>18</a:t>
            </a:fld>
            <a:endParaRPr lang="en-IN"/>
          </a:p>
        </p:txBody>
      </p:sp>
    </p:spTree>
    <p:extLst>
      <p:ext uri="{BB962C8B-B14F-4D97-AF65-F5344CB8AC3E}">
        <p14:creationId xmlns:p14="http://schemas.microsoft.com/office/powerpoint/2010/main" val="473929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normAutofit/>
          </a:bodyPr>
          <a:lstStyle/>
          <a:p>
            <a:pPr algn="ctr"/>
            <a:r>
              <a:rPr lang="en-IN" sz="3600" b="1" dirty="0"/>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a:xfrm>
            <a:off x="297873" y="1574612"/>
            <a:ext cx="11055927" cy="4530725"/>
          </a:xfrm>
        </p:spPr>
        <p:txBody>
          <a:bodyPr>
            <a:noAutofit/>
          </a:bodyPr>
          <a:lstStyle/>
          <a:p>
            <a:pPr marL="0" indent="0">
              <a:buNone/>
            </a:pPr>
            <a:r>
              <a:rPr lang="en-IN" sz="1600" dirty="0"/>
              <a:t>[1] A review and analysis of technologies for developing web applications, BY-SOLOMON ANTONY</a:t>
            </a:r>
          </a:p>
          <a:p>
            <a:pPr marL="0" indent="0">
              <a:buNone/>
            </a:pPr>
            <a:r>
              <a:rPr lang="en-IN" sz="1600" dirty="0"/>
              <a:t>[2] Web Application Development -a study on UML Web Application Extension, Andreas </a:t>
            </a:r>
            <a:r>
              <a:rPr lang="en-IN" sz="1600" dirty="0" err="1"/>
              <a:t>Oskarsson</a:t>
            </a:r>
            <a:r>
              <a:rPr lang="en-IN" sz="1600" dirty="0"/>
              <a:t>,, Martin Kling, Tobias Norberg</a:t>
            </a:r>
          </a:p>
          <a:p>
            <a:pPr marL="0" indent="0">
              <a:buNone/>
            </a:pPr>
            <a:r>
              <a:rPr lang="en-IN" sz="1600" dirty="0"/>
              <a:t>[3] Research on HTML5 in Web Development, Ch Rajesh, K S V Krishna Srikanth</a:t>
            </a:r>
          </a:p>
          <a:p>
            <a:pPr marL="0" indent="0">
              <a:buNone/>
            </a:pPr>
            <a:r>
              <a:rPr lang="en-IN" sz="1600" dirty="0"/>
              <a:t>[4] Review of WordPress website vs coding website By-Swapnil S More</a:t>
            </a:r>
          </a:p>
          <a:p>
            <a:pPr marL="0" indent="0">
              <a:buNone/>
            </a:pPr>
            <a:r>
              <a:rPr lang="en-IN" sz="1600" dirty="0"/>
              <a:t>[5] Website Development Technologies: A Review By - Pratiksha D Dutonde , Shivani S Mamidwar ,</a:t>
            </a:r>
            <a:r>
              <a:rPr lang="en-IN" sz="1600" dirty="0" err="1"/>
              <a:t>Monali</a:t>
            </a:r>
            <a:r>
              <a:rPr lang="en-IN" sz="1600" dirty="0"/>
              <a:t> Sunil Korvate</a:t>
            </a:r>
          </a:p>
          <a:p>
            <a:pPr marL="0" indent="0">
              <a:buNone/>
            </a:pPr>
            <a:r>
              <a:rPr lang="en-IN" sz="1600" dirty="0"/>
              <a:t>[6] Wide &amp; Deep Learning for Recommender Systems Heng-</a:t>
            </a:r>
            <a:r>
              <a:rPr lang="en-IN" sz="1600" dirty="0" err="1"/>
              <a:t>Tze</a:t>
            </a:r>
            <a:r>
              <a:rPr lang="en-IN" sz="1600" dirty="0"/>
              <a:t> Cheng, Levent </a:t>
            </a:r>
            <a:r>
              <a:rPr lang="en-IN" sz="1600" dirty="0" err="1"/>
              <a:t>Koc</a:t>
            </a:r>
            <a:r>
              <a:rPr lang="en-IN" sz="1600" dirty="0"/>
              <a:t>, Jeremiah </a:t>
            </a:r>
            <a:r>
              <a:rPr lang="en-IN" sz="1600" dirty="0" err="1"/>
              <a:t>Harmsen</a:t>
            </a:r>
            <a:r>
              <a:rPr lang="en-IN" sz="1600" dirty="0"/>
              <a:t>, Tal Shaked, Tushar Chandra, </a:t>
            </a:r>
            <a:r>
              <a:rPr lang="en-IN" sz="1600" dirty="0" err="1"/>
              <a:t>Hrishi</a:t>
            </a:r>
            <a:r>
              <a:rPr lang="en-IN" sz="1600" dirty="0"/>
              <a:t> </a:t>
            </a:r>
            <a:r>
              <a:rPr lang="en-IN" sz="1600" dirty="0" err="1"/>
              <a:t>Aradhye</a:t>
            </a:r>
            <a:r>
              <a:rPr lang="en-IN" sz="1600" dirty="0"/>
              <a:t>, Glen Anderson, Greg Corrado, Wei Chai, Mustafa </a:t>
            </a:r>
            <a:r>
              <a:rPr lang="en-IN" sz="1600" dirty="0" err="1"/>
              <a:t>Ispir</a:t>
            </a:r>
            <a:r>
              <a:rPr lang="en-IN" sz="1600" dirty="0"/>
              <a:t>, Rohan Anil, Zakaria Haque, </a:t>
            </a:r>
            <a:r>
              <a:rPr lang="en-IN" sz="1600" dirty="0" err="1"/>
              <a:t>Lichan</a:t>
            </a:r>
            <a:r>
              <a:rPr lang="en-IN" sz="1600" dirty="0"/>
              <a:t> Hong, Vihan Jain, </a:t>
            </a:r>
            <a:r>
              <a:rPr lang="en-IN" sz="1600" dirty="0" err="1"/>
              <a:t>Xiaobing</a:t>
            </a:r>
            <a:r>
              <a:rPr lang="en-IN" sz="1600" dirty="0"/>
              <a:t> Liu, Hemal Shah</a:t>
            </a:r>
          </a:p>
          <a:p>
            <a:pPr marL="0" indent="0">
              <a:buNone/>
            </a:pPr>
            <a:r>
              <a:rPr lang="en-IN" sz="1600" dirty="0"/>
              <a:t>[7] Research Paper Recommendation System Using Natural Language Processing Submitted in partial fulfilment of the requirements for the degree of Bachelor of Technology in Computer Science &amp; Engineering by Siddharth Sanjay Gandhi 19BCE0005 Under the guidance of Dr. </a:t>
            </a:r>
            <a:r>
              <a:rPr lang="en-IN" sz="1600" dirty="0" err="1"/>
              <a:t>Akila</a:t>
            </a:r>
            <a:r>
              <a:rPr lang="en-IN" sz="1600" dirty="0"/>
              <a:t> Victor School of Computer Science &amp; Engineering VIT Vellore Dr. Felix Dietrich, Department of Informatics Technical University of Munich</a:t>
            </a:r>
          </a:p>
          <a:p>
            <a:pPr marL="0" indent="0">
              <a:buNone/>
            </a:pPr>
            <a:r>
              <a:rPr lang="en-IN" sz="1600" dirty="0"/>
              <a:t>[8] RESEARCH ON COVID-19 EPIDEMIC BASED ON ARIMA MODEL Li </a:t>
            </a:r>
            <a:r>
              <a:rPr lang="en-IN" sz="1600" dirty="0" err="1"/>
              <a:t>Zhihao</a:t>
            </a:r>
            <a:r>
              <a:rPr lang="en-IN" sz="1600" dirty="0"/>
              <a:t> et al 2021 J. Phys.: Conf. Ser. 2012 012063</a:t>
            </a:r>
          </a:p>
          <a:p>
            <a:pPr marL="0" indent="0">
              <a:buNone/>
            </a:pPr>
            <a:r>
              <a:rPr lang="en-IN" sz="1600" dirty="0"/>
              <a:t>[9] Research Paper On Recommendation System Dr. Alka Singhal </a:t>
            </a:r>
            <a:r>
              <a:rPr lang="en-IN" sz="1600" dirty="0" err="1"/>
              <a:t>Assit</a:t>
            </a:r>
            <a:r>
              <a:rPr lang="en-IN" sz="1600" dirty="0"/>
              <a:t> </a:t>
            </a:r>
            <a:r>
              <a:rPr lang="en-IN" sz="1600" dirty="0" err="1"/>
              <a:t>Professor,CSE</a:t>
            </a:r>
            <a:r>
              <a:rPr lang="en-IN" sz="1600" dirty="0"/>
              <a:t> department, IPEC Ghaziabad, India Shivangi Rastogi Student, CSE department, IPEC Ghaziabad, India Nikhil Panchal Student, CSE department, IPEC Ghaziabad, India Shivani Chauhan Student, CSE department IPEC Ghaziabad, India Shradha Varshney Student, CSE department, IPEC Ghaziabad, India</a:t>
            </a:r>
          </a:p>
          <a:p>
            <a:pPr marL="0" indent="0">
              <a:buNone/>
            </a:pPr>
            <a:r>
              <a:rPr lang="en-IN" sz="1600" dirty="0"/>
              <a:t>[10] Forecasting with Machine Learning  Dr. Osman Mohamed Abbas</a:t>
            </a:r>
          </a:p>
        </p:txBody>
      </p:sp>
      <p:sp>
        <p:nvSpPr>
          <p:cNvPr id="4" name="Slide Number Placeholder 3">
            <a:extLst>
              <a:ext uri="{FF2B5EF4-FFF2-40B4-BE49-F238E27FC236}">
                <a16:creationId xmlns:a16="http://schemas.microsoft.com/office/drawing/2014/main" id="{3EAD480E-8B71-75F5-FE30-5283CB4B3ABB}"/>
              </a:ext>
            </a:extLst>
          </p:cNvPr>
          <p:cNvSpPr>
            <a:spLocks noGrp="1"/>
          </p:cNvSpPr>
          <p:nvPr>
            <p:ph type="sldNum" sz="quarter" idx="12"/>
          </p:nvPr>
        </p:nvSpPr>
        <p:spPr/>
        <p:txBody>
          <a:bodyPr/>
          <a:lstStyle/>
          <a:p>
            <a:fld id="{3F87B148-DC85-4EDB-ACA3-100B1D618A48}" type="slidenum">
              <a:rPr lang="en-IN" smtClean="0"/>
              <a:t>19</a:t>
            </a:fld>
            <a:endParaRPr lang="en-IN"/>
          </a:p>
        </p:txBody>
      </p:sp>
    </p:spTree>
    <p:extLst>
      <p:ext uri="{BB962C8B-B14F-4D97-AF65-F5344CB8AC3E}">
        <p14:creationId xmlns:p14="http://schemas.microsoft.com/office/powerpoint/2010/main" val="273688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pPr algn="ctr"/>
            <a:r>
              <a:rPr lang="en-IN" b="1"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noAutofit/>
          </a:bodyPr>
          <a:lstStyle/>
          <a:p>
            <a:r>
              <a:rPr lang="en-US" sz="2200" dirty="0"/>
              <a:t>In the current dynamic tech landscape, students struggle with selecting the right programming languages to pursue. This challenge stems from several factors:</a:t>
            </a:r>
          </a:p>
          <a:p>
            <a:pPr>
              <a:buFont typeface="Arial" panose="020B0604020202020204" pitchFamily="34" charset="0"/>
              <a:buChar char="•"/>
            </a:pPr>
            <a:r>
              <a:rPr lang="en-US" sz="2200" b="1" dirty="0"/>
              <a:t>Rapidly Evolving Industry:</a:t>
            </a:r>
            <a:r>
              <a:rPr lang="en-US" sz="2200" dirty="0"/>
              <a:t> The tech sector is constantly in flux, with new programming languages emerging and existing ones evolving. This rapid change makes it difficult for students to identify languages with long-term relevance.</a:t>
            </a:r>
          </a:p>
          <a:p>
            <a:pPr>
              <a:buFont typeface="Arial" panose="020B0604020202020204" pitchFamily="34" charset="0"/>
              <a:buChar char="•"/>
            </a:pPr>
            <a:r>
              <a:rPr lang="en-US" sz="2200" b="1" dirty="0"/>
              <a:t>Information Overload:</a:t>
            </a:r>
            <a:r>
              <a:rPr lang="en-US" sz="2200" dirty="0"/>
              <a:t> There's a vast amount of information available on programming languages. Sifting through this information to find reliable and current trends can be overwhelming for students.</a:t>
            </a:r>
          </a:p>
          <a:p>
            <a:pPr>
              <a:buFont typeface="Arial" panose="020B0604020202020204" pitchFamily="34" charset="0"/>
              <a:buChar char="•"/>
            </a:pPr>
            <a:r>
              <a:rPr lang="en-US" sz="2200" b="1" dirty="0"/>
              <a:t>Passion vs. Market Demands:</a:t>
            </a:r>
            <a:r>
              <a:rPr lang="en-US" sz="2200" dirty="0"/>
              <a:t> Students are often passionate about specific areas of technology, but those passions might not always align with the most in-demand programming skills in the job market.</a:t>
            </a:r>
          </a:p>
          <a:p>
            <a:r>
              <a:rPr lang="en-US" sz="2200" dirty="0"/>
              <a:t>This project aims to address these challenges by creating a user-friendly platform that bridges the gap between student aspirations and industry needs.</a:t>
            </a:r>
          </a:p>
        </p:txBody>
      </p:sp>
      <p:sp>
        <p:nvSpPr>
          <p:cNvPr id="4" name="Slide Number Placeholder 3">
            <a:extLst>
              <a:ext uri="{FF2B5EF4-FFF2-40B4-BE49-F238E27FC236}">
                <a16:creationId xmlns:a16="http://schemas.microsoft.com/office/drawing/2014/main" id="{FA669B67-E642-6359-B42A-A1E89FAE02DD}"/>
              </a:ext>
            </a:extLst>
          </p:cNvPr>
          <p:cNvSpPr>
            <a:spLocks noGrp="1"/>
          </p:cNvSpPr>
          <p:nvPr>
            <p:ph type="sldNum" sz="quarter" idx="12"/>
          </p:nvPr>
        </p:nvSpPr>
        <p:spPr/>
        <p:txBody>
          <a:bodyPr/>
          <a:lstStyle/>
          <a:p>
            <a:fld id="{3F87B148-DC85-4EDB-ACA3-100B1D618A48}" type="slidenum">
              <a:rPr lang="en-IN" smtClean="0"/>
              <a:t>2</a:t>
            </a:fld>
            <a:endParaRPr lang="en-IN"/>
          </a:p>
        </p:txBody>
      </p:sp>
    </p:spTree>
    <p:extLst>
      <p:ext uri="{BB962C8B-B14F-4D97-AF65-F5344CB8AC3E}">
        <p14:creationId xmlns:p14="http://schemas.microsoft.com/office/powerpoint/2010/main" val="214707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BB71-DFFE-5B17-77D2-C15404AAE45D}"/>
              </a:ext>
            </a:extLst>
          </p:cNvPr>
          <p:cNvSpPr>
            <a:spLocks noGrp="1"/>
          </p:cNvSpPr>
          <p:nvPr>
            <p:ph type="title"/>
          </p:nvPr>
        </p:nvSpPr>
        <p:spPr/>
        <p:txBody>
          <a:bodyPr/>
          <a:lstStyle/>
          <a:p>
            <a:pPr algn="ctr"/>
            <a:r>
              <a:rPr lang="en-US" b="1" dirty="0"/>
              <a:t>References</a:t>
            </a:r>
            <a:endParaRPr lang="en-IN" b="1" dirty="0"/>
          </a:p>
        </p:txBody>
      </p:sp>
      <p:sp>
        <p:nvSpPr>
          <p:cNvPr id="3" name="Content Placeholder 2">
            <a:extLst>
              <a:ext uri="{FF2B5EF4-FFF2-40B4-BE49-F238E27FC236}">
                <a16:creationId xmlns:a16="http://schemas.microsoft.com/office/drawing/2014/main" id="{F906C8A2-4489-445A-1798-A9FEA798863D}"/>
              </a:ext>
            </a:extLst>
          </p:cNvPr>
          <p:cNvSpPr>
            <a:spLocks noGrp="1"/>
          </p:cNvSpPr>
          <p:nvPr>
            <p:ph idx="1"/>
          </p:nvPr>
        </p:nvSpPr>
        <p:spPr>
          <a:xfrm>
            <a:off x="425824" y="1592542"/>
            <a:ext cx="10515600" cy="4351338"/>
          </a:xfrm>
        </p:spPr>
        <p:txBody>
          <a:bodyPr>
            <a:noAutofit/>
          </a:bodyPr>
          <a:lstStyle/>
          <a:p>
            <a:pPr marL="0" indent="0">
              <a:buNone/>
            </a:pPr>
            <a:endParaRPr lang="en-IN" sz="1600" dirty="0"/>
          </a:p>
          <a:p>
            <a:pPr marL="0" indent="0">
              <a:buNone/>
            </a:pPr>
            <a:r>
              <a:rPr lang="en-IN" sz="1600" dirty="0"/>
              <a:t>[11] </a:t>
            </a:r>
            <a:r>
              <a:rPr lang="en-IN" sz="1600" dirty="0" err="1"/>
              <a:t>Dibekulu</a:t>
            </a:r>
            <a:r>
              <a:rPr lang="en-IN" sz="1600" dirty="0"/>
              <a:t>, Dawit. (2020). An Overview of Data Analysis and Interpretations in Research. 1-27. 10.14662/IJARER2020.015. 49</a:t>
            </a:r>
          </a:p>
          <a:p>
            <a:pPr marL="0" indent="0">
              <a:buNone/>
            </a:pPr>
            <a:r>
              <a:rPr lang="en-IN" sz="1600" dirty="0"/>
              <a:t>[12] Lubbers, Peter &amp; Albers, Brian &amp; Salim, Frank &amp; Kumar, Mahesh. (2023). HTML5 -Unleashing the Power of the Web Reference By:-"HTML and CSS: Design and Build Websites" by Jon Duckett and "Pro HTML5 Programming" by. 10.13140/RG.2.2.11587.37923.</a:t>
            </a:r>
          </a:p>
          <a:p>
            <a:pPr marL="0" indent="0">
              <a:buNone/>
            </a:pPr>
            <a:r>
              <a:rPr lang="en-IN" sz="1600" dirty="0"/>
              <a:t>[13] Use of React.js in Modern Web Development and its Comparative Analysis Kunal Goyal, </a:t>
            </a:r>
            <a:r>
              <a:rPr lang="en-IN" sz="1600" dirty="0" err="1"/>
              <a:t>Dr.</a:t>
            </a:r>
            <a:r>
              <a:rPr lang="en-IN" sz="1600" dirty="0"/>
              <a:t> Vishal Shrivastava , </a:t>
            </a:r>
            <a:r>
              <a:rPr lang="en-IN" sz="1600" dirty="0" err="1"/>
              <a:t>Dr.</a:t>
            </a:r>
            <a:r>
              <a:rPr lang="en-IN" sz="1600" dirty="0"/>
              <a:t> Akhil Pandey, 2024</a:t>
            </a:r>
          </a:p>
          <a:p>
            <a:pPr marL="0" indent="0">
              <a:buNone/>
            </a:pPr>
            <a:r>
              <a:rPr lang="en-IN" sz="1600" dirty="0"/>
              <a:t>[14] React-JS: A Cutting-Edge Framework for Web Designing </a:t>
            </a:r>
            <a:r>
              <a:rPr lang="en-IN" sz="1600" dirty="0" err="1"/>
              <a:t>Navratan</a:t>
            </a:r>
            <a:r>
              <a:rPr lang="en-IN" sz="1600" dirty="0"/>
              <a:t> Mal, </a:t>
            </a:r>
            <a:r>
              <a:rPr lang="en-IN" sz="1600" dirty="0" err="1"/>
              <a:t>Dr.</a:t>
            </a:r>
            <a:r>
              <a:rPr lang="en-IN" sz="1600" dirty="0"/>
              <a:t> Vishal Shrivastava, </a:t>
            </a:r>
            <a:r>
              <a:rPr lang="en-IN" sz="1600" dirty="0" err="1"/>
              <a:t>Dr.Akhil</a:t>
            </a:r>
            <a:r>
              <a:rPr lang="en-IN" sz="1600" dirty="0"/>
              <a:t> Pandey. 2024</a:t>
            </a:r>
          </a:p>
          <a:p>
            <a:pPr marL="0" indent="0">
              <a:buNone/>
            </a:pPr>
            <a:r>
              <a:rPr lang="en-IN" sz="1600" dirty="0"/>
              <a:t>[15] A Comparative Analysis of Database Management Systems for Time Series Data TOVE VERNERCARLSSON VALERIO LOMANTO, 2023</a:t>
            </a:r>
          </a:p>
          <a:p>
            <a:pPr marL="0" indent="0">
              <a:buNone/>
            </a:pPr>
            <a:r>
              <a:rPr lang="en-IN" sz="1600" dirty="0"/>
              <a:t>[16] Malik, Pankaj &amp; Dangi, Aditya &amp; Singh, Aditya &amp; Asst, Thakur &amp; Pratap, Aditya &amp; Parihar, Singh &amp; Sharma, Utkarsh &amp; Mishra, Lakshya. (2023). An Analysis of Time Series Analysis and Forecasting Techniques. IJARCCE. Vol-9. 2023.</a:t>
            </a:r>
          </a:p>
          <a:p>
            <a:pPr marL="0" indent="0">
              <a:buNone/>
            </a:pPr>
            <a:r>
              <a:rPr lang="en-IN" sz="1600" dirty="0"/>
              <a:t>[17] IMPLEMENTATION AND COMPARISON OF MERN STACK TECHNOLOGY WITH HTML/CSS, SQL, PHP &amp; MEAN IN WEB DEVELOPMENT Er. Vikas Goyal, Ashish Kumar Mishra, </a:t>
            </a:r>
            <a:r>
              <a:rPr lang="en-IN" sz="1600" dirty="0" err="1"/>
              <a:t>Daljeet</a:t>
            </a:r>
            <a:r>
              <a:rPr lang="en-IN" sz="1600" dirty="0"/>
              <a:t> Singh, 2023</a:t>
            </a:r>
          </a:p>
          <a:p>
            <a:pPr marL="0" indent="0">
              <a:buNone/>
            </a:pPr>
            <a:r>
              <a:rPr lang="en-IN" sz="1600" dirty="0"/>
              <a:t>[18] Predicting Stock Prices Using Hybrid LSTM and ARIMA Model Chi Ma, Jie Wu* , Hui Hu, </a:t>
            </a:r>
            <a:r>
              <a:rPr lang="en-IN" sz="1600" dirty="0" err="1"/>
              <a:t>YueNai</a:t>
            </a:r>
            <a:r>
              <a:rPr lang="en-IN" sz="1600" dirty="0"/>
              <a:t> Chen, </a:t>
            </a:r>
            <a:r>
              <a:rPr lang="en-IN" sz="1600" dirty="0" err="1"/>
              <a:t>JingYan</a:t>
            </a:r>
            <a:r>
              <a:rPr lang="en-IN" sz="1600" dirty="0"/>
              <a:t> Li, 2023</a:t>
            </a:r>
          </a:p>
        </p:txBody>
      </p:sp>
      <p:sp>
        <p:nvSpPr>
          <p:cNvPr id="4" name="Slide Number Placeholder 3">
            <a:extLst>
              <a:ext uri="{FF2B5EF4-FFF2-40B4-BE49-F238E27FC236}">
                <a16:creationId xmlns:a16="http://schemas.microsoft.com/office/drawing/2014/main" id="{7747800C-D3F1-6FBD-3E8C-DF608F79A0E2}"/>
              </a:ext>
            </a:extLst>
          </p:cNvPr>
          <p:cNvSpPr>
            <a:spLocks noGrp="1"/>
          </p:cNvSpPr>
          <p:nvPr>
            <p:ph type="sldNum" sz="quarter" idx="12"/>
          </p:nvPr>
        </p:nvSpPr>
        <p:spPr/>
        <p:txBody>
          <a:bodyPr/>
          <a:lstStyle/>
          <a:p>
            <a:fld id="{3F87B148-DC85-4EDB-ACA3-100B1D618A48}" type="slidenum">
              <a:rPr lang="en-IN" smtClean="0"/>
              <a:t>20</a:t>
            </a:fld>
            <a:endParaRPr lang="en-IN"/>
          </a:p>
        </p:txBody>
      </p:sp>
    </p:spTree>
    <p:extLst>
      <p:ext uri="{BB962C8B-B14F-4D97-AF65-F5344CB8AC3E}">
        <p14:creationId xmlns:p14="http://schemas.microsoft.com/office/powerpoint/2010/main" val="409638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pPr algn="ctr"/>
            <a:r>
              <a:rPr lang="en-IN" b="1"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Streamline Language Selection:</a:t>
            </a:r>
            <a:r>
              <a:rPr kumimoji="0" lang="en-US" altLang="en-US" sz="2200" b="0" i="0" u="none" strike="noStrike" cap="none" normalizeH="0" baseline="0" dirty="0">
                <a:ln>
                  <a:noFill/>
                </a:ln>
                <a:solidFill>
                  <a:schemeClr val="tx1"/>
                </a:solidFill>
                <a:effectLst/>
                <a:latin typeface="Arial" panose="020B0604020202020204" pitchFamily="34" charset="0"/>
              </a:rPr>
              <a:t> Empower students to make informed decisions by simplifying the process of choosing programming languages to learn.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Navigate Industry Trends:</a:t>
            </a:r>
            <a:r>
              <a:rPr kumimoji="0" lang="en-US" altLang="en-US" sz="2200" b="0" i="0" u="none" strike="noStrike" cap="none" normalizeH="0" baseline="0" dirty="0">
                <a:ln>
                  <a:noFill/>
                </a:ln>
                <a:solidFill>
                  <a:schemeClr val="tx1"/>
                </a:solidFill>
                <a:effectLst/>
                <a:latin typeface="Arial" panose="020B0604020202020204" pitchFamily="34" charset="0"/>
              </a:rPr>
              <a:t> Provide real-time insights into the ever-changing tech landscape, highlighting the most relevant and in-demand programming languages.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Bridge Passion and Demand:</a:t>
            </a:r>
            <a:r>
              <a:rPr kumimoji="0" lang="en-US" altLang="en-US" sz="2200" b="0" i="0" u="none" strike="noStrike" cap="none" normalizeH="0" baseline="0" dirty="0">
                <a:ln>
                  <a:noFill/>
                </a:ln>
                <a:solidFill>
                  <a:schemeClr val="tx1"/>
                </a:solidFill>
                <a:effectLst/>
                <a:latin typeface="Arial" panose="020B0604020202020204" pitchFamily="34" charset="0"/>
              </a:rPr>
              <a:t> Help students find programming languages that align with their interests while also preparing them for successful careers in the technology sector. </a:t>
            </a:r>
          </a:p>
        </p:txBody>
      </p:sp>
      <p:sp>
        <p:nvSpPr>
          <p:cNvPr id="4" name="Slide Number Placeholder 3">
            <a:extLst>
              <a:ext uri="{FF2B5EF4-FFF2-40B4-BE49-F238E27FC236}">
                <a16:creationId xmlns:a16="http://schemas.microsoft.com/office/drawing/2014/main" id="{B161C2EE-9908-3402-0331-79EA8373855C}"/>
              </a:ext>
            </a:extLst>
          </p:cNvPr>
          <p:cNvSpPr>
            <a:spLocks noGrp="1"/>
          </p:cNvSpPr>
          <p:nvPr>
            <p:ph type="sldNum" sz="quarter" idx="12"/>
          </p:nvPr>
        </p:nvSpPr>
        <p:spPr/>
        <p:txBody>
          <a:bodyPr/>
          <a:lstStyle/>
          <a:p>
            <a:fld id="{3F87B148-DC85-4EDB-ACA3-100B1D618A48}" type="slidenum">
              <a:rPr lang="en-IN" smtClean="0"/>
              <a:t>3</a:t>
            </a:fld>
            <a:endParaRPr lang="en-IN"/>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pPr algn="ctr"/>
            <a:r>
              <a:rPr lang="en-IN" b="1"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a:xfrm>
            <a:off x="304799" y="1460500"/>
            <a:ext cx="11887201" cy="5260975"/>
          </a:xfrm>
        </p:spPr>
        <p:txBody>
          <a:bodyPr>
            <a:normAutofit/>
          </a:bodyPr>
          <a:lstStyle/>
          <a:p>
            <a:pPr marL="0" indent="0">
              <a:buNone/>
            </a:pPr>
            <a:r>
              <a:rPr lang="en-US" sz="1600" b="1" dirty="0"/>
              <a:t>Front-End:</a:t>
            </a:r>
            <a:endParaRPr lang="en-US" sz="1600" dirty="0"/>
          </a:p>
          <a:p>
            <a:pPr>
              <a:buFont typeface="Arial" panose="020B0604020202020204" pitchFamily="34" charset="0"/>
              <a:buChar char="•"/>
            </a:pPr>
            <a:r>
              <a:rPr lang="en-US" sz="1600" b="1" dirty="0"/>
              <a:t>Languages:</a:t>
            </a:r>
            <a:r>
              <a:rPr lang="en-US" sz="1600" dirty="0"/>
              <a:t> HTML5 provides the core structure and content of web pages, while CSS3 styles those pages for a consistent and visually appealing experience across various devices.</a:t>
            </a:r>
          </a:p>
          <a:p>
            <a:pPr>
              <a:buFont typeface="Arial" panose="020B0604020202020204" pitchFamily="34" charset="0"/>
              <a:buChar char="•"/>
            </a:pPr>
            <a:r>
              <a:rPr lang="en-US" sz="1600" b="1" dirty="0"/>
              <a:t>Frameworks:</a:t>
            </a:r>
            <a:r>
              <a:rPr lang="en-US" sz="1600" dirty="0"/>
              <a:t> React.js is a JavaScript library that facilitates building modular and reusable user interface components, leading to a responsive and user-friendly platform.</a:t>
            </a:r>
          </a:p>
          <a:p>
            <a:pPr marL="0" indent="0">
              <a:buNone/>
            </a:pPr>
            <a:r>
              <a:rPr lang="en-US" sz="1600" b="1" dirty="0"/>
              <a:t>Back-End:</a:t>
            </a:r>
            <a:endParaRPr lang="en-US" sz="1600" dirty="0"/>
          </a:p>
          <a:p>
            <a:pPr>
              <a:buFont typeface="Arial" panose="020B0604020202020204" pitchFamily="34" charset="0"/>
              <a:buChar char="•"/>
            </a:pPr>
            <a:r>
              <a:rPr lang="en-US" sz="1600" b="1" dirty="0"/>
              <a:t>Languages:</a:t>
            </a:r>
            <a:r>
              <a:rPr lang="en-US" sz="1600" dirty="0"/>
              <a:t> JavaScript plays a dual role here. It's used for traditional front-end interactivity, and Node.js, a JavaScript runtime environment, empowers server-side operations like handling user requests and real-time data processing.</a:t>
            </a:r>
          </a:p>
          <a:p>
            <a:pPr>
              <a:buFont typeface="Arial" panose="020B0604020202020204" pitchFamily="34" charset="0"/>
              <a:buChar char="•"/>
            </a:pPr>
            <a:r>
              <a:rPr lang="en-US" sz="1600" b="1" dirty="0"/>
              <a:t>Frameworks:</a:t>
            </a:r>
            <a:r>
              <a:rPr lang="en-US" sz="1600" dirty="0"/>
              <a:t> Express.js is a lightweight Node.js framework that streamlines the development process by providing essential features for building robust web applications and APIs. It manages routing, middleware (functions that execute during requests), and interactions with databases.</a:t>
            </a:r>
          </a:p>
          <a:p>
            <a:pPr>
              <a:buFont typeface="Arial" panose="020B0604020202020204" pitchFamily="34" charset="0"/>
              <a:buChar char="•"/>
            </a:pPr>
            <a:r>
              <a:rPr lang="en-US" sz="1600" b="1" dirty="0"/>
              <a:t>Database:</a:t>
            </a:r>
            <a:r>
              <a:rPr lang="en-US" sz="1600" dirty="0"/>
              <a:t> MongoDB, a NoSQL database, stores user information, course data, and progress tracking. Its flexible schema adapts to changing data needs, and its scalability ensures smooth operation as the platform grows.</a:t>
            </a:r>
          </a:p>
          <a:p>
            <a:pPr marL="0" indent="0">
              <a:buNone/>
            </a:pPr>
            <a:r>
              <a:rPr lang="en-US" sz="1600" b="1" dirty="0"/>
              <a:t>Additional Technologies:</a:t>
            </a:r>
            <a:endParaRPr lang="en-US" sz="1600" dirty="0"/>
          </a:p>
          <a:p>
            <a:pPr>
              <a:buFont typeface="Arial" panose="020B0604020202020204" pitchFamily="34" charset="0"/>
              <a:buChar char="•"/>
            </a:pPr>
            <a:r>
              <a:rPr lang="en-US" sz="1600" b="1" dirty="0"/>
              <a:t>Natural Language Processing (NLP):</a:t>
            </a:r>
            <a:r>
              <a:rPr lang="en-US" sz="1600" dirty="0"/>
              <a:t> NLP analyzes textual data (like user inputs or job postings) to extract valuable insights. This helps the platform recommend relevant courses and learning paths based on individual needs and industry trends.</a:t>
            </a:r>
          </a:p>
          <a:p>
            <a:pPr>
              <a:buFont typeface="Arial" panose="020B0604020202020204" pitchFamily="34" charset="0"/>
              <a:buChar char="•"/>
            </a:pPr>
            <a:r>
              <a:rPr lang="en-US" sz="1600" b="1" dirty="0"/>
              <a:t>Machine Learning Algorithms (</a:t>
            </a:r>
            <a:r>
              <a:rPr lang="en-US" sz="1600" b="1" dirty="0" err="1"/>
              <a:t>XGBoost</a:t>
            </a:r>
            <a:r>
              <a:rPr lang="en-US" sz="1600" b="1" dirty="0"/>
              <a:t> &amp; Decision Trees):</a:t>
            </a:r>
            <a:r>
              <a:rPr lang="en-US" sz="1600" dirty="0"/>
              <a:t> These algorithms analyze data, forecast trends, and generate personalized course recommendations for each user.</a:t>
            </a:r>
          </a:p>
        </p:txBody>
      </p:sp>
      <p:sp>
        <p:nvSpPr>
          <p:cNvPr id="4" name="Slide Number Placeholder 3">
            <a:extLst>
              <a:ext uri="{FF2B5EF4-FFF2-40B4-BE49-F238E27FC236}">
                <a16:creationId xmlns:a16="http://schemas.microsoft.com/office/drawing/2014/main" id="{782A078F-32D4-C99B-5F3A-24FE425A791D}"/>
              </a:ext>
            </a:extLst>
          </p:cNvPr>
          <p:cNvSpPr>
            <a:spLocks noGrp="1"/>
          </p:cNvSpPr>
          <p:nvPr>
            <p:ph type="sldNum" sz="quarter" idx="12"/>
          </p:nvPr>
        </p:nvSpPr>
        <p:spPr/>
        <p:txBody>
          <a:bodyPr/>
          <a:lstStyle/>
          <a:p>
            <a:fld id="{3F87B148-DC85-4EDB-ACA3-100B1D618A48}" type="slidenum">
              <a:rPr lang="en-IN" smtClean="0"/>
              <a:t>4</a:t>
            </a:fld>
            <a:endParaRPr lang="en-IN"/>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pPr algn="ctr"/>
            <a:r>
              <a:rPr lang="en-IN" b="1"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772886" y="1499054"/>
            <a:ext cx="10515600" cy="4351338"/>
          </a:xfrm>
        </p:spPr>
        <p:txBody>
          <a:bodyPr>
            <a:normAutofit fontScale="85000" lnSpcReduction="20000"/>
          </a:bodyPr>
          <a:lstStyle/>
          <a:p>
            <a:pPr marL="0" indent="0" algn="ctr">
              <a:buNone/>
            </a:pPr>
            <a:r>
              <a:rPr lang="en-US" dirty="0"/>
              <a:t>PAPER 1 </a:t>
            </a:r>
          </a:p>
          <a:p>
            <a:pPr marL="0" indent="0">
              <a:buNone/>
            </a:pPr>
            <a:r>
              <a:rPr lang="en-US" b="1" dirty="0"/>
              <a:t>Title:</a:t>
            </a:r>
            <a:r>
              <a:rPr lang="en-US" dirty="0"/>
              <a:t> A review and analysis of technologies for developing web applications</a:t>
            </a:r>
          </a:p>
          <a:p>
            <a:pPr marL="0" indent="0">
              <a:buNone/>
            </a:pPr>
            <a:r>
              <a:rPr lang="en-US" b="1" dirty="0"/>
              <a:t>Author:</a:t>
            </a:r>
            <a:r>
              <a:rPr lang="en-US" dirty="0"/>
              <a:t> </a:t>
            </a:r>
            <a:r>
              <a:rPr lang="en-IN" dirty="0"/>
              <a:t>SOLOMON ANTONY</a:t>
            </a:r>
            <a:endParaRPr lang="en-US" dirty="0"/>
          </a:p>
          <a:p>
            <a:pPr marL="0" indent="0">
              <a:buNone/>
            </a:pPr>
            <a:r>
              <a:rPr lang="en-US" b="1" dirty="0"/>
              <a:t>Publisher:</a:t>
            </a:r>
            <a:r>
              <a:rPr lang="en-US" dirty="0"/>
              <a:t> IEEE </a:t>
            </a:r>
          </a:p>
          <a:p>
            <a:pPr marL="0" indent="0">
              <a:buNone/>
            </a:pPr>
            <a:r>
              <a:rPr lang="en-US" b="1" dirty="0"/>
              <a:t>Year of Publication:</a:t>
            </a:r>
            <a:r>
              <a:rPr lang="en-US" dirty="0"/>
              <a:t> 2012</a:t>
            </a:r>
          </a:p>
          <a:p>
            <a:pPr marL="0" indent="0">
              <a:buNone/>
            </a:pPr>
            <a:r>
              <a:rPr lang="en-US" b="1" dirty="0"/>
              <a:t>Summary: </a:t>
            </a:r>
          </a:p>
          <a:p>
            <a:r>
              <a:rPr lang="en-US" dirty="0"/>
              <a:t>Object oriented approach build web applications very efficient when one can accomplish more in less time, because it uses modern processes, by this both developers and clients can benefit from this. </a:t>
            </a:r>
          </a:p>
          <a:p>
            <a:r>
              <a:rPr lang="en-US" dirty="0"/>
              <a:t>To develop these types of applications there are so many scripting languages and new technologies are there we don’t have to stick to one. It gives good knowledge to the developers as well as clients in choosing a web application platform</a:t>
            </a:r>
            <a:endParaRPr lang="en-IN" dirty="0"/>
          </a:p>
        </p:txBody>
      </p:sp>
      <p:sp>
        <p:nvSpPr>
          <p:cNvPr id="4" name="Slide Number Placeholder 3">
            <a:extLst>
              <a:ext uri="{FF2B5EF4-FFF2-40B4-BE49-F238E27FC236}">
                <a16:creationId xmlns:a16="http://schemas.microsoft.com/office/drawing/2014/main" id="{4EE13E28-6107-F3AD-0189-17F76A75BCC0}"/>
              </a:ext>
            </a:extLst>
          </p:cNvPr>
          <p:cNvSpPr>
            <a:spLocks noGrp="1"/>
          </p:cNvSpPr>
          <p:nvPr>
            <p:ph type="sldNum" sz="quarter" idx="12"/>
          </p:nvPr>
        </p:nvSpPr>
        <p:spPr/>
        <p:txBody>
          <a:bodyPr/>
          <a:lstStyle/>
          <a:p>
            <a:fld id="{3F87B148-DC85-4EDB-ACA3-100B1D618A48}" type="slidenum">
              <a:rPr lang="en-IN" smtClean="0"/>
              <a:t>5</a:t>
            </a:fld>
            <a:endParaRPr lang="en-IN"/>
          </a:p>
        </p:txBody>
      </p:sp>
    </p:spTree>
    <p:extLst>
      <p:ext uri="{BB962C8B-B14F-4D97-AF65-F5344CB8AC3E}">
        <p14:creationId xmlns:p14="http://schemas.microsoft.com/office/powerpoint/2010/main" val="131100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pPr algn="ctr"/>
            <a:r>
              <a:rPr lang="en-IN" b="1" dirty="0"/>
              <a:t>Literature</a:t>
            </a:r>
            <a:r>
              <a:rPr lang="en-IN" dirty="0"/>
              <a:t> </a:t>
            </a:r>
            <a:r>
              <a:rPr lang="en-IN" b="1" dirty="0"/>
              <a:t>Survey</a:t>
            </a:r>
            <a:r>
              <a:rPr lang="en-IN" dirty="0"/>
              <a:t>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772886" y="1499054"/>
            <a:ext cx="10515600" cy="4351338"/>
          </a:xfrm>
        </p:spPr>
        <p:txBody>
          <a:bodyPr>
            <a:normAutofit fontScale="85000" lnSpcReduction="20000"/>
          </a:bodyPr>
          <a:lstStyle/>
          <a:p>
            <a:pPr marL="0" indent="0" algn="ctr">
              <a:buNone/>
            </a:pPr>
            <a:r>
              <a:rPr lang="en-US" dirty="0"/>
              <a:t>PAPER 2</a:t>
            </a:r>
          </a:p>
          <a:p>
            <a:pPr marL="0" indent="0">
              <a:buNone/>
            </a:pPr>
            <a:r>
              <a:rPr lang="en-US" b="1" dirty="0"/>
              <a:t>Title</a:t>
            </a:r>
            <a:r>
              <a:rPr lang="en-US" dirty="0"/>
              <a:t>: Research on HTML5 in Web Development</a:t>
            </a:r>
          </a:p>
          <a:p>
            <a:pPr marL="0" indent="0">
              <a:buNone/>
            </a:pPr>
            <a:r>
              <a:rPr lang="en-US" b="1" dirty="0"/>
              <a:t>Author</a:t>
            </a:r>
            <a:r>
              <a:rPr lang="en-US" dirty="0"/>
              <a:t>: </a:t>
            </a:r>
            <a:r>
              <a:rPr lang="en-IN" dirty="0"/>
              <a:t>Ch </a:t>
            </a:r>
            <a:r>
              <a:rPr lang="en-IN" dirty="0" err="1"/>
              <a:t>Rajesh,K</a:t>
            </a:r>
            <a:r>
              <a:rPr lang="en-IN" dirty="0"/>
              <a:t> S V Krishna Srikanth</a:t>
            </a:r>
          </a:p>
          <a:p>
            <a:pPr marL="0" indent="0">
              <a:buNone/>
            </a:pPr>
            <a:r>
              <a:rPr lang="en-US" b="1" dirty="0"/>
              <a:t>Publisher</a:t>
            </a:r>
            <a:r>
              <a:rPr lang="en-US" dirty="0"/>
              <a:t>: IEEE </a:t>
            </a:r>
          </a:p>
          <a:p>
            <a:pPr marL="0" indent="0">
              <a:buNone/>
            </a:pPr>
            <a:r>
              <a:rPr lang="en-US" b="1" dirty="0"/>
              <a:t>Year of Publication</a:t>
            </a:r>
            <a:r>
              <a:rPr lang="en-US" dirty="0"/>
              <a:t>: 2014</a:t>
            </a:r>
          </a:p>
          <a:p>
            <a:pPr marL="0" indent="0">
              <a:buNone/>
            </a:pPr>
            <a:r>
              <a:rPr lang="en-US" b="1" dirty="0"/>
              <a:t>Summary</a:t>
            </a:r>
            <a:r>
              <a:rPr lang="en-US" dirty="0"/>
              <a:t>: </a:t>
            </a:r>
          </a:p>
          <a:p>
            <a:r>
              <a:rPr lang="en-US" dirty="0"/>
              <a:t>HTML5 offers new features for improved interoperability, precise element handling, and cost savings. </a:t>
            </a:r>
          </a:p>
          <a:p>
            <a:r>
              <a:rPr lang="en-US" dirty="0"/>
              <a:t>HTML5 has the potential to expand the web's reach across devices, from desktops to mobiles and potentially even appliances. </a:t>
            </a:r>
          </a:p>
          <a:p>
            <a:r>
              <a:rPr lang="en-US" dirty="0"/>
              <a:t>A potential downside of HTML5 is the increased vulnerability to malware attacks due to new functionalities.</a:t>
            </a:r>
          </a:p>
        </p:txBody>
      </p:sp>
      <p:sp>
        <p:nvSpPr>
          <p:cNvPr id="4" name="Slide Number Placeholder 3">
            <a:extLst>
              <a:ext uri="{FF2B5EF4-FFF2-40B4-BE49-F238E27FC236}">
                <a16:creationId xmlns:a16="http://schemas.microsoft.com/office/drawing/2014/main" id="{4EE13E28-6107-F3AD-0189-17F76A75BCC0}"/>
              </a:ext>
            </a:extLst>
          </p:cNvPr>
          <p:cNvSpPr>
            <a:spLocks noGrp="1"/>
          </p:cNvSpPr>
          <p:nvPr>
            <p:ph type="sldNum" sz="quarter" idx="12"/>
          </p:nvPr>
        </p:nvSpPr>
        <p:spPr/>
        <p:txBody>
          <a:bodyPr/>
          <a:lstStyle/>
          <a:p>
            <a:fld id="{3F87B148-DC85-4EDB-ACA3-100B1D618A48}" type="slidenum">
              <a:rPr lang="en-IN" smtClean="0"/>
              <a:t>6</a:t>
            </a:fld>
            <a:endParaRPr lang="en-IN"/>
          </a:p>
        </p:txBody>
      </p:sp>
    </p:spTree>
    <p:extLst>
      <p:ext uri="{BB962C8B-B14F-4D97-AF65-F5344CB8AC3E}">
        <p14:creationId xmlns:p14="http://schemas.microsoft.com/office/powerpoint/2010/main" val="3390148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pPr algn="ctr"/>
            <a:r>
              <a:rPr lang="en-IN" b="1"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772886" y="1499054"/>
            <a:ext cx="10515600" cy="4351338"/>
          </a:xfrm>
        </p:spPr>
        <p:txBody>
          <a:bodyPr>
            <a:normAutofit fontScale="92500" lnSpcReduction="20000"/>
          </a:bodyPr>
          <a:lstStyle/>
          <a:p>
            <a:pPr marL="0" indent="0" algn="ctr">
              <a:buNone/>
            </a:pPr>
            <a:r>
              <a:rPr lang="en-US" sz="2600" dirty="0"/>
              <a:t>PAPER 3 </a:t>
            </a:r>
          </a:p>
          <a:p>
            <a:pPr marL="0" indent="0">
              <a:buNone/>
            </a:pPr>
            <a:r>
              <a:rPr lang="en-US" sz="2000" b="1" dirty="0"/>
              <a:t>Title</a:t>
            </a:r>
            <a:r>
              <a:rPr lang="en-US" sz="2000" dirty="0"/>
              <a:t>: </a:t>
            </a:r>
            <a:r>
              <a:rPr lang="en-IN" sz="2000" dirty="0"/>
              <a:t>Website Development Technologies: A Review</a:t>
            </a:r>
            <a:endParaRPr lang="en-US" sz="2000" dirty="0"/>
          </a:p>
          <a:p>
            <a:pPr marL="0" indent="0">
              <a:buNone/>
            </a:pPr>
            <a:r>
              <a:rPr lang="en-US" sz="2000" b="1" dirty="0"/>
              <a:t>Author</a:t>
            </a:r>
            <a:r>
              <a:rPr lang="en-US" sz="2000" dirty="0"/>
              <a:t>: </a:t>
            </a:r>
            <a:r>
              <a:rPr lang="en-IN" sz="2000" dirty="0"/>
              <a:t>Pratiksha D Dutonde , Shivani S Mamidwar , </a:t>
            </a:r>
            <a:r>
              <a:rPr lang="en-IN" sz="2000" dirty="0" err="1"/>
              <a:t>Monali</a:t>
            </a:r>
            <a:r>
              <a:rPr lang="en-IN" sz="2000" dirty="0"/>
              <a:t> Sunil Korvate </a:t>
            </a:r>
          </a:p>
          <a:p>
            <a:pPr marL="0" indent="0">
              <a:buNone/>
            </a:pPr>
            <a:r>
              <a:rPr lang="en-US" sz="2000" b="1" dirty="0"/>
              <a:t>Publisher</a:t>
            </a:r>
            <a:r>
              <a:rPr lang="en-US" sz="2000" dirty="0"/>
              <a:t>: IEEE </a:t>
            </a:r>
          </a:p>
          <a:p>
            <a:pPr marL="0" indent="0">
              <a:buNone/>
            </a:pPr>
            <a:r>
              <a:rPr lang="en-US" sz="2000" b="1" dirty="0"/>
              <a:t>Year of Publication</a:t>
            </a:r>
            <a:r>
              <a:rPr lang="en-US" sz="2000" dirty="0"/>
              <a:t>: 2022</a:t>
            </a:r>
          </a:p>
          <a:p>
            <a:pPr marL="0" indent="0">
              <a:buNone/>
            </a:pPr>
            <a:r>
              <a:rPr lang="en-US" sz="2000" b="1" dirty="0"/>
              <a:t>Summary</a:t>
            </a:r>
            <a:r>
              <a:rPr lang="en-US" sz="2000" dirty="0"/>
              <a:t>: </a:t>
            </a:r>
          </a:p>
          <a:p>
            <a:pPr marL="0" indent="0">
              <a:buNone/>
            </a:pPr>
            <a:endParaRPr lang="en-US" sz="2000"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Web applications break the mold of traditional software by running their code on internet servers rather than requiring installation on individual computers, laptops, or mobile devices.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This server-based approach allows users to access web applications through any internet-connected device, promoting versatility and platform independence.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The passage emphasizes "look and implementation," suggesting a potential focus on designing web applications to have user interfaces that are intuitive and user-friendly.</a:t>
            </a:r>
          </a:p>
          <a:p>
            <a:pPr marL="0" indent="0">
              <a:buNone/>
            </a:pPr>
            <a:endParaRPr lang="en-IN" sz="2000" dirty="0"/>
          </a:p>
        </p:txBody>
      </p:sp>
      <p:sp>
        <p:nvSpPr>
          <p:cNvPr id="4" name="Slide Number Placeholder 3">
            <a:extLst>
              <a:ext uri="{FF2B5EF4-FFF2-40B4-BE49-F238E27FC236}">
                <a16:creationId xmlns:a16="http://schemas.microsoft.com/office/drawing/2014/main" id="{4EE13E28-6107-F3AD-0189-17F76A75BCC0}"/>
              </a:ext>
            </a:extLst>
          </p:cNvPr>
          <p:cNvSpPr>
            <a:spLocks noGrp="1"/>
          </p:cNvSpPr>
          <p:nvPr>
            <p:ph type="sldNum" sz="quarter" idx="12"/>
          </p:nvPr>
        </p:nvSpPr>
        <p:spPr/>
        <p:txBody>
          <a:bodyPr/>
          <a:lstStyle/>
          <a:p>
            <a:fld id="{3F87B148-DC85-4EDB-ACA3-100B1D618A48}" type="slidenum">
              <a:rPr lang="en-IN" smtClean="0"/>
              <a:t>7</a:t>
            </a:fld>
            <a:endParaRPr lang="en-IN"/>
          </a:p>
        </p:txBody>
      </p:sp>
    </p:spTree>
    <p:extLst>
      <p:ext uri="{BB962C8B-B14F-4D97-AF65-F5344CB8AC3E}">
        <p14:creationId xmlns:p14="http://schemas.microsoft.com/office/powerpoint/2010/main" val="2800890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pPr algn="ctr"/>
            <a:r>
              <a:rPr lang="en-IN" b="1"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772886" y="1499054"/>
            <a:ext cx="10515600" cy="4351338"/>
          </a:xfrm>
        </p:spPr>
        <p:txBody>
          <a:bodyPr>
            <a:normAutofit fontScale="92500" lnSpcReduction="10000"/>
          </a:bodyPr>
          <a:lstStyle/>
          <a:p>
            <a:pPr marL="0" indent="0" algn="ctr">
              <a:buNone/>
            </a:pPr>
            <a:r>
              <a:rPr lang="en-US" sz="2600" dirty="0"/>
              <a:t>PAPER 4</a:t>
            </a:r>
          </a:p>
          <a:p>
            <a:pPr marL="0" indent="0">
              <a:buNone/>
            </a:pPr>
            <a:r>
              <a:rPr lang="en-US" b="1" dirty="0"/>
              <a:t>Title</a:t>
            </a:r>
            <a:r>
              <a:rPr lang="en-US" dirty="0"/>
              <a:t>: An Analysis of Time Series Analysis and Forecasting Techniques.</a:t>
            </a:r>
          </a:p>
          <a:p>
            <a:pPr marL="0" indent="0">
              <a:buNone/>
            </a:pPr>
            <a:r>
              <a:rPr lang="en-US" b="1" dirty="0"/>
              <a:t>Author</a:t>
            </a:r>
            <a:r>
              <a:rPr lang="en-US" dirty="0"/>
              <a:t>: </a:t>
            </a:r>
            <a:r>
              <a:rPr lang="en-IN" dirty="0"/>
              <a:t>Malik, Pankaj &amp; Dangi, Aditya &amp; Singh, Aditya &amp; Asst, Thakur &amp; Pratap, Aditya &amp; Parihar, Singh &amp; Sharma, Utkarsh &amp; Mishra, Lakshya. </a:t>
            </a:r>
            <a:endParaRPr lang="en-US" dirty="0"/>
          </a:p>
          <a:p>
            <a:pPr marL="0" indent="0">
              <a:buNone/>
            </a:pPr>
            <a:r>
              <a:rPr lang="en-US" b="1" dirty="0"/>
              <a:t>Publisher</a:t>
            </a:r>
            <a:r>
              <a:rPr lang="en-US" dirty="0"/>
              <a:t>: IEEE </a:t>
            </a:r>
          </a:p>
          <a:p>
            <a:pPr marL="0" indent="0">
              <a:buNone/>
            </a:pPr>
            <a:r>
              <a:rPr lang="en-US" b="1" dirty="0"/>
              <a:t>Year of Publication</a:t>
            </a:r>
            <a:r>
              <a:rPr lang="en-US" dirty="0"/>
              <a:t>: 2023</a:t>
            </a:r>
          </a:p>
          <a:p>
            <a:pPr marL="0" indent="0">
              <a:buNone/>
            </a:pPr>
            <a:r>
              <a:rPr lang="en-US" b="1" dirty="0"/>
              <a:t>Summary</a:t>
            </a:r>
            <a:r>
              <a:rPr lang="en-US" dirty="0"/>
              <a:t>: </a:t>
            </a:r>
          </a:p>
          <a:p>
            <a:pPr marL="0" indent="0">
              <a:buNone/>
            </a:pPr>
            <a:r>
              <a:rPr lang="en-US" dirty="0"/>
              <a:t>This paper explores time series forecasting, a technique that predicts future events by analyzing past trends, assuming that future trends will mirror historical patterns</a:t>
            </a:r>
            <a:endParaRPr lang="en-IN" dirty="0"/>
          </a:p>
        </p:txBody>
      </p:sp>
      <p:sp>
        <p:nvSpPr>
          <p:cNvPr id="4" name="Slide Number Placeholder 3">
            <a:extLst>
              <a:ext uri="{FF2B5EF4-FFF2-40B4-BE49-F238E27FC236}">
                <a16:creationId xmlns:a16="http://schemas.microsoft.com/office/drawing/2014/main" id="{4EE13E28-6107-F3AD-0189-17F76A75BCC0}"/>
              </a:ext>
            </a:extLst>
          </p:cNvPr>
          <p:cNvSpPr>
            <a:spLocks noGrp="1"/>
          </p:cNvSpPr>
          <p:nvPr>
            <p:ph type="sldNum" sz="quarter" idx="12"/>
          </p:nvPr>
        </p:nvSpPr>
        <p:spPr/>
        <p:txBody>
          <a:bodyPr/>
          <a:lstStyle/>
          <a:p>
            <a:fld id="{3F87B148-DC85-4EDB-ACA3-100B1D618A48}" type="slidenum">
              <a:rPr lang="en-IN" smtClean="0"/>
              <a:t>8</a:t>
            </a:fld>
            <a:endParaRPr lang="en-IN"/>
          </a:p>
        </p:txBody>
      </p:sp>
    </p:spTree>
    <p:extLst>
      <p:ext uri="{BB962C8B-B14F-4D97-AF65-F5344CB8AC3E}">
        <p14:creationId xmlns:p14="http://schemas.microsoft.com/office/powerpoint/2010/main" val="37078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pPr algn="ctr"/>
            <a:r>
              <a:rPr lang="en-IN" b="1"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772886" y="1499054"/>
            <a:ext cx="10515600" cy="4351338"/>
          </a:xfrm>
        </p:spPr>
        <p:txBody>
          <a:bodyPr>
            <a:normAutofit/>
          </a:bodyPr>
          <a:lstStyle/>
          <a:p>
            <a:pPr marL="0" indent="0" algn="ctr">
              <a:buNone/>
            </a:pPr>
            <a:r>
              <a:rPr lang="en-US" sz="2400" dirty="0"/>
              <a:t>PAPER 5</a:t>
            </a:r>
          </a:p>
          <a:p>
            <a:pPr marL="0" indent="0">
              <a:buNone/>
            </a:pPr>
            <a:r>
              <a:rPr lang="en-US" b="1" dirty="0"/>
              <a:t>Title</a:t>
            </a:r>
            <a:r>
              <a:rPr lang="en-US" dirty="0"/>
              <a:t>: Predicting Stock Prices Using Hybrid LSTM and ARIMA Model</a:t>
            </a:r>
          </a:p>
          <a:p>
            <a:pPr marL="0" indent="0">
              <a:buNone/>
            </a:pPr>
            <a:r>
              <a:rPr lang="en-US" b="1" dirty="0"/>
              <a:t>Author</a:t>
            </a:r>
            <a:r>
              <a:rPr lang="en-US" dirty="0"/>
              <a:t>: </a:t>
            </a:r>
            <a:r>
              <a:rPr lang="en-IN" dirty="0"/>
              <a:t>Chi Ma, Jie Wu , Hui Hu, Yue Nai Chen, Jing Yan Li, </a:t>
            </a:r>
          </a:p>
          <a:p>
            <a:pPr marL="0" indent="0">
              <a:buNone/>
            </a:pPr>
            <a:r>
              <a:rPr lang="en-US" b="1" dirty="0"/>
              <a:t>Publisher</a:t>
            </a:r>
            <a:r>
              <a:rPr lang="en-US" dirty="0"/>
              <a:t>: IEEE </a:t>
            </a:r>
          </a:p>
          <a:p>
            <a:pPr marL="0" indent="0">
              <a:buNone/>
            </a:pPr>
            <a:r>
              <a:rPr lang="en-US" b="1" dirty="0"/>
              <a:t>Year of Publication</a:t>
            </a:r>
            <a:r>
              <a:rPr lang="en-US" dirty="0"/>
              <a:t>: 2023</a:t>
            </a:r>
          </a:p>
          <a:p>
            <a:pPr marL="0" indent="0">
              <a:buNone/>
            </a:pPr>
            <a:r>
              <a:rPr lang="en-US" b="1" dirty="0"/>
              <a:t>Summary</a:t>
            </a:r>
            <a:r>
              <a:rPr lang="en-US" dirty="0"/>
              <a:t>: </a:t>
            </a:r>
          </a:p>
          <a:p>
            <a:pPr marL="0" indent="0">
              <a:buNone/>
            </a:pPr>
            <a:r>
              <a:rPr lang="en-US" dirty="0"/>
              <a:t>This paper provides an exploration into the intersection of China's evolving financial market and the growing demand for precise financial information services.</a:t>
            </a:r>
            <a:endParaRPr lang="en-IN" dirty="0"/>
          </a:p>
        </p:txBody>
      </p:sp>
      <p:sp>
        <p:nvSpPr>
          <p:cNvPr id="4" name="Slide Number Placeholder 3">
            <a:extLst>
              <a:ext uri="{FF2B5EF4-FFF2-40B4-BE49-F238E27FC236}">
                <a16:creationId xmlns:a16="http://schemas.microsoft.com/office/drawing/2014/main" id="{4EE13E28-6107-F3AD-0189-17F76A75BCC0}"/>
              </a:ext>
            </a:extLst>
          </p:cNvPr>
          <p:cNvSpPr>
            <a:spLocks noGrp="1"/>
          </p:cNvSpPr>
          <p:nvPr>
            <p:ph type="sldNum" sz="quarter" idx="12"/>
          </p:nvPr>
        </p:nvSpPr>
        <p:spPr/>
        <p:txBody>
          <a:bodyPr/>
          <a:lstStyle/>
          <a:p>
            <a:fld id="{3F87B148-DC85-4EDB-ACA3-100B1D618A48}" type="slidenum">
              <a:rPr lang="en-IN" smtClean="0"/>
              <a:t>9</a:t>
            </a:fld>
            <a:endParaRPr lang="en-IN"/>
          </a:p>
        </p:txBody>
      </p:sp>
    </p:spTree>
    <p:extLst>
      <p:ext uri="{BB962C8B-B14F-4D97-AF65-F5344CB8AC3E}">
        <p14:creationId xmlns:p14="http://schemas.microsoft.com/office/powerpoint/2010/main" val="879027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Parallax</Template>
  <TotalTime>337</TotalTime>
  <Words>1807</Words>
  <Application>Microsoft Office PowerPoint</Application>
  <PresentationFormat>Widescreen</PresentationFormat>
  <Paragraphs>135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Arial</vt:lpstr>
      <vt:lpstr>Bookman Old Style</vt:lpstr>
      <vt:lpstr>Calibri</vt:lpstr>
      <vt:lpstr>Calibri Light</vt:lpstr>
      <vt:lpstr>Times New Roman</vt:lpstr>
      <vt:lpstr>Office Theme</vt:lpstr>
      <vt:lpstr>                      DEPARTMENT OF COMPUTER SCIENCE       DEPARTMENT OF COMPUTER SCIENCE   Project Presentation (KCS 851) Adaptive Online Platform for Enhanced Teaching and Learning</vt:lpstr>
      <vt:lpstr>Problem Statement</vt:lpstr>
      <vt:lpstr>Objectives</vt:lpstr>
      <vt:lpstr>Technology Used </vt:lpstr>
      <vt:lpstr>Literature Survey </vt:lpstr>
      <vt:lpstr>Literature Survey </vt:lpstr>
      <vt:lpstr>Literature Survey </vt:lpstr>
      <vt:lpstr>Literature Survey </vt:lpstr>
      <vt:lpstr>Literature Survey </vt:lpstr>
      <vt:lpstr>Use Case Diagram</vt:lpstr>
      <vt:lpstr>ER Diagram</vt:lpstr>
      <vt:lpstr>Process Flow</vt:lpstr>
      <vt:lpstr>DFD (level 0)</vt:lpstr>
      <vt:lpstr>DFD (level 1)</vt:lpstr>
      <vt:lpstr>Patent Status</vt:lpstr>
      <vt:lpstr>Research Paper Status</vt:lpstr>
      <vt:lpstr>Project Status</vt:lpstr>
      <vt:lpstr>All documents Proofs</vt:lpstr>
      <vt:lpstr>References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Himanshu Kumar</cp:lastModifiedBy>
  <cp:revision>29</cp:revision>
  <dcterms:created xsi:type="dcterms:W3CDTF">2023-09-23T09:10:50Z</dcterms:created>
  <dcterms:modified xsi:type="dcterms:W3CDTF">2024-05-24T20:59:16Z</dcterms:modified>
</cp:coreProperties>
</file>