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10.jpg" ContentType="image/jpeg"/>
  <Override PartName="/ppt/media/image11.jp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72" r:id="rId11"/>
    <p:sldId id="268" r:id="rId12"/>
    <p:sldId id="273" r:id="rId13"/>
    <p:sldId id="271" r:id="rId1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6"/>
    <p:restoredTop sz="94648"/>
  </p:normalViewPr>
  <p:slideViewPr>
    <p:cSldViewPr>
      <p:cViewPr varScale="1">
        <p:scale>
          <a:sx n="115" d="100"/>
          <a:sy n="115" d="100"/>
        </p:scale>
        <p:origin x="232" y="23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11/15/22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chemeClr val="tx1"/>
                </a:solidFill>
                <a:latin typeface="Myanmar Text"/>
                <a:cs typeface="Myanmar Tex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66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11/15/22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chemeClr val="tx1"/>
                </a:solidFill>
                <a:latin typeface="Myanmar Text"/>
                <a:cs typeface="Myanmar Tex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11/15/22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chemeClr val="tx1"/>
                </a:solidFill>
                <a:latin typeface="Myanmar Text"/>
                <a:cs typeface="Myanmar Tex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11/15/22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11/15/22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2019300"/>
            <a:ext cx="12192000" cy="4105655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0" y="6126483"/>
            <a:ext cx="12192000" cy="731515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0" y="6128003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>
                <a:moveTo>
                  <a:pt x="0" y="0"/>
                </a:moveTo>
                <a:lnTo>
                  <a:pt x="12192000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2417826" y="3528822"/>
            <a:ext cx="8637270" cy="0"/>
          </a:xfrm>
          <a:custGeom>
            <a:avLst/>
            <a:gdLst/>
            <a:ahLst/>
            <a:cxnLst/>
            <a:rect l="l" t="t" r="r" b="b"/>
            <a:pathLst>
              <a:path w="8637270">
                <a:moveTo>
                  <a:pt x="0" y="0"/>
                </a:moveTo>
                <a:lnTo>
                  <a:pt x="8637016" y="0"/>
                </a:lnTo>
              </a:path>
            </a:pathLst>
          </a:custGeom>
          <a:ln w="32004">
            <a:solidFill>
              <a:srgbClr val="B71E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664832" y="1755140"/>
            <a:ext cx="1981200" cy="7569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chemeClr val="tx1"/>
                </a:solidFill>
                <a:latin typeface="Myanmar Text"/>
                <a:cs typeface="Myanmar Tex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94587" y="1281429"/>
            <a:ext cx="10402824" cy="18776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6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11/15/22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jpg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0902" y="2217546"/>
            <a:ext cx="10857230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600" b="1" spc="-5" dirty="0">
                <a:latin typeface="Times New Roman"/>
                <a:cs typeface="Times New Roman"/>
              </a:rPr>
              <a:t>DROWSINESS</a:t>
            </a:r>
            <a:r>
              <a:rPr sz="6600" b="1" spc="-55" dirty="0">
                <a:latin typeface="Times New Roman"/>
                <a:cs typeface="Times New Roman"/>
              </a:rPr>
              <a:t> </a:t>
            </a:r>
            <a:r>
              <a:rPr sz="6600" b="1" spc="-5" dirty="0">
                <a:latin typeface="Times New Roman"/>
                <a:cs typeface="Times New Roman"/>
              </a:rPr>
              <a:t>DETECTION</a:t>
            </a:r>
            <a:endParaRPr sz="6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74991" y="5411825"/>
            <a:ext cx="436626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b="1" dirty="0">
                <a:latin typeface="Times New Roman"/>
                <a:cs typeface="Times New Roman"/>
              </a:rPr>
              <a:t>MENTOR-ANSHULA GUPTA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739" y="5411825"/>
            <a:ext cx="6410325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Times New Roman"/>
                <a:cs typeface="Times New Roman"/>
              </a:rPr>
              <a:t>-</a:t>
            </a:r>
            <a:r>
              <a:rPr sz="2400" b="1" spc="-15" dirty="0">
                <a:latin typeface="Times New Roman"/>
                <a:cs typeface="Times New Roman"/>
              </a:rPr>
              <a:t>  </a:t>
            </a:r>
            <a:r>
              <a:rPr sz="2400" b="1" spc="-585" dirty="0">
                <a:latin typeface="Times New Roman"/>
                <a:cs typeface="Times New Roman"/>
              </a:rPr>
              <a:t> </a:t>
            </a:r>
            <a:r>
              <a:rPr lang="en-US" sz="2400" b="1" spc="-15" dirty="0">
                <a:latin typeface="Times New Roman"/>
                <a:cs typeface="Times New Roman"/>
              </a:rPr>
              <a:t>ASHU VERMA,CHANDAN KUMAR GUPTA,DAKSH KUMAR</a:t>
            </a:r>
            <a:endParaRPr sz="2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B2B32FD-A9B9-3924-D0A0-2ED6E2BE6AD3}"/>
              </a:ext>
            </a:extLst>
          </p:cNvPr>
          <p:cNvSpPr txBox="1"/>
          <p:nvPr/>
        </p:nvSpPr>
        <p:spPr>
          <a:xfrm>
            <a:off x="1066800" y="1066800"/>
            <a:ext cx="6400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Technology Used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1E4A89-F8CB-620E-BDD2-58048078B7BE}"/>
              </a:ext>
            </a:extLst>
          </p:cNvPr>
          <p:cNvSpPr txBox="1"/>
          <p:nvPr/>
        </p:nvSpPr>
        <p:spPr>
          <a:xfrm>
            <a:off x="914400" y="2209800"/>
            <a:ext cx="10210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Tensor Flow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Open CV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34683789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1976" y="1709166"/>
            <a:ext cx="10821824" cy="45916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5600" algn="l"/>
              </a:tabLst>
            </a:pPr>
            <a:r>
              <a:rPr lang="en-US" sz="4400" b="1" dirty="0">
                <a:latin typeface="Arial"/>
                <a:cs typeface="Arial"/>
              </a:rPr>
              <a:t>More </a:t>
            </a:r>
            <a:r>
              <a:rPr sz="4400" b="1" dirty="0">
                <a:latin typeface="Arial"/>
                <a:cs typeface="Arial"/>
              </a:rPr>
              <a:t>Usage</a:t>
            </a:r>
            <a:r>
              <a:rPr sz="4400" b="1" spc="-20" dirty="0">
                <a:latin typeface="Arial"/>
                <a:cs typeface="Arial"/>
              </a:rPr>
              <a:t> </a:t>
            </a:r>
            <a:r>
              <a:rPr sz="4400" b="1" dirty="0">
                <a:latin typeface="Arial"/>
                <a:cs typeface="Arial"/>
              </a:rPr>
              <a:t>Of</a:t>
            </a:r>
            <a:r>
              <a:rPr sz="4400" b="1" spc="-35" dirty="0">
                <a:latin typeface="Arial"/>
                <a:cs typeface="Arial"/>
              </a:rPr>
              <a:t> </a:t>
            </a:r>
            <a:r>
              <a:rPr sz="4400" b="1" dirty="0">
                <a:latin typeface="Arial"/>
                <a:cs typeface="Arial"/>
              </a:rPr>
              <a:t>Drowsiness</a:t>
            </a:r>
            <a:r>
              <a:rPr sz="4400" b="1" spc="-15" dirty="0">
                <a:latin typeface="Arial"/>
                <a:cs typeface="Arial"/>
              </a:rPr>
              <a:t> </a:t>
            </a:r>
            <a:r>
              <a:rPr sz="4400" b="1" dirty="0">
                <a:latin typeface="Arial"/>
                <a:cs typeface="Arial"/>
              </a:rPr>
              <a:t>Detection</a:t>
            </a:r>
            <a:endParaRPr sz="4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49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 MT"/>
              <a:buChar char="•"/>
            </a:pPr>
            <a:endParaRPr sz="4450" dirty="0">
              <a:latin typeface="Arial"/>
              <a:cs typeface="Arial"/>
            </a:endParaRPr>
          </a:p>
          <a:p>
            <a:pPr marL="2121535" lvl="1" indent="-287020">
              <a:lnSpc>
                <a:spcPct val="100000"/>
              </a:lnSpc>
              <a:buFont typeface="Wingdings"/>
              <a:buChar char=""/>
              <a:tabLst>
                <a:tab pos="2122170" algn="l"/>
              </a:tabLst>
            </a:pPr>
            <a:r>
              <a:rPr sz="4000" spc="-95" dirty="0">
                <a:latin typeface="Arial MT"/>
                <a:cs typeface="Arial MT"/>
              </a:rPr>
              <a:t>Tesla</a:t>
            </a:r>
            <a:endParaRPr sz="4000" dirty="0">
              <a:latin typeface="Arial MT"/>
              <a:cs typeface="Arial MT"/>
            </a:endParaRPr>
          </a:p>
          <a:p>
            <a:pPr marL="2121535" lvl="1" indent="-287020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2122170" algn="l"/>
              </a:tabLst>
            </a:pPr>
            <a:r>
              <a:rPr sz="4000" spc="-5" dirty="0">
                <a:latin typeface="Arial MT"/>
                <a:cs typeface="Arial MT"/>
              </a:rPr>
              <a:t>Self-driving</a:t>
            </a:r>
            <a:r>
              <a:rPr sz="4000" spc="-10" dirty="0">
                <a:latin typeface="Arial MT"/>
                <a:cs typeface="Arial MT"/>
              </a:rPr>
              <a:t> </a:t>
            </a:r>
            <a:r>
              <a:rPr sz="4000" spc="-5" dirty="0">
                <a:latin typeface="Arial MT"/>
                <a:cs typeface="Arial MT"/>
              </a:rPr>
              <a:t>cars</a:t>
            </a:r>
            <a:endParaRPr sz="4000" dirty="0">
              <a:latin typeface="Arial MT"/>
              <a:cs typeface="Arial MT"/>
            </a:endParaRPr>
          </a:p>
          <a:p>
            <a:pPr marL="2121535" lvl="1" indent="-287020">
              <a:lnSpc>
                <a:spcPct val="100000"/>
              </a:lnSpc>
              <a:buFont typeface="Wingdings"/>
              <a:buChar char=""/>
              <a:tabLst>
                <a:tab pos="2122170" algn="l"/>
              </a:tabLst>
            </a:pPr>
            <a:r>
              <a:rPr sz="4000" spc="-5" dirty="0">
                <a:latin typeface="Arial MT"/>
                <a:cs typeface="Arial MT"/>
              </a:rPr>
              <a:t>Artificial</a:t>
            </a:r>
            <a:r>
              <a:rPr sz="4000" spc="-10" dirty="0">
                <a:latin typeface="Arial MT"/>
                <a:cs typeface="Arial MT"/>
              </a:rPr>
              <a:t> </a:t>
            </a:r>
            <a:r>
              <a:rPr sz="4000" spc="-5" dirty="0">
                <a:latin typeface="Arial MT"/>
                <a:cs typeface="Arial MT"/>
              </a:rPr>
              <a:t>Intelligence</a:t>
            </a:r>
            <a:r>
              <a:rPr sz="4000" spc="25" dirty="0">
                <a:latin typeface="Arial MT"/>
                <a:cs typeface="Arial MT"/>
              </a:rPr>
              <a:t> </a:t>
            </a:r>
            <a:r>
              <a:rPr sz="4000" spc="-5" dirty="0">
                <a:latin typeface="Arial MT"/>
                <a:cs typeface="Arial MT"/>
              </a:rPr>
              <a:t>(AI)</a:t>
            </a:r>
            <a:endParaRPr lang="en-US" sz="4000" spc="-5" dirty="0">
              <a:latin typeface="Arial MT"/>
              <a:cs typeface="Arial MT"/>
            </a:endParaRPr>
          </a:p>
          <a:p>
            <a:pPr marL="2121535" lvl="1" indent="-287020">
              <a:lnSpc>
                <a:spcPct val="100000"/>
              </a:lnSpc>
              <a:buFont typeface="Wingdings"/>
              <a:buChar char=""/>
              <a:tabLst>
                <a:tab pos="2122170" algn="l"/>
              </a:tabLst>
            </a:pPr>
            <a:endParaRPr sz="40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07F75F1-08F7-C2D8-6D2C-1656AD321DAC}"/>
              </a:ext>
            </a:extLst>
          </p:cNvPr>
          <p:cNvSpPr txBox="1"/>
          <p:nvPr/>
        </p:nvSpPr>
        <p:spPr>
          <a:xfrm>
            <a:off x="2667000" y="990600"/>
            <a:ext cx="641072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Images For Evaluation</a:t>
            </a:r>
          </a:p>
        </p:txBody>
      </p:sp>
      <p:pic>
        <p:nvPicPr>
          <p:cNvPr id="4" name="Picture 3" descr="A picture containing text, person, indoor, wall&#10;&#10;Description automatically generated">
            <a:extLst>
              <a:ext uri="{FF2B5EF4-FFF2-40B4-BE49-F238E27FC236}">
                <a16:creationId xmlns:a16="http://schemas.microsoft.com/office/drawing/2014/main" id="{C9A8DA61-8F39-6E8B-4E59-3256CDB70F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057400"/>
            <a:ext cx="5054600" cy="4038600"/>
          </a:xfrm>
          <a:prstGeom prst="rect">
            <a:avLst/>
          </a:prstGeom>
        </p:spPr>
      </p:pic>
      <p:pic>
        <p:nvPicPr>
          <p:cNvPr id="6" name="Picture 5" descr="A person with a mustache&#10;&#10;Description automatically generated with low confidence">
            <a:extLst>
              <a:ext uri="{FF2B5EF4-FFF2-40B4-BE49-F238E27FC236}">
                <a16:creationId xmlns:a16="http://schemas.microsoft.com/office/drawing/2014/main" id="{B097D99F-2E79-DCF3-6ED6-ECD4DF2CB2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057400"/>
            <a:ext cx="5080000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9999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6126483"/>
              <a:ext cx="12192000" cy="73151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THANK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0" y="806195"/>
            <a:ext cx="12192000" cy="6052185"/>
            <a:chOff x="0" y="806195"/>
            <a:chExt cx="12192000" cy="6052185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80160" y="806195"/>
              <a:ext cx="4660392" cy="4660392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6126483"/>
              <a:ext cx="12192000" cy="731515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0" y="6128004"/>
              <a:ext cx="12192000" cy="0"/>
            </a:xfrm>
            <a:custGeom>
              <a:avLst/>
              <a:gdLst/>
              <a:ahLst/>
              <a:cxnLst/>
              <a:rect l="l" t="t" r="r" b="b"/>
              <a:pathLst>
                <a:path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6567169" y="2413761"/>
            <a:ext cx="417576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162425" algn="l"/>
              </a:tabLst>
            </a:pPr>
            <a:r>
              <a:rPr sz="4800" u="heavy" spc="-550" dirty="0">
                <a:uFill>
                  <a:solidFill>
                    <a:srgbClr val="B71E42"/>
                  </a:solidFill>
                </a:uFill>
                <a:latin typeface="Myanmar Text"/>
                <a:cs typeface="Myanmar Text"/>
              </a:rPr>
              <a:t> </a:t>
            </a:r>
            <a:r>
              <a:rPr sz="4800" u="heavy" dirty="0">
                <a:uFill>
                  <a:solidFill>
                    <a:srgbClr val="B71E42"/>
                  </a:solidFill>
                </a:uFill>
                <a:latin typeface="Myanmar Text"/>
                <a:cs typeface="Myanmar Text"/>
              </a:rPr>
              <a:t>YOU..!!!	</a:t>
            </a:r>
            <a:endParaRPr sz="4800">
              <a:latin typeface="Myanmar Text"/>
              <a:cs typeface="Myanmar Tex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1762" y="3616833"/>
            <a:ext cx="11731625" cy="299312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spcBef>
                <a:spcPts val="100"/>
              </a:spcBef>
              <a:buFontTx/>
              <a:buChar char="-"/>
              <a:tabLst>
                <a:tab pos="259715" algn="l"/>
              </a:tabLst>
            </a:pPr>
            <a:r>
              <a:rPr lang="en-IN" sz="3200" dirty="0">
                <a:latin typeface="Times" pitchFamily="2" charset="0"/>
              </a:rPr>
              <a:t>T</a:t>
            </a:r>
            <a:r>
              <a:rPr lang="en-IN" sz="3200" dirty="0">
                <a:effectLst/>
                <a:latin typeface="Times" pitchFamily="2" charset="0"/>
              </a:rPr>
              <a:t>o develop a nonintrusive system which can detect fatigue of any human and can issue a timely warning </a:t>
            </a:r>
            <a:endParaRPr lang="en-IN" sz="3200" dirty="0"/>
          </a:p>
          <a:p>
            <a:pPr marL="12700" marR="5080">
              <a:spcBef>
                <a:spcPts val="100"/>
              </a:spcBef>
              <a:buFontTx/>
              <a:buChar char="-"/>
              <a:tabLst>
                <a:tab pos="259715" algn="l"/>
              </a:tabLst>
            </a:pPr>
            <a:r>
              <a:rPr lang="en-IN" sz="3200" dirty="0">
                <a:effectLst/>
                <a:latin typeface="Times" pitchFamily="2" charset="0"/>
              </a:rPr>
              <a:t>Due to the drowsiness of the employee they are not able to meet the deadlines of the project and can cause an increase in cost to the company. </a:t>
            </a:r>
            <a:endParaRPr lang="en-IN" sz="3200" dirty="0"/>
          </a:p>
          <a:p>
            <a:pPr marL="12700" marR="5080">
              <a:lnSpc>
                <a:spcPct val="100000"/>
              </a:lnSpc>
              <a:spcBef>
                <a:spcPts val="100"/>
              </a:spcBef>
              <a:buChar char="-"/>
              <a:tabLst>
                <a:tab pos="259715" algn="l"/>
              </a:tabLst>
            </a:pPr>
            <a:endParaRPr sz="3200" dirty="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67892" y="275031"/>
            <a:ext cx="2619375" cy="1031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600" b="1" dirty="0">
                <a:latin typeface="Times New Roman"/>
                <a:cs typeface="Times New Roman"/>
              </a:rPr>
              <a:t>WH</a:t>
            </a:r>
            <a:r>
              <a:rPr sz="6600" b="1" spc="-490" dirty="0">
                <a:latin typeface="Times New Roman"/>
                <a:cs typeface="Times New Roman"/>
              </a:rPr>
              <a:t>A</a:t>
            </a:r>
            <a:r>
              <a:rPr sz="6600" b="1" dirty="0">
                <a:latin typeface="Times New Roman"/>
                <a:cs typeface="Times New Roman"/>
              </a:rPr>
              <a:t>T</a:t>
            </a:r>
            <a:endParaRPr sz="6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29535">
              <a:lnSpc>
                <a:spcPts val="7290"/>
              </a:lnSpc>
              <a:spcBef>
                <a:spcPts val="100"/>
              </a:spcBef>
            </a:pPr>
            <a:r>
              <a:rPr spc="-5" dirty="0"/>
              <a:t>IS</a:t>
            </a:r>
          </a:p>
          <a:p>
            <a:pPr marL="3543935">
              <a:lnSpc>
                <a:spcPts val="7290"/>
              </a:lnSpc>
            </a:pPr>
            <a:r>
              <a:rPr spc="-5" dirty="0"/>
              <a:t>DROWSINESS???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7276" y="405764"/>
            <a:ext cx="891921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latin typeface="Arial"/>
                <a:cs typeface="Arial"/>
              </a:rPr>
              <a:t>APPROACHES</a:t>
            </a:r>
            <a:r>
              <a:rPr sz="3200" b="1" spc="-35" dirty="0">
                <a:latin typeface="Arial"/>
                <a:cs typeface="Arial"/>
              </a:rPr>
              <a:t> </a:t>
            </a:r>
            <a:r>
              <a:rPr sz="3200" b="1" spc="-30" dirty="0">
                <a:latin typeface="Arial"/>
                <a:cs typeface="Arial"/>
              </a:rPr>
              <a:t>TO</a:t>
            </a:r>
            <a:r>
              <a:rPr sz="3200" b="1" spc="-2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DETECTING</a:t>
            </a:r>
            <a:r>
              <a:rPr sz="3200" b="1" spc="-3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DROWSINESS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42999" y="2282190"/>
            <a:ext cx="8291653" cy="24904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6235" algn="l"/>
              </a:tabLst>
            </a:pPr>
            <a:r>
              <a:rPr sz="2400" b="1" spc="-20" dirty="0">
                <a:latin typeface="Arial"/>
                <a:cs typeface="Arial"/>
              </a:rPr>
              <a:t>BEHAVIOURAL</a:t>
            </a:r>
            <a:r>
              <a:rPr sz="2400" b="1" spc="-30" dirty="0">
                <a:latin typeface="Arial"/>
                <a:cs typeface="Arial"/>
              </a:rPr>
              <a:t> </a:t>
            </a:r>
            <a:r>
              <a:rPr sz="2400" b="1" spc="-15" dirty="0">
                <a:latin typeface="Arial"/>
                <a:cs typeface="Arial"/>
              </a:rPr>
              <a:t>PARAMETERS-BASED</a:t>
            </a:r>
            <a:r>
              <a:rPr sz="2400" b="1" spc="3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TECHNIQUES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 MT"/>
              <a:buChar char="•"/>
            </a:pPr>
            <a:endParaRPr sz="2500" dirty="0">
              <a:latin typeface="Arial"/>
              <a:cs typeface="Arial"/>
            </a:endParaRPr>
          </a:p>
          <a:p>
            <a:pPr marL="12065">
              <a:lnSpc>
                <a:spcPct val="100000"/>
              </a:lnSpc>
              <a:tabLst>
                <a:tab pos="354965" algn="l"/>
                <a:tab pos="356235" algn="l"/>
              </a:tabLst>
            </a:pPr>
            <a:r>
              <a:rPr lang="en-US" sz="4400" b="1" spc="-5" dirty="0">
                <a:latin typeface="Arial"/>
                <a:cs typeface="Arial"/>
              </a:rPr>
              <a:t>.</a:t>
            </a:r>
            <a:r>
              <a:rPr lang="en-US" sz="2400" b="1" spc="-5" dirty="0">
                <a:latin typeface="Arial"/>
                <a:cs typeface="Arial"/>
              </a:rPr>
              <a:t>   </a:t>
            </a:r>
            <a:r>
              <a:rPr sz="2400" b="1" spc="-5" dirty="0">
                <a:latin typeface="Arial"/>
                <a:cs typeface="Arial"/>
              </a:rPr>
              <a:t>PHYSIOLOGICAL</a:t>
            </a:r>
            <a:r>
              <a:rPr sz="2400" b="1" spc="-65" dirty="0">
                <a:latin typeface="Arial"/>
                <a:cs typeface="Arial"/>
              </a:rPr>
              <a:t> </a:t>
            </a:r>
            <a:r>
              <a:rPr sz="2400" b="1" spc="-15" dirty="0">
                <a:latin typeface="Arial"/>
                <a:cs typeface="Arial"/>
              </a:rPr>
              <a:t>PARAMETERS-BASED</a:t>
            </a:r>
            <a:r>
              <a:rPr sz="2400" b="1" spc="4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TECHNIQUES</a:t>
            </a:r>
            <a:endParaRPr sz="2400" dirty="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2405"/>
              </a:spcBef>
              <a:buFont typeface="Arial MT"/>
              <a:buChar char="•"/>
              <a:tabLst>
                <a:tab pos="354965" algn="l"/>
                <a:tab pos="356235" algn="l"/>
              </a:tabLst>
            </a:pPr>
            <a:r>
              <a:rPr sz="2400" b="1" spc="-30" dirty="0">
                <a:latin typeface="Arial"/>
                <a:cs typeface="Arial"/>
              </a:rPr>
              <a:t>DIGITAL</a:t>
            </a:r>
            <a:r>
              <a:rPr sz="2400" b="1" spc="-7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IMAGE</a:t>
            </a:r>
            <a:r>
              <a:rPr sz="2400" b="1" spc="-3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PROCESSING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94791" y="661543"/>
            <a:ext cx="1058100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b="1" spc="-20" dirty="0">
                <a:latin typeface="Arial"/>
                <a:cs typeface="Arial"/>
              </a:rPr>
              <a:t>BEHAVIOURAL</a:t>
            </a:r>
            <a:r>
              <a:rPr sz="3200" b="1" spc="-90" dirty="0">
                <a:latin typeface="Arial"/>
                <a:cs typeface="Arial"/>
              </a:rPr>
              <a:t> </a:t>
            </a:r>
            <a:r>
              <a:rPr sz="3200" b="1" spc="-15" dirty="0">
                <a:latin typeface="Arial"/>
                <a:cs typeface="Arial"/>
              </a:rPr>
              <a:t>PARAMETERS-BASED</a:t>
            </a:r>
            <a:r>
              <a:rPr sz="3200" b="1" spc="-4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TECHNIQUES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46402" y="2465323"/>
            <a:ext cx="9624060" cy="365587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r>
              <a:rPr lang="en-IN" sz="3200" dirty="0">
                <a:effectLst/>
                <a:latin typeface="Times" pitchFamily="2" charset="0"/>
              </a:rPr>
              <a:t>In this technique eye blinking frequency, head pose, etc. of a person is monitored through a </a:t>
            </a:r>
            <a:endParaRPr lang="en-IN" sz="3200" dirty="0"/>
          </a:p>
          <a:p>
            <a:r>
              <a:rPr lang="en-IN" sz="3200" dirty="0">
                <a:effectLst/>
                <a:latin typeface="Times" pitchFamily="2" charset="0"/>
              </a:rPr>
              <a:t>camera and the person is alerted if any of these drowsiness symptoms are detected. </a:t>
            </a:r>
            <a:endParaRPr lang="en-IN" sz="3200" dirty="0"/>
          </a:p>
          <a:p>
            <a:pPr>
              <a:lnSpc>
                <a:spcPct val="100000"/>
              </a:lnSpc>
              <a:spcBef>
                <a:spcPts val="15"/>
              </a:spcBef>
              <a:buFont typeface="Wingdings"/>
              <a:buChar char=""/>
            </a:pPr>
            <a:endParaRPr sz="3150" dirty="0">
              <a:latin typeface="Arial MT"/>
              <a:cs typeface="Arial MT"/>
            </a:endParaRPr>
          </a:p>
          <a:p>
            <a:pPr marL="299085" marR="5080" indent="-287020">
              <a:lnSpc>
                <a:spcPct val="91800"/>
              </a:lnSpc>
              <a:buFont typeface="Wingdings"/>
              <a:buChar char=""/>
              <a:tabLst>
                <a:tab pos="299720" algn="l"/>
              </a:tabLst>
            </a:pPr>
            <a:r>
              <a:rPr sz="2800" spc="-5" dirty="0">
                <a:latin typeface="Arial MT"/>
                <a:cs typeface="Arial MT"/>
              </a:rPr>
              <a:t>Analysing the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behaviour</a:t>
            </a:r>
            <a:r>
              <a:rPr sz="2800" spc="-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of</a:t>
            </a:r>
            <a:r>
              <a:rPr sz="2800" spc="-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the</a:t>
            </a:r>
            <a:r>
              <a:rPr sz="2800" spc="-5" dirty="0">
                <a:latin typeface="Arial MT"/>
                <a:cs typeface="Arial MT"/>
              </a:rPr>
              <a:t> driver</a:t>
            </a:r>
            <a:r>
              <a:rPr sz="2800" dirty="0">
                <a:latin typeface="Arial MT"/>
                <a:cs typeface="Arial MT"/>
              </a:rPr>
              <a:t> based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on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his/her</a:t>
            </a:r>
            <a:r>
              <a:rPr sz="2800" spc="-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eye 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closure ratio,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blink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20" dirty="0">
                <a:latin typeface="Arial MT"/>
                <a:cs typeface="Arial MT"/>
              </a:rPr>
              <a:t>frequency,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yawning, </a:t>
            </a:r>
            <a:r>
              <a:rPr sz="2800" dirty="0">
                <a:latin typeface="Arial MT"/>
                <a:cs typeface="Arial MT"/>
              </a:rPr>
              <a:t>position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of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the head </a:t>
            </a:r>
            <a:r>
              <a:rPr sz="2800" spc="-76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and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facial</a:t>
            </a:r>
            <a:r>
              <a:rPr sz="2800" spc="-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expressions.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94791" y="661543"/>
            <a:ext cx="1099439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b="1" dirty="0">
                <a:latin typeface="Arial"/>
                <a:cs typeface="Arial"/>
              </a:rPr>
              <a:t>PHYSIOLOGICAL</a:t>
            </a:r>
            <a:r>
              <a:rPr sz="3200" b="1" spc="-105" dirty="0">
                <a:latin typeface="Arial"/>
                <a:cs typeface="Arial"/>
              </a:rPr>
              <a:t> </a:t>
            </a:r>
            <a:r>
              <a:rPr sz="3200" b="1" spc="-15" dirty="0">
                <a:latin typeface="Arial"/>
                <a:cs typeface="Arial"/>
              </a:rPr>
              <a:t>PARAMETERS-BASED</a:t>
            </a:r>
            <a:r>
              <a:rPr sz="3200" b="1" spc="-2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TECHNIQUES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47800" y="2155895"/>
            <a:ext cx="9572625" cy="25462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265" marR="375920" indent="-457200">
              <a:lnSpc>
                <a:spcPct val="100000"/>
              </a:lnSpc>
              <a:spcBef>
                <a:spcPts val="95"/>
              </a:spcBef>
              <a:buFont typeface="Wingdings"/>
              <a:buChar char=""/>
              <a:tabLst>
                <a:tab pos="469265" algn="l"/>
                <a:tab pos="469900" algn="l"/>
              </a:tabLst>
            </a:pPr>
            <a:r>
              <a:rPr sz="2800" spc="-5" dirty="0">
                <a:latin typeface="Arial MT"/>
                <a:cs typeface="Arial MT"/>
              </a:rPr>
              <a:t>Measuring</a:t>
            </a:r>
            <a:r>
              <a:rPr sz="2800" spc="1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the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drowsiness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of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the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lang="en-US" sz="2800" spc="-5" dirty="0">
                <a:latin typeface="Arial MT"/>
                <a:cs typeface="Arial MT"/>
              </a:rPr>
              <a:t>employees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based on</a:t>
            </a:r>
            <a:r>
              <a:rPr sz="2800" spc="-5" dirty="0">
                <a:latin typeface="Arial MT"/>
                <a:cs typeface="Arial MT"/>
              </a:rPr>
              <a:t> the 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physical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conditions</a:t>
            </a:r>
            <a:r>
              <a:rPr sz="2800" spc="1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of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the</a:t>
            </a:r>
            <a:r>
              <a:rPr sz="2800" spc="15" dirty="0">
                <a:latin typeface="Arial MT"/>
                <a:cs typeface="Arial MT"/>
              </a:rPr>
              <a:t> </a:t>
            </a:r>
            <a:r>
              <a:rPr lang="en-US" sz="2800" spc="15" dirty="0">
                <a:latin typeface="Arial MT"/>
                <a:cs typeface="Arial MT"/>
              </a:rPr>
              <a:t>employees</a:t>
            </a:r>
            <a:r>
              <a:rPr sz="2800" spc="1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fall</a:t>
            </a:r>
            <a:r>
              <a:rPr sz="2800" spc="1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under</a:t>
            </a:r>
            <a:r>
              <a:rPr sz="2800" dirty="0">
                <a:latin typeface="Arial MT"/>
                <a:cs typeface="Arial MT"/>
              </a:rPr>
              <a:t> this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25" dirty="0">
                <a:latin typeface="Arial MT"/>
                <a:cs typeface="Arial MT"/>
              </a:rPr>
              <a:t>category.</a:t>
            </a:r>
            <a:endParaRPr sz="28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Wingdings"/>
              <a:buChar char=""/>
            </a:pPr>
            <a:endParaRPr sz="3400" dirty="0">
              <a:latin typeface="Arial MT"/>
              <a:cs typeface="Arial MT"/>
            </a:endParaRPr>
          </a:p>
          <a:p>
            <a:pPr marL="469265" marR="5080" indent="-457200">
              <a:lnSpc>
                <a:spcPts val="2810"/>
              </a:lnSpc>
              <a:buFont typeface="Wingdings"/>
              <a:buChar char=""/>
              <a:tabLst>
                <a:tab pos="469265" algn="l"/>
                <a:tab pos="469900" algn="l"/>
              </a:tabLst>
            </a:pPr>
            <a:r>
              <a:rPr sz="2800" spc="-5" dirty="0">
                <a:latin typeface="Arial MT"/>
                <a:cs typeface="Arial MT"/>
              </a:rPr>
              <a:t>Such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parameters</a:t>
            </a:r>
            <a:r>
              <a:rPr sz="2800" spc="2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may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be</a:t>
            </a:r>
            <a:r>
              <a:rPr sz="2800" spc="1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respiration</a:t>
            </a:r>
            <a:r>
              <a:rPr sz="2800" spc="-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rate,</a:t>
            </a:r>
            <a:r>
              <a:rPr sz="2800" spc="-5" dirty="0">
                <a:latin typeface="Arial MT"/>
                <a:cs typeface="Arial MT"/>
              </a:rPr>
              <a:t> </a:t>
            </a:r>
            <a:r>
              <a:rPr sz="2800" spc="5" dirty="0">
                <a:latin typeface="Arial MT"/>
                <a:cs typeface="Arial MT"/>
              </a:rPr>
              <a:t>heart-beat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rate, </a:t>
            </a:r>
            <a:r>
              <a:rPr sz="2800" spc="-76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body</a:t>
            </a:r>
            <a:r>
              <a:rPr sz="2800" spc="-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temperature</a:t>
            </a:r>
            <a:r>
              <a:rPr sz="2800" spc="1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and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many</a:t>
            </a:r>
            <a:r>
              <a:rPr sz="2800" spc="1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more.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94791" y="582295"/>
            <a:ext cx="622617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b="1" spc="-35" dirty="0">
                <a:latin typeface="Arial"/>
                <a:cs typeface="Arial"/>
              </a:rPr>
              <a:t>DIGITAL</a:t>
            </a:r>
            <a:r>
              <a:rPr sz="3200" b="1" spc="-10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IMAGE</a:t>
            </a:r>
            <a:r>
              <a:rPr sz="3200" b="1" spc="-3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PROCESSING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06525" y="2249804"/>
            <a:ext cx="8775700" cy="3866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marR="5080" indent="-457834">
              <a:lnSpc>
                <a:spcPct val="100000"/>
              </a:lnSpc>
              <a:spcBef>
                <a:spcPts val="95"/>
              </a:spcBef>
              <a:buFont typeface="Wingdings"/>
              <a:buChar char=""/>
              <a:tabLst>
                <a:tab pos="469265" algn="l"/>
                <a:tab pos="470534" algn="l"/>
              </a:tabLst>
            </a:pPr>
            <a:r>
              <a:rPr sz="2800" spc="-5" dirty="0">
                <a:latin typeface="Arial MT"/>
                <a:cs typeface="Arial MT"/>
              </a:rPr>
              <a:t>The</a:t>
            </a:r>
            <a:r>
              <a:rPr sz="2800" spc="1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term </a:t>
            </a:r>
            <a:r>
              <a:rPr sz="2800" spc="-5" dirty="0">
                <a:latin typeface="Arial MT"/>
                <a:cs typeface="Arial MT"/>
              </a:rPr>
              <a:t>digital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image</a:t>
            </a:r>
            <a:r>
              <a:rPr sz="2800" spc="2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processing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generally</a:t>
            </a:r>
            <a:r>
              <a:rPr sz="2800" spc="2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refers</a:t>
            </a:r>
            <a:r>
              <a:rPr sz="2800" spc="-5" dirty="0">
                <a:latin typeface="Arial MT"/>
                <a:cs typeface="Arial MT"/>
              </a:rPr>
              <a:t> to </a:t>
            </a:r>
            <a:r>
              <a:rPr sz="2800" spc="-76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processing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of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two-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dimensional</a:t>
            </a:r>
            <a:r>
              <a:rPr sz="2800" spc="3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picture</a:t>
            </a:r>
            <a:r>
              <a:rPr sz="2800" spc="-5" dirty="0">
                <a:latin typeface="Arial MT"/>
                <a:cs typeface="Arial MT"/>
              </a:rPr>
              <a:t> by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 </a:t>
            </a:r>
            <a:r>
              <a:rPr sz="2800" dirty="0">
                <a:latin typeface="Arial MT"/>
                <a:cs typeface="Arial MT"/>
              </a:rPr>
              <a:t>digital 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20" dirty="0">
                <a:latin typeface="Arial MT"/>
                <a:cs typeface="Arial MT"/>
              </a:rPr>
              <a:t>computer.</a:t>
            </a:r>
            <a:endParaRPr sz="2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buFont typeface="Wingdings"/>
              <a:buChar char=""/>
            </a:pPr>
            <a:endParaRPr sz="3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Wingdings"/>
              <a:buChar char=""/>
            </a:pPr>
            <a:endParaRPr sz="2700">
              <a:latin typeface="Arial MT"/>
              <a:cs typeface="Arial MT"/>
            </a:endParaRPr>
          </a:p>
          <a:p>
            <a:pPr marL="495300" indent="-483234">
              <a:lnSpc>
                <a:spcPct val="100000"/>
              </a:lnSpc>
              <a:buFont typeface="Wingdings"/>
              <a:buChar char=""/>
              <a:tabLst>
                <a:tab pos="495300" algn="l"/>
                <a:tab pos="495934" algn="l"/>
              </a:tabLst>
            </a:pPr>
            <a:r>
              <a:rPr sz="2800" spc="-5" dirty="0">
                <a:latin typeface="Arial MT"/>
                <a:cs typeface="Arial MT"/>
              </a:rPr>
              <a:t>3</a:t>
            </a:r>
            <a:r>
              <a:rPr sz="2800" spc="-70" dirty="0">
                <a:latin typeface="Arial MT"/>
                <a:cs typeface="Arial MT"/>
              </a:rPr>
              <a:t> </a:t>
            </a:r>
            <a:r>
              <a:rPr sz="2800" spc="-35" dirty="0">
                <a:latin typeface="Arial MT"/>
                <a:cs typeface="Arial MT"/>
              </a:rPr>
              <a:t>Types</a:t>
            </a:r>
            <a:r>
              <a:rPr sz="2800" spc="-2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:</a:t>
            </a:r>
            <a:endParaRPr sz="2800">
              <a:latin typeface="Arial MT"/>
              <a:cs typeface="Arial MT"/>
            </a:endParaRPr>
          </a:p>
          <a:p>
            <a:pPr marL="2127885" lvl="1" indent="-287020">
              <a:lnSpc>
                <a:spcPct val="100000"/>
              </a:lnSpc>
              <a:buFont typeface="Wingdings"/>
              <a:buChar char=""/>
              <a:tabLst>
                <a:tab pos="2128520" algn="l"/>
              </a:tabLst>
            </a:pPr>
            <a:r>
              <a:rPr sz="2800" spc="-5" dirty="0">
                <a:latin typeface="Arial MT"/>
                <a:cs typeface="Arial MT"/>
              </a:rPr>
              <a:t>Pixel</a:t>
            </a:r>
            <a:endParaRPr sz="2800">
              <a:latin typeface="Arial MT"/>
              <a:cs typeface="Arial MT"/>
            </a:endParaRPr>
          </a:p>
          <a:p>
            <a:pPr marL="2127885" lvl="1" indent="-287020">
              <a:lnSpc>
                <a:spcPct val="100000"/>
              </a:lnSpc>
              <a:buFont typeface="Wingdings"/>
              <a:buChar char=""/>
              <a:tabLst>
                <a:tab pos="2128520" algn="l"/>
              </a:tabLst>
            </a:pPr>
            <a:r>
              <a:rPr sz="2800" spc="-5" dirty="0">
                <a:latin typeface="Arial MT"/>
                <a:cs typeface="Arial MT"/>
              </a:rPr>
              <a:t>Digital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Image</a:t>
            </a:r>
            <a:endParaRPr sz="2800">
              <a:latin typeface="Arial MT"/>
              <a:cs typeface="Arial MT"/>
            </a:endParaRPr>
          </a:p>
          <a:p>
            <a:pPr marL="2127885" lvl="1" indent="-287020">
              <a:lnSpc>
                <a:spcPct val="100000"/>
              </a:lnSpc>
              <a:buFont typeface="Wingdings"/>
              <a:buChar char=""/>
              <a:tabLst>
                <a:tab pos="2128520" algn="l"/>
              </a:tabLst>
            </a:pPr>
            <a:r>
              <a:rPr sz="2800" spc="-5" dirty="0">
                <a:latin typeface="Arial MT"/>
                <a:cs typeface="Arial MT"/>
              </a:rPr>
              <a:t>Gray</a:t>
            </a:r>
            <a:r>
              <a:rPr sz="2800" spc="-3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Level</a:t>
            </a:r>
            <a:endParaRPr sz="2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94791" y="661543"/>
            <a:ext cx="8856345" cy="3542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3200" b="1" spc="-5" dirty="0">
                <a:latin typeface="Arial"/>
                <a:cs typeface="Arial"/>
              </a:rPr>
              <a:t>Parameters </a:t>
            </a:r>
            <a:r>
              <a:rPr sz="3200" b="1" dirty="0">
                <a:latin typeface="Arial"/>
                <a:cs typeface="Arial"/>
              </a:rPr>
              <a:t>for</a:t>
            </a:r>
            <a:r>
              <a:rPr sz="3200" b="1" spc="-10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determining</a:t>
            </a:r>
            <a:r>
              <a:rPr sz="3200" b="1" spc="-3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the</a:t>
            </a:r>
            <a:r>
              <a:rPr sz="3200" b="1" spc="-1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drowsiness</a:t>
            </a:r>
            <a:endParaRPr sz="3200">
              <a:latin typeface="Arial"/>
              <a:cs typeface="Arial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3600">
              <a:latin typeface="Arial"/>
              <a:cs typeface="Arial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3000">
              <a:latin typeface="Arial"/>
              <a:cs typeface="Arial"/>
            </a:endParaRPr>
          </a:p>
          <a:p>
            <a:pPr marL="1697355" lvl="1" indent="-616585">
              <a:lnSpc>
                <a:spcPct val="100000"/>
              </a:lnSpc>
              <a:buChar char="•"/>
              <a:tabLst>
                <a:tab pos="1697355" algn="l"/>
                <a:tab pos="1697989" algn="l"/>
              </a:tabLst>
            </a:pPr>
            <a:r>
              <a:rPr sz="2800" spc="-5" dirty="0">
                <a:latin typeface="Arial MT"/>
                <a:cs typeface="Arial MT"/>
              </a:rPr>
              <a:t>Eye</a:t>
            </a:r>
            <a:r>
              <a:rPr sz="2800" spc="-4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blink</a:t>
            </a:r>
            <a:endParaRPr sz="28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25"/>
              </a:spcBef>
              <a:buFont typeface="Arial MT"/>
              <a:buChar char="•"/>
            </a:pPr>
            <a:endParaRPr sz="2900">
              <a:latin typeface="Arial MT"/>
              <a:cs typeface="Arial MT"/>
            </a:endParaRPr>
          </a:p>
          <a:p>
            <a:pPr marL="1677670" lvl="1" indent="-596900">
              <a:lnSpc>
                <a:spcPct val="100000"/>
              </a:lnSpc>
              <a:spcBef>
                <a:spcPts val="5"/>
              </a:spcBef>
              <a:buChar char="•"/>
              <a:tabLst>
                <a:tab pos="1677670" algn="l"/>
                <a:tab pos="1678305" algn="l"/>
              </a:tabLst>
            </a:pPr>
            <a:r>
              <a:rPr sz="2800" spc="-5" dirty="0">
                <a:latin typeface="Arial MT"/>
                <a:cs typeface="Arial MT"/>
              </a:rPr>
              <a:t>Area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of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the pupils</a:t>
            </a:r>
            <a:r>
              <a:rPr sz="2800" dirty="0">
                <a:latin typeface="Arial MT"/>
                <a:cs typeface="Arial MT"/>
              </a:rPr>
              <a:t> detected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at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eyes</a:t>
            </a:r>
            <a:endParaRPr sz="28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45"/>
              </a:spcBef>
              <a:buFont typeface="Arial MT"/>
              <a:buChar char="•"/>
            </a:pPr>
            <a:endParaRPr sz="2400">
              <a:latin typeface="Arial MT"/>
              <a:cs typeface="Arial MT"/>
            </a:endParaRPr>
          </a:p>
          <a:p>
            <a:pPr marL="1691005" lvl="1" indent="-610235">
              <a:lnSpc>
                <a:spcPct val="100000"/>
              </a:lnSpc>
              <a:buChar char="•"/>
              <a:tabLst>
                <a:tab pos="1691005" algn="l"/>
                <a:tab pos="1691639" algn="l"/>
              </a:tabLst>
            </a:pPr>
            <a:r>
              <a:rPr sz="2800" spc="-35" dirty="0">
                <a:latin typeface="Arial MT"/>
                <a:cs typeface="Arial MT"/>
              </a:rPr>
              <a:t>Yawning</a:t>
            </a:r>
            <a:endParaRPr sz="2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019300"/>
              <a:ext cx="12192000" cy="410565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6126483"/>
              <a:ext cx="12192000" cy="731515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0" y="6121908"/>
              <a:ext cx="12192000" cy="12700"/>
            </a:xfrm>
            <a:custGeom>
              <a:avLst/>
              <a:gdLst/>
              <a:ahLst/>
              <a:cxnLst/>
              <a:rect l="l" t="t" r="r" b="b"/>
              <a:pathLst>
                <a:path w="12192000" h="12700">
                  <a:moveTo>
                    <a:pt x="0" y="12191"/>
                  </a:moveTo>
                  <a:lnTo>
                    <a:pt x="12192000" y="12191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1219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417826" y="3528821"/>
              <a:ext cx="8637270" cy="0"/>
            </a:xfrm>
            <a:custGeom>
              <a:avLst/>
              <a:gdLst/>
              <a:ahLst/>
              <a:cxnLst/>
              <a:rect l="l" t="t" r="r" b="b"/>
              <a:pathLst>
                <a:path w="8637270">
                  <a:moveTo>
                    <a:pt x="0" y="0"/>
                  </a:moveTo>
                  <a:lnTo>
                    <a:pt x="8637016" y="0"/>
                  </a:lnTo>
                </a:path>
              </a:pathLst>
            </a:custGeom>
            <a:ln w="32004">
              <a:solidFill>
                <a:srgbClr val="B71E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738022" y="1482293"/>
            <a:ext cx="2303145" cy="1778635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355600" marR="5080" indent="-343535">
              <a:lnSpc>
                <a:spcPct val="90000"/>
              </a:lnSpc>
              <a:spcBef>
                <a:spcPts val="395"/>
              </a:spcBef>
            </a:pPr>
            <a:r>
              <a:rPr sz="2500" spc="-10" dirty="0">
                <a:latin typeface="Myanmar Text"/>
                <a:cs typeface="Myanmar Text"/>
              </a:rPr>
              <a:t>ARCHITECTURE </a:t>
            </a:r>
            <a:r>
              <a:rPr sz="2500" spc="-5" dirty="0">
                <a:latin typeface="Myanmar Text"/>
                <a:cs typeface="Myanmar Text"/>
              </a:rPr>
              <a:t> OF</a:t>
            </a:r>
            <a:r>
              <a:rPr sz="2500" dirty="0">
                <a:latin typeface="Myanmar Text"/>
                <a:cs typeface="Myanmar Text"/>
              </a:rPr>
              <a:t> </a:t>
            </a:r>
            <a:r>
              <a:rPr sz="2500" spc="-5" dirty="0">
                <a:latin typeface="Myanmar Text"/>
                <a:cs typeface="Myanmar Text"/>
              </a:rPr>
              <a:t>THE </a:t>
            </a:r>
            <a:r>
              <a:rPr sz="2500" dirty="0">
                <a:latin typeface="Myanmar Text"/>
                <a:cs typeface="Myanmar Text"/>
              </a:rPr>
              <a:t> </a:t>
            </a:r>
            <a:r>
              <a:rPr sz="2500" spc="-10" dirty="0">
                <a:latin typeface="Myanmar Text"/>
                <a:cs typeface="Myanmar Text"/>
              </a:rPr>
              <a:t>DROWSINE</a:t>
            </a:r>
            <a:r>
              <a:rPr sz="2500" spc="-5" dirty="0">
                <a:latin typeface="Myanmar Text"/>
                <a:cs typeface="Myanmar Text"/>
              </a:rPr>
              <a:t>SS  </a:t>
            </a:r>
            <a:r>
              <a:rPr sz="2500" spc="-10" dirty="0">
                <a:latin typeface="Myanmar Text"/>
                <a:cs typeface="Myanmar Text"/>
              </a:rPr>
              <a:t>DETECTION </a:t>
            </a:r>
            <a:r>
              <a:rPr sz="2500" spc="-5" dirty="0">
                <a:latin typeface="Myanmar Text"/>
                <a:cs typeface="Myanmar Text"/>
              </a:rPr>
              <a:t> SYSTEM</a:t>
            </a:r>
            <a:endParaRPr sz="2500">
              <a:latin typeface="Myanmar Text"/>
              <a:cs typeface="Myanmar Text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0" y="478536"/>
            <a:ext cx="12192000" cy="6379845"/>
            <a:chOff x="0" y="478536"/>
            <a:chExt cx="12192000" cy="6379845"/>
          </a:xfrm>
        </p:grpSpPr>
        <p:sp>
          <p:nvSpPr>
            <p:cNvPr id="11" name="object 11"/>
            <p:cNvSpPr/>
            <p:nvPr/>
          </p:nvSpPr>
          <p:spPr>
            <a:xfrm>
              <a:off x="660654" y="3528821"/>
              <a:ext cx="2824480" cy="0"/>
            </a:xfrm>
            <a:custGeom>
              <a:avLst/>
              <a:gdLst/>
              <a:ahLst/>
              <a:cxnLst/>
              <a:rect l="l" t="t" r="r" b="b"/>
              <a:pathLst>
                <a:path w="2824479">
                  <a:moveTo>
                    <a:pt x="0" y="0"/>
                  </a:moveTo>
                  <a:lnTo>
                    <a:pt x="2823972" y="0"/>
                  </a:lnTo>
                </a:path>
              </a:pathLst>
            </a:custGeom>
            <a:ln w="32004">
              <a:solidFill>
                <a:srgbClr val="B71E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892296" y="478536"/>
              <a:ext cx="7670292" cy="5404104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262628" y="783336"/>
              <a:ext cx="6987540" cy="4524756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4456176" y="978408"/>
              <a:ext cx="6614159" cy="4135120"/>
            </a:xfrm>
            <a:custGeom>
              <a:avLst/>
              <a:gdLst/>
              <a:ahLst/>
              <a:cxnLst/>
              <a:rect l="l" t="t" r="r" b="b"/>
              <a:pathLst>
                <a:path w="6614159" h="4135120">
                  <a:moveTo>
                    <a:pt x="6614159" y="0"/>
                  </a:moveTo>
                  <a:lnTo>
                    <a:pt x="0" y="0"/>
                  </a:lnTo>
                  <a:lnTo>
                    <a:pt x="0" y="4134612"/>
                  </a:lnTo>
                  <a:lnTo>
                    <a:pt x="6614159" y="4134612"/>
                  </a:lnTo>
                  <a:lnTo>
                    <a:pt x="661415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456176" y="978408"/>
              <a:ext cx="6614159" cy="4135120"/>
            </a:xfrm>
            <a:custGeom>
              <a:avLst/>
              <a:gdLst/>
              <a:ahLst/>
              <a:cxnLst/>
              <a:rect l="l" t="t" r="r" b="b"/>
              <a:pathLst>
                <a:path w="6614159" h="4135120">
                  <a:moveTo>
                    <a:pt x="0" y="4134612"/>
                  </a:moveTo>
                  <a:lnTo>
                    <a:pt x="6614159" y="4134612"/>
                  </a:lnTo>
                  <a:lnTo>
                    <a:pt x="6614159" y="0"/>
                  </a:lnTo>
                  <a:lnTo>
                    <a:pt x="0" y="0"/>
                  </a:lnTo>
                  <a:lnTo>
                    <a:pt x="0" y="4134612"/>
                  </a:lnTo>
                  <a:close/>
                </a:path>
              </a:pathLst>
            </a:custGeom>
            <a:ln w="6096">
              <a:solidFill>
                <a:srgbClr val="DFD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642103" y="1117091"/>
              <a:ext cx="6236208" cy="3864863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6126483"/>
              <a:ext cx="12192000" cy="731515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0" y="6128003"/>
              <a:ext cx="12192000" cy="0"/>
            </a:xfrm>
            <a:custGeom>
              <a:avLst/>
              <a:gdLst/>
              <a:ahLst/>
              <a:cxnLst/>
              <a:rect l="l" t="t" r="r" b="b"/>
              <a:pathLst>
                <a:path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278891"/>
            <a:ext cx="12192000" cy="6579234"/>
            <a:chOff x="0" y="278891"/>
            <a:chExt cx="12192000" cy="6579234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278891"/>
              <a:ext cx="12192000" cy="657910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193291"/>
              <a:ext cx="12192000" cy="5664708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1259586" y="2810382"/>
            <a:ext cx="3167380" cy="139192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311150" marR="5080" indent="-299085">
              <a:lnSpc>
                <a:spcPts val="3460"/>
              </a:lnSpc>
              <a:spcBef>
                <a:spcPts val="535"/>
              </a:spcBef>
            </a:pP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ARCHITECTURE </a:t>
            </a:r>
            <a:r>
              <a:rPr sz="3200" spc="-7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CONSISTS</a:t>
            </a:r>
            <a:r>
              <a:rPr sz="3200" spc="-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3200" spc="-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6</a:t>
            </a:r>
            <a:endParaRPr sz="3200">
              <a:latin typeface="Times New Roman"/>
              <a:cs typeface="Times New Roman"/>
            </a:endParaRPr>
          </a:p>
          <a:p>
            <a:pPr marL="694055">
              <a:lnSpc>
                <a:spcPts val="3400"/>
              </a:lnSpc>
            </a:pPr>
            <a:r>
              <a:rPr sz="3200" spc="-5" dirty="0">
                <a:solidFill>
                  <a:srgbClr val="FFFFFF"/>
                </a:solidFill>
                <a:latin typeface="Times New Roman"/>
                <a:cs typeface="Times New Roman"/>
              </a:rPr>
              <a:t>MODULES: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655058" y="1600961"/>
            <a:ext cx="0" cy="3657600"/>
          </a:xfrm>
          <a:custGeom>
            <a:avLst/>
            <a:gdLst/>
            <a:ahLst/>
            <a:cxnLst/>
            <a:rect l="l" t="t" r="r" b="b"/>
            <a:pathLst>
              <a:path h="3657600">
                <a:moveTo>
                  <a:pt x="0" y="0"/>
                </a:moveTo>
                <a:lnTo>
                  <a:pt x="0" y="3657600"/>
                </a:lnTo>
              </a:path>
            </a:pathLst>
          </a:custGeom>
          <a:ln w="3200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284723" y="1442828"/>
            <a:ext cx="3937000" cy="3995420"/>
          </a:xfrm>
          <a:prstGeom prst="rect">
            <a:avLst/>
          </a:prstGeom>
        </p:spPr>
        <p:txBody>
          <a:bodyPr vert="horz" wrap="square" lIns="0" tIns="186690" rIns="0" bIns="0" rtlCol="0">
            <a:spAutoFit/>
          </a:bodyPr>
          <a:lstStyle/>
          <a:p>
            <a:pPr marL="342900" indent="-330835">
              <a:lnSpc>
                <a:spcPct val="100000"/>
              </a:lnSpc>
              <a:spcBef>
                <a:spcPts val="1470"/>
              </a:spcBef>
              <a:buClr>
                <a:srgbClr val="B71E42"/>
              </a:buClr>
              <a:buFont typeface="Arial MT"/>
              <a:buChar char="•"/>
              <a:tabLst>
                <a:tab pos="342900" algn="l"/>
                <a:tab pos="343535" algn="l"/>
              </a:tabLst>
            </a:pPr>
            <a:r>
              <a:rPr sz="3200" spc="-5" dirty="0">
                <a:solidFill>
                  <a:srgbClr val="FFFFFF"/>
                </a:solidFill>
                <a:latin typeface="Times New Roman"/>
                <a:cs typeface="Times New Roman"/>
              </a:rPr>
              <a:t>Face</a:t>
            </a:r>
            <a:r>
              <a:rPr sz="3200" spc="-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Detection</a:t>
            </a:r>
            <a:endParaRPr sz="3200">
              <a:latin typeface="Times New Roman"/>
              <a:cs typeface="Times New Roman"/>
            </a:endParaRPr>
          </a:p>
          <a:p>
            <a:pPr marL="342900" indent="-330835">
              <a:lnSpc>
                <a:spcPct val="100000"/>
              </a:lnSpc>
              <a:spcBef>
                <a:spcPts val="1375"/>
              </a:spcBef>
              <a:buClr>
                <a:srgbClr val="B71E42"/>
              </a:buClr>
              <a:buFont typeface="Arial MT"/>
              <a:buChar char="•"/>
              <a:tabLst>
                <a:tab pos="342900" algn="l"/>
                <a:tab pos="343535" algn="l"/>
              </a:tabLst>
            </a:pP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Eye</a:t>
            </a:r>
            <a:r>
              <a:rPr sz="3200" spc="-10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Detection</a:t>
            </a:r>
            <a:endParaRPr sz="3200">
              <a:latin typeface="Times New Roman"/>
              <a:cs typeface="Times New Roman"/>
            </a:endParaRPr>
          </a:p>
          <a:p>
            <a:pPr marL="342900" indent="-330835">
              <a:lnSpc>
                <a:spcPct val="100000"/>
              </a:lnSpc>
              <a:spcBef>
                <a:spcPts val="1365"/>
              </a:spcBef>
              <a:buClr>
                <a:srgbClr val="B71E42"/>
              </a:buClr>
              <a:buFont typeface="Arial MT"/>
              <a:buChar char="•"/>
              <a:tabLst>
                <a:tab pos="342900" algn="l"/>
                <a:tab pos="343535" algn="l"/>
              </a:tabLst>
            </a:pPr>
            <a:r>
              <a:rPr sz="3200" spc="-5" dirty="0">
                <a:solidFill>
                  <a:srgbClr val="FFFFFF"/>
                </a:solidFill>
                <a:latin typeface="Times New Roman"/>
                <a:cs typeface="Times New Roman"/>
              </a:rPr>
              <a:t>Face</a:t>
            </a:r>
            <a:r>
              <a:rPr sz="3200" spc="-1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solidFill>
                  <a:srgbClr val="FFFFFF"/>
                </a:solidFill>
                <a:latin typeface="Times New Roman"/>
                <a:cs typeface="Times New Roman"/>
              </a:rPr>
              <a:t>Tracking</a:t>
            </a:r>
            <a:endParaRPr sz="3200">
              <a:latin typeface="Times New Roman"/>
              <a:cs typeface="Times New Roman"/>
            </a:endParaRPr>
          </a:p>
          <a:p>
            <a:pPr marL="342900" indent="-330835">
              <a:lnSpc>
                <a:spcPct val="100000"/>
              </a:lnSpc>
              <a:spcBef>
                <a:spcPts val="1370"/>
              </a:spcBef>
              <a:buClr>
                <a:srgbClr val="B71E42"/>
              </a:buClr>
              <a:buFont typeface="Arial MT"/>
              <a:buChar char="•"/>
              <a:tabLst>
                <a:tab pos="342900" algn="l"/>
                <a:tab pos="343535" algn="l"/>
              </a:tabLst>
            </a:pP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Eye</a:t>
            </a:r>
            <a:r>
              <a:rPr sz="3200" spc="-10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solidFill>
                  <a:srgbClr val="FFFFFF"/>
                </a:solidFill>
                <a:latin typeface="Times New Roman"/>
                <a:cs typeface="Times New Roman"/>
              </a:rPr>
              <a:t>Tracking</a:t>
            </a:r>
            <a:endParaRPr sz="3200">
              <a:latin typeface="Times New Roman"/>
              <a:cs typeface="Times New Roman"/>
            </a:endParaRPr>
          </a:p>
          <a:p>
            <a:pPr marL="342900" indent="-330835">
              <a:lnSpc>
                <a:spcPct val="100000"/>
              </a:lnSpc>
              <a:spcBef>
                <a:spcPts val="1370"/>
              </a:spcBef>
              <a:buClr>
                <a:srgbClr val="B71E42"/>
              </a:buClr>
              <a:buFont typeface="Arial MT"/>
              <a:buChar char="•"/>
              <a:tabLst>
                <a:tab pos="342900" algn="l"/>
                <a:tab pos="343535" algn="l"/>
              </a:tabLst>
            </a:pPr>
            <a:r>
              <a:rPr sz="3200" spc="-5" dirty="0">
                <a:solidFill>
                  <a:srgbClr val="FFFFFF"/>
                </a:solidFill>
                <a:latin typeface="Times New Roman"/>
                <a:cs typeface="Times New Roman"/>
              </a:rPr>
              <a:t>Drowsiness</a:t>
            </a:r>
            <a:r>
              <a:rPr sz="3200" spc="-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Detection</a:t>
            </a:r>
            <a:endParaRPr sz="3200">
              <a:latin typeface="Times New Roman"/>
              <a:cs typeface="Times New Roman"/>
            </a:endParaRPr>
          </a:p>
          <a:p>
            <a:pPr marL="342900" indent="-330835">
              <a:lnSpc>
                <a:spcPct val="100000"/>
              </a:lnSpc>
              <a:spcBef>
                <a:spcPts val="1365"/>
              </a:spcBef>
              <a:buClr>
                <a:srgbClr val="B71E42"/>
              </a:buClr>
              <a:buFont typeface="Arial MT"/>
              <a:buChar char="•"/>
              <a:tabLst>
                <a:tab pos="342900" algn="l"/>
                <a:tab pos="343535" algn="l"/>
              </a:tabLst>
            </a:pPr>
            <a:r>
              <a:rPr sz="3200" spc="-5" dirty="0">
                <a:solidFill>
                  <a:srgbClr val="FFFFFF"/>
                </a:solidFill>
                <a:latin typeface="Times New Roman"/>
                <a:cs typeface="Times New Roman"/>
              </a:rPr>
              <a:t>Distraction</a:t>
            </a:r>
            <a:r>
              <a:rPr sz="3200" spc="-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Detection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</TotalTime>
  <Words>280</Words>
  <Application>Microsoft Macintosh PowerPoint</Application>
  <PresentationFormat>Widescreen</PresentationFormat>
  <Paragraphs>60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Arial MT</vt:lpstr>
      <vt:lpstr>Calibri</vt:lpstr>
      <vt:lpstr>Myanmar Text</vt:lpstr>
      <vt:lpstr>Times</vt:lpstr>
      <vt:lpstr>Times New Roman</vt:lpstr>
      <vt:lpstr>Wingdings</vt:lpstr>
      <vt:lpstr>Office Theme</vt:lpstr>
      <vt:lpstr>DROWSINESS DETECTION</vt:lpstr>
      <vt:lpstr>WHAT</vt:lpstr>
      <vt:lpstr>APPROACHES TO DETECTING DROWSINESS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DROWSINESS DETECTION</dc:title>
  <cp:lastModifiedBy>chandan.2024cs1040</cp:lastModifiedBy>
  <cp:revision>3</cp:revision>
  <dcterms:created xsi:type="dcterms:W3CDTF">2022-11-14T17:17:45Z</dcterms:created>
  <dcterms:modified xsi:type="dcterms:W3CDTF">2022-11-15T05:42:03Z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2021-11-12T00:00:00Z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2022-11-14T00:00:00Z</vt:filetime>
  </property>
</Properties>
</file>