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43"/>
    <p:restoredTop sz="94655"/>
  </p:normalViewPr>
  <p:slideViewPr>
    <p:cSldViewPr snapToGrid="0" snapToObjects="1">
      <p:cViewPr>
        <p:scale>
          <a:sx n="25" d="100"/>
          <a:sy n="25" d="100"/>
        </p:scale>
        <p:origin x="132" y="1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11/15/2022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914400" y="6859659"/>
            <a:ext cx="9798050" cy="14728138"/>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endParaRPr lang="en-US" dirty="0"/>
          </a:p>
        </p:txBody>
      </p:sp>
      <p:sp>
        <p:nvSpPr>
          <p:cNvPr id="14" name="Picture Placeholder 2"/>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6859658"/>
            <a:ext cx="9798050" cy="2267944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22550435" y="14690434"/>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914400" y="6770201"/>
            <a:ext cx="98298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endParaRPr lang="en-US" altLang="en-US" dirty="0">
              <a:latin typeface="Arial" charset="0"/>
              <a:ea typeface="Arial" charset="0"/>
            </a:endParaRPr>
          </a:p>
        </p:txBody>
      </p:sp>
      <p:sp>
        <p:nvSpPr>
          <p:cNvPr id="7" name="TextBox 3"/>
          <p:cNvSpPr txBox="1">
            <a:spLocks noChangeArrowheads="1"/>
          </p:cNvSpPr>
          <p:nvPr/>
        </p:nvSpPr>
        <p:spPr bwMode="auto">
          <a:xfrm>
            <a:off x="868118" y="6770200"/>
            <a:ext cx="9876082" cy="18003005"/>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Introduction</a:t>
            </a:r>
          </a:p>
          <a:p>
            <a:pPr>
              <a:lnSpc>
                <a:spcPts val="5600"/>
              </a:lnSpc>
              <a:spcBef>
                <a:spcPts val="0"/>
              </a:spcBef>
            </a:pPr>
            <a:r>
              <a:rPr lang="en-US" sz="2800" dirty="0">
                <a:latin typeface="+mn-lt"/>
                <a:cs typeface="Arial" panose="020B0604020202020204" pitchFamily="34" charset="0"/>
              </a:rPr>
              <a:t>According to AIIMS report, in 2020 98.5% of ambulances carry dead bodies as they are late in reaching the spot because of the unavailability of ambulances and heavy traffic. </a:t>
            </a:r>
          </a:p>
          <a:p>
            <a:pPr>
              <a:lnSpc>
                <a:spcPts val="5600"/>
              </a:lnSpc>
              <a:spcBef>
                <a:spcPts val="0"/>
              </a:spcBef>
            </a:pPr>
            <a:r>
              <a:rPr lang="en-US" sz="2800" dirty="0">
                <a:latin typeface="+mn-lt"/>
                <a:cs typeface="Arial" panose="020B0604020202020204" pitchFamily="34" charset="0"/>
              </a:rPr>
              <a:t>Emergency response is critical in saving lives, but we don’t have any criteria that ensure that patients will reach the hospital on time and will get proper treatment.</a:t>
            </a:r>
          </a:p>
          <a:p>
            <a:pPr>
              <a:lnSpc>
                <a:spcPts val="5600"/>
              </a:lnSpc>
              <a:spcBef>
                <a:spcPts val="0"/>
              </a:spcBef>
            </a:pPr>
            <a:r>
              <a:rPr lang="en-US" sz="2800" dirty="0">
                <a:latin typeface="+mn-lt"/>
                <a:cs typeface="Arial" panose="020B0604020202020204" pitchFamily="34" charset="0"/>
              </a:rPr>
              <a:t>Many hospitals lack in providing ambulance services on time because they don’t have a proper record of ambulances. </a:t>
            </a:r>
          </a:p>
          <a:p>
            <a:pPr>
              <a:lnSpc>
                <a:spcPts val="5600"/>
              </a:lnSpc>
              <a:spcBef>
                <a:spcPts val="0"/>
              </a:spcBef>
            </a:pPr>
            <a:r>
              <a:rPr lang="en-US" sz="2800" dirty="0">
                <a:latin typeface="+mn-lt"/>
                <a:cs typeface="Arial" panose="020B0604020202020204" pitchFamily="34" charset="0"/>
              </a:rPr>
              <a:t>After contacting the ambulance service, the further process is also delayed due to traffic and other reasons like not getting the medical history of the patient that will obstruct the treatment and can also lead to severe problems.</a:t>
            </a:r>
          </a:p>
          <a:p>
            <a:pPr>
              <a:lnSpc>
                <a:spcPts val="5600"/>
              </a:lnSpc>
            </a:pPr>
            <a:r>
              <a:rPr lang="en-US" sz="2800" dirty="0">
                <a:latin typeface="+mn-lt"/>
                <a:cs typeface="Arial" panose="020B0604020202020204" pitchFamily="34" charset="0"/>
              </a:rPr>
              <a:t>We have seen that general public doesn't possess basic first aid skills and that too is very important in saving lives. </a:t>
            </a:r>
          </a:p>
          <a:p>
            <a:pPr>
              <a:lnSpc>
                <a:spcPts val="5600"/>
              </a:lnSpc>
              <a:spcBef>
                <a:spcPts val="0"/>
              </a:spcBef>
            </a:pPr>
            <a:r>
              <a:rPr lang="en-US" sz="2800" dirty="0">
                <a:latin typeface="+mn-lt"/>
                <a:cs typeface="Arial" panose="020B0604020202020204" pitchFamily="34" charset="0"/>
              </a:rPr>
              <a:t>So we need an integrated system that will provide all the services starting from booking ambulances to clearing the route by creating green corridors. </a:t>
            </a:r>
            <a:endParaRPr lang="en-US" altLang="en-US" sz="2800" dirty="0">
              <a:latin typeface="+mn-lt"/>
              <a:ea typeface="Arial" charset="0"/>
            </a:endParaRPr>
          </a:p>
          <a:p>
            <a:pPr>
              <a:lnSpc>
                <a:spcPts val="5600"/>
              </a:lnSpc>
              <a:spcBef>
                <a:spcPts val="0"/>
              </a:spcBef>
            </a:pPr>
            <a:endParaRPr lang="en-US" altLang="en-US" sz="2800" dirty="0">
              <a:latin typeface="+mn-lt"/>
              <a:ea typeface="Arial" charset="0"/>
            </a:endParaRPr>
          </a:p>
          <a:p>
            <a:pPr>
              <a:lnSpc>
                <a:spcPts val="5600"/>
              </a:lnSpc>
              <a:spcBef>
                <a:spcPts val="0"/>
              </a:spcBef>
            </a:pPr>
            <a:endParaRPr lang="en-US" altLang="en-US" sz="2800" dirty="0">
              <a:latin typeface="+mn-lt"/>
              <a:ea typeface="Arial" charset="0"/>
            </a:endParaRPr>
          </a:p>
          <a:p>
            <a:pPr>
              <a:lnSpc>
                <a:spcPts val="5600"/>
              </a:lnSpc>
              <a:spcBef>
                <a:spcPts val="0"/>
              </a:spcBef>
            </a:pPr>
            <a:endParaRPr lang="en-US" altLang="en-US" sz="2400" dirty="0">
              <a:latin typeface="Arial" charset="0"/>
              <a:ea typeface="Arial" charset="0"/>
            </a:endParaRPr>
          </a:p>
          <a:p>
            <a:pPr>
              <a:lnSpc>
                <a:spcPts val="5600"/>
              </a:lnSpc>
              <a:spcBef>
                <a:spcPts val="0"/>
              </a:spcBef>
            </a:pPr>
            <a:endParaRPr lang="en-US" altLang="en-US" sz="2400" dirty="0">
              <a:latin typeface="Arial" charset="0"/>
              <a:ea typeface="Arial" charset="0"/>
            </a:endParaRPr>
          </a:p>
          <a:p>
            <a:pPr>
              <a:lnSpc>
                <a:spcPts val="5600"/>
              </a:lnSpc>
              <a:spcBef>
                <a:spcPts val="0"/>
              </a:spcBef>
            </a:pPr>
            <a:endParaRPr lang="en-US" altLang="en-US" sz="2400" dirty="0">
              <a:latin typeface="Arial" charset="0"/>
              <a:ea typeface="Arial" charset="0"/>
            </a:endParaRPr>
          </a:p>
          <a:p>
            <a:pPr>
              <a:lnSpc>
                <a:spcPts val="5600"/>
              </a:lnSpc>
              <a:spcBef>
                <a:spcPts val="0"/>
              </a:spcBef>
            </a:pPr>
            <a:endParaRPr lang="en-US" altLang="en-US" sz="3800" dirty="0">
              <a:latin typeface="Arial" charset="0"/>
              <a:ea typeface="Arial" charset="0"/>
            </a:endParaRPr>
          </a:p>
        </p:txBody>
      </p:sp>
      <p:sp>
        <p:nvSpPr>
          <p:cNvPr id="14" name="Freeform 13"/>
          <p:cNvSpPr/>
          <p:nvPr/>
        </p:nvSpPr>
        <p:spPr>
          <a:xfrm>
            <a:off x="17658090" y="19743163"/>
            <a:ext cx="249237" cy="1147762"/>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 name="Freeform 14"/>
          <p:cNvSpPr/>
          <p:nvPr/>
        </p:nvSpPr>
        <p:spPr>
          <a:xfrm rot="10800000">
            <a:off x="19982190" y="19760625"/>
            <a:ext cx="249237" cy="1147763"/>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9" name="TextBox 18"/>
          <p:cNvSpPr txBox="1"/>
          <p:nvPr/>
        </p:nvSpPr>
        <p:spPr>
          <a:xfrm>
            <a:off x="11628404" y="6932975"/>
            <a:ext cx="9829800" cy="8439170"/>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Problem Statement</a:t>
            </a:r>
          </a:p>
          <a:p>
            <a:pPr>
              <a:lnSpc>
                <a:spcPts val="4600"/>
              </a:lnSpc>
              <a:spcAft>
                <a:spcPts val="1200"/>
              </a:spcAft>
              <a:defRPr/>
            </a:pPr>
            <a:r>
              <a:rPr lang="en-US" sz="2800" dirty="0">
                <a:cs typeface="Arial" panose="020B0604020202020204" pitchFamily="34" charset="0"/>
              </a:rPr>
              <a:t>There is no standardized national access to contact for emergency medical help where users can register and can add members with their ABHA ID (a unique identifier that enables you to share and access your health records digitally) for future reference. There is no specific protocol for an ambulance to the reach destination immediately therefore it gets delayed due to traffic and people suffer by losing their loved ones. We can cut the time travelled by ambulance to minimum which will save many lives. Many hospitals lack in providing ambulance services on time because they don’t have a proper record of ambulances. We have seen that general public doesn't possess basic first-aid skills and that too is very important in saving lives</a:t>
            </a:r>
            <a:endParaRPr lang="en-US" sz="2800" b="1" dirty="0">
              <a:solidFill>
                <a:srgbClr val="005BBB"/>
              </a:solidFill>
              <a:cs typeface="Arial" panose="020B0604020202020204" pitchFamily="34" charset="0"/>
            </a:endParaRPr>
          </a:p>
        </p:txBody>
      </p:sp>
      <p:cxnSp>
        <p:nvCxnSpPr>
          <p:cNvPr id="31" name="Straight Connector 30"/>
          <p:cNvCxnSpPr/>
          <p:nvPr/>
        </p:nvCxnSpPr>
        <p:spPr bwMode="auto">
          <a:xfrm>
            <a:off x="946150" y="22072550"/>
            <a:ext cx="9589328" cy="0"/>
          </a:xfrm>
          <a:prstGeom prst="line">
            <a:avLst/>
          </a:prstGeom>
          <a:noFill/>
          <a:ln w="25400" cap="flat" cmpd="sng" algn="ctr">
            <a:solidFill>
              <a:schemeClr val="tx1"/>
            </a:solidFill>
            <a:prstDash val="dash"/>
            <a:round/>
            <a:headEnd type="none" w="med" len="med"/>
            <a:tailEnd type="none" w="med" len="med"/>
          </a:ln>
          <a:effectLst/>
        </p:spPr>
      </p:cxnSp>
      <p:cxnSp>
        <p:nvCxnSpPr>
          <p:cNvPr id="32" name="Straight Connector 31"/>
          <p:cNvCxnSpPr/>
          <p:nvPr/>
        </p:nvCxnSpPr>
        <p:spPr bwMode="auto">
          <a:xfrm>
            <a:off x="11658600" y="23317599"/>
            <a:ext cx="9784080" cy="0"/>
          </a:xfrm>
          <a:prstGeom prst="line">
            <a:avLst/>
          </a:prstGeom>
          <a:noFill/>
          <a:ln w="25400" cap="flat" cmpd="sng" algn="ctr">
            <a:solidFill>
              <a:schemeClr val="tx1"/>
            </a:solidFill>
            <a:prstDash val="dash"/>
            <a:round/>
            <a:headEnd type="none" w="med" len="med"/>
            <a:tailEnd type="none" w="med" len="med"/>
          </a:ln>
          <a:effectLst/>
        </p:spPr>
      </p:cxnSp>
      <p:cxnSp>
        <p:nvCxnSpPr>
          <p:cNvPr id="33" name="Straight Connector 32"/>
          <p:cNvCxnSpPr/>
          <p:nvPr/>
        </p:nvCxnSpPr>
        <p:spPr bwMode="auto">
          <a:xfrm>
            <a:off x="11658600" y="28719732"/>
            <a:ext cx="9829800" cy="0"/>
          </a:xfrm>
          <a:prstGeom prst="line">
            <a:avLst/>
          </a:prstGeom>
          <a:noFill/>
          <a:ln w="25400" cap="flat" cmpd="sng" algn="ctr">
            <a:solidFill>
              <a:schemeClr val="tx1"/>
            </a:solidFill>
            <a:prstDash val="dash"/>
            <a:round/>
            <a:headEnd type="none" w="med" len="med"/>
            <a:tailEnd type="none" w="med" len="med"/>
          </a:ln>
          <a:effectLst/>
        </p:spPr>
      </p:cxnSp>
      <p:cxnSp>
        <p:nvCxnSpPr>
          <p:cNvPr id="34" name="Straight Connector 33"/>
          <p:cNvCxnSpPr/>
          <p:nvPr/>
        </p:nvCxnSpPr>
        <p:spPr bwMode="auto">
          <a:xfrm>
            <a:off x="22442212" y="14667622"/>
            <a:ext cx="9784080" cy="0"/>
          </a:xfrm>
          <a:prstGeom prst="line">
            <a:avLst/>
          </a:prstGeom>
          <a:noFill/>
          <a:ln w="25400" cap="flat" cmpd="sng" algn="ctr">
            <a:solidFill>
              <a:schemeClr val="tx1"/>
            </a:solidFill>
            <a:prstDash val="dash"/>
            <a:round/>
            <a:headEnd type="none" w="med" len="med"/>
            <a:tailEnd type="none" w="med" len="med"/>
          </a:ln>
          <a:effectLst/>
        </p:spPr>
      </p:cxnSp>
      <p:sp>
        <p:nvSpPr>
          <p:cNvPr id="37" name="TextBox 36"/>
          <p:cNvSpPr txBox="1"/>
          <p:nvPr/>
        </p:nvSpPr>
        <p:spPr>
          <a:xfrm>
            <a:off x="22418886" y="15310173"/>
            <a:ext cx="9784080" cy="9700091"/>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Solution</a:t>
            </a:r>
          </a:p>
          <a:p>
            <a:r>
              <a:rPr lang="en-US" sz="2800" i="0" u="none" strike="noStrike" dirty="0">
                <a:solidFill>
                  <a:srgbClr val="000000"/>
                </a:solidFill>
                <a:effectLst/>
                <a:cs typeface="Arial" panose="020B0604020202020204" pitchFamily="34" charset="0"/>
              </a:rPr>
              <a:t>We will make an integrated application </a:t>
            </a:r>
            <a:endParaRPr lang="en-US" sz="2800" dirty="0">
              <a:solidFill>
                <a:srgbClr val="000000"/>
              </a:solidFill>
              <a:effectLst/>
              <a:cs typeface="Arial" panose="020B0604020202020204" pitchFamily="34" charset="0"/>
            </a:endParaRPr>
          </a:p>
          <a:p>
            <a:r>
              <a:rPr lang="en-US" sz="2800" i="0" u="none" strike="noStrike" dirty="0">
                <a:solidFill>
                  <a:srgbClr val="000000"/>
                </a:solidFill>
                <a:effectLst/>
                <a:cs typeface="Arial" panose="020B0604020202020204" pitchFamily="34" charset="0"/>
              </a:rPr>
              <a:t>-Where you can register either using a mobile number or mail ID after that you can add family members with their ABHA number so that this app can use the medical records of a family member which will save time for doctors.</a:t>
            </a:r>
            <a:endParaRPr lang="en-US" sz="2800" dirty="0">
              <a:solidFill>
                <a:srgbClr val="000000"/>
              </a:solidFill>
              <a:effectLst/>
              <a:cs typeface="Arial" panose="020B0604020202020204" pitchFamily="34" charset="0"/>
            </a:endParaRPr>
          </a:p>
          <a:p>
            <a:r>
              <a:rPr lang="en-US" sz="2800" i="0" u="none" strike="noStrike" dirty="0">
                <a:solidFill>
                  <a:srgbClr val="000000"/>
                </a:solidFill>
                <a:effectLst/>
                <a:cs typeface="Arial" panose="020B0604020202020204" pitchFamily="34" charset="0"/>
              </a:rPr>
              <a:t>-Where you can see the list of availability of ambulances based on your location and hospital that are appropriately equipped with medical facilities, after booking an ambulance you can track your ambulance using GLONASS technology.</a:t>
            </a:r>
            <a:endParaRPr lang="en-US" sz="2800" dirty="0">
              <a:solidFill>
                <a:srgbClr val="000000"/>
              </a:solidFill>
              <a:effectLst/>
              <a:cs typeface="Arial" panose="020B0604020202020204" pitchFamily="34" charset="0"/>
            </a:endParaRPr>
          </a:p>
          <a:p>
            <a:r>
              <a:rPr lang="en-US" sz="2800" i="0" u="none" strike="noStrike" dirty="0">
                <a:solidFill>
                  <a:srgbClr val="000000"/>
                </a:solidFill>
                <a:effectLst/>
                <a:cs typeface="Arial" panose="020B0604020202020204" pitchFamily="34" charset="0"/>
              </a:rPr>
              <a:t>As we know that during critical conditions every minute counts, thus, to save time </a:t>
            </a:r>
            <a:endParaRPr lang="en-US" sz="2800" dirty="0">
              <a:solidFill>
                <a:srgbClr val="000000"/>
              </a:solidFill>
              <a:effectLst/>
              <a:cs typeface="Arial" panose="020B0604020202020204" pitchFamily="34" charset="0"/>
            </a:endParaRPr>
          </a:p>
          <a:p>
            <a:r>
              <a:rPr lang="en-US" sz="2800" i="0" u="none" strike="noStrike" dirty="0">
                <a:solidFill>
                  <a:srgbClr val="000000"/>
                </a:solidFill>
                <a:effectLst/>
                <a:cs typeface="Arial" panose="020B0604020202020204" pitchFamily="34" charset="0"/>
              </a:rPr>
              <a:t>-We will make a green corridor using LoRa module for signal transmission from the ambulance and Arduino nano as data receiver with the police officer or smart traffic lights, then we will connect LoRa with Arduino for display control and based on these signals traffic can be managed easily.</a:t>
            </a:r>
            <a:endParaRPr lang="en-US" sz="2800" dirty="0">
              <a:solidFill>
                <a:srgbClr val="000000"/>
              </a:solidFill>
              <a:effectLst/>
              <a:cs typeface="Arial" panose="020B0604020202020204" pitchFamily="34" charset="0"/>
            </a:endParaRPr>
          </a:p>
          <a:p>
            <a:r>
              <a:rPr lang="en-US" sz="2800" i="0" u="none" strike="noStrike" dirty="0">
                <a:solidFill>
                  <a:srgbClr val="000000"/>
                </a:solidFill>
                <a:effectLst/>
                <a:cs typeface="Arial" panose="020B0604020202020204" pitchFamily="34" charset="0"/>
              </a:rPr>
              <a:t>-As we know the general public doesn't possess basic first aid skills, So our application will provide all the basic first aid and precautions so that we can utilize the gap in the arrival of an ambulance wisely.</a:t>
            </a:r>
          </a:p>
          <a:p>
            <a:endParaRPr lang="en-US" sz="800" dirty="0">
              <a:solidFill>
                <a:srgbClr val="000000"/>
              </a:solidFill>
            </a:endParaRPr>
          </a:p>
          <a:p>
            <a:endParaRPr lang="en-US" sz="800" dirty="0">
              <a:solidFill>
                <a:srgbClr val="000000"/>
              </a:solidFill>
              <a:effectLst/>
              <a:latin typeface="YALBs4sJixY 0"/>
            </a:endParaRPr>
          </a:p>
        </p:txBody>
      </p:sp>
      <p:cxnSp>
        <p:nvCxnSpPr>
          <p:cNvPr id="38" name="Straight Connector 37"/>
          <p:cNvCxnSpPr/>
          <p:nvPr/>
        </p:nvCxnSpPr>
        <p:spPr bwMode="auto">
          <a:xfrm>
            <a:off x="33147000" y="23033909"/>
            <a:ext cx="9784080" cy="0"/>
          </a:xfrm>
          <a:prstGeom prst="line">
            <a:avLst/>
          </a:prstGeom>
          <a:noFill/>
          <a:ln w="25400" cap="flat" cmpd="sng" algn="ctr">
            <a:solidFill>
              <a:schemeClr val="tx1"/>
            </a:solidFill>
            <a:prstDash val="dash"/>
            <a:round/>
            <a:headEnd type="none" w="med" len="med"/>
            <a:tailEnd type="none" w="med" len="med"/>
          </a:ln>
          <a:effectLst/>
        </p:spPr>
      </p:cxnSp>
      <p:sp>
        <p:nvSpPr>
          <p:cNvPr id="40" name="TextBox 39"/>
          <p:cNvSpPr txBox="1"/>
          <p:nvPr/>
        </p:nvSpPr>
        <p:spPr>
          <a:xfrm>
            <a:off x="33367228" y="7166115"/>
            <a:ext cx="9921769" cy="6669454"/>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Conclusion</a:t>
            </a:r>
          </a:p>
          <a:p>
            <a:pPr>
              <a:lnSpc>
                <a:spcPts val="4600"/>
              </a:lnSpc>
              <a:spcBef>
                <a:spcPts val="0"/>
              </a:spcBef>
              <a:spcAft>
                <a:spcPts val="1200"/>
              </a:spcAft>
              <a:defRPr/>
            </a:pPr>
            <a:r>
              <a:rPr lang="en-US" sz="2800" dirty="0"/>
              <a:t>Nowadays, Most of the deaths are occurring because of less </a:t>
            </a:r>
            <a:r>
              <a:rPr lang="en-US" sz="2800" dirty="0" err="1"/>
              <a:t>facilities,By</a:t>
            </a:r>
            <a:r>
              <a:rPr lang="en-US" sz="2800" dirty="0"/>
              <a:t> </a:t>
            </a:r>
            <a:r>
              <a:rPr lang="en-US" sz="2800" dirty="0" err="1"/>
              <a:t>Janrakshak</a:t>
            </a:r>
            <a:r>
              <a:rPr lang="en-US" sz="2800" dirty="0"/>
              <a:t> application you can book an ambulance from anywhere and anytime in the case of emergency and also provides first-aid until the ambulance come to the people. We provide a green corridor using the IoT model that will help people reach the hospital on time and this model will manage and divert traffic to make the route of the ambulance traffic free. this app can find nearby ambulances as well as can be used for various other functions such as learning basic first–aid.</a:t>
            </a:r>
            <a:endParaRPr lang="en-US" sz="2800" dirty="0">
              <a:latin typeface="Arial" charset="0"/>
              <a:ea typeface="Arial" charset="0"/>
              <a:cs typeface="Arial" charset="0"/>
            </a:endParaRPr>
          </a:p>
        </p:txBody>
      </p:sp>
      <p:cxnSp>
        <p:nvCxnSpPr>
          <p:cNvPr id="41" name="Straight Connector 40"/>
          <p:cNvCxnSpPr/>
          <p:nvPr/>
        </p:nvCxnSpPr>
        <p:spPr bwMode="auto">
          <a:xfrm>
            <a:off x="33193568" y="14197627"/>
            <a:ext cx="9784080" cy="0"/>
          </a:xfrm>
          <a:prstGeom prst="line">
            <a:avLst/>
          </a:prstGeom>
          <a:noFill/>
          <a:ln w="25400" cap="flat" cmpd="sng" algn="ctr">
            <a:solidFill>
              <a:schemeClr val="tx1"/>
            </a:solidFill>
            <a:prstDash val="dash"/>
            <a:round/>
            <a:headEnd type="none" w="med" len="med"/>
            <a:tailEnd type="none" w="med" len="med"/>
          </a:ln>
          <a:effectLst/>
        </p:spPr>
      </p:cxnSp>
      <p:pic>
        <p:nvPicPr>
          <p:cNvPr id="6" name="Picture Placeholder 5" descr="A white and red ambulance&#10;&#10;Description automatically generated with medium confidence">
            <a:extLst>
              <a:ext uri="{FF2B5EF4-FFF2-40B4-BE49-F238E27FC236}">
                <a16:creationId xmlns:a16="http://schemas.microsoft.com/office/drawing/2014/main" id="{7E323D35-AE32-CF11-22E7-14EBA607670B}"/>
              </a:ext>
            </a:extLst>
          </p:cNvPr>
          <p:cNvPicPr>
            <a:picLocks noGrp="1" noChangeAspect="1"/>
          </p:cNvPicPr>
          <p:nvPr>
            <p:ph type="pic" sz="quarter" idx="16"/>
          </p:nvPr>
        </p:nvPicPr>
        <p:blipFill>
          <a:blip r:embed="rId3"/>
          <a:srcRect l="3005" r="3005"/>
          <a:stretch>
            <a:fillRect/>
          </a:stretch>
        </p:blipFill>
        <p:spPr>
          <a:xfrm>
            <a:off x="914400" y="22733000"/>
            <a:ext cx="9820275" cy="6649433"/>
          </a:xfrm>
        </p:spPr>
      </p:pic>
      <p:sp>
        <p:nvSpPr>
          <p:cNvPr id="94" name="Rectangle 93"/>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OF COMPUTER SCIENCE</a:t>
            </a:r>
          </a:p>
          <a:p>
            <a:pPr>
              <a:spcAft>
                <a:spcPts val="800"/>
              </a:spcAft>
              <a:defRPr/>
            </a:pPr>
            <a:r>
              <a:rPr lang="en-US" sz="2800" b="1" dirty="0">
                <a:solidFill>
                  <a:schemeClr val="bg1"/>
                </a:solidFill>
              </a:rPr>
              <a:t>KIET GROUP OF INSTITUTIONS</a:t>
            </a:r>
            <a:endParaRPr lang="en-US" sz="3400" b="1" dirty="0">
              <a:solidFill>
                <a:schemeClr val="bg1"/>
              </a:solidFill>
            </a:endParaRPr>
          </a:p>
          <a:p>
            <a:pPr>
              <a:spcAft>
                <a:spcPts val="80"/>
              </a:spcAft>
              <a:defRPr/>
            </a:pPr>
            <a:endParaRPr lang="en-US" altLang="en-US" sz="2800" dirty="0">
              <a:solidFill>
                <a:schemeClr val="bg1"/>
              </a:solidFill>
              <a:ea typeface="Arial" charset="0"/>
            </a:endParaRPr>
          </a:p>
        </p:txBody>
      </p:sp>
      <p:sp>
        <p:nvSpPr>
          <p:cNvPr id="88" name="Rectangle 5"/>
          <p:cNvSpPr>
            <a:spLocks noChangeArrowheads="1"/>
          </p:cNvSpPr>
          <p:nvPr/>
        </p:nvSpPr>
        <p:spPr bwMode="auto">
          <a:xfrm>
            <a:off x="999938" y="1550522"/>
            <a:ext cx="41224200" cy="22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JANRAKSHAK</a:t>
            </a:r>
          </a:p>
          <a:p>
            <a:pPr>
              <a:spcBef>
                <a:spcPts val="600"/>
              </a:spcBef>
              <a:spcAft>
                <a:spcPts val="1800"/>
              </a:spcAft>
              <a:defRPr/>
            </a:pPr>
            <a:r>
              <a:rPr lang="en-US" altLang="en-US" sz="4400" dirty="0">
                <a:solidFill>
                  <a:srgbClr val="FFFFFF"/>
                </a:solidFill>
                <a:latin typeface="+mn-lt"/>
                <a:ea typeface="Arial" charset="0"/>
              </a:rPr>
              <a:t>BY ASHLESHA SHARMA &amp; ANSHIKA DUBEY</a:t>
            </a:r>
          </a:p>
        </p:txBody>
      </p:sp>
      <p:sp>
        <p:nvSpPr>
          <p:cNvPr id="3" name="Rectangle 2">
            <a:extLst>
              <a:ext uri="{FF2B5EF4-FFF2-40B4-BE49-F238E27FC236}">
                <a16:creationId xmlns:a16="http://schemas.microsoft.com/office/drawing/2014/main" id="{7070F400-0E9F-6003-C42C-0C747B75EACC}"/>
              </a:ext>
            </a:extLst>
          </p:cNvPr>
          <p:cNvSpPr/>
          <p:nvPr/>
        </p:nvSpPr>
        <p:spPr>
          <a:xfrm flipH="1" flipV="1">
            <a:off x="32115493" y="0"/>
            <a:ext cx="9405554" cy="5212074"/>
          </a:xfrm>
          <a:prstGeom prst="rect">
            <a:avLst/>
          </a:prstGeom>
          <a:ln>
            <a:solidFill>
              <a:srgbClr val="005B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7FB88A7-E0D2-2450-CE3F-4CE4A2E2D47F}"/>
              </a:ext>
            </a:extLst>
          </p:cNvPr>
          <p:cNvSpPr/>
          <p:nvPr/>
        </p:nvSpPr>
        <p:spPr>
          <a:xfrm>
            <a:off x="914400" y="30840633"/>
            <a:ext cx="14203680" cy="1712005"/>
          </a:xfrm>
          <a:prstGeom prst="rect">
            <a:avLst/>
          </a:prstGeom>
          <a:ln>
            <a:solidFill>
              <a:srgbClr val="005B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Placeholder 3" descr="Table&#10;&#10;Description automatically generated with medium confidence">
            <a:extLst>
              <a:ext uri="{FF2B5EF4-FFF2-40B4-BE49-F238E27FC236}">
                <a16:creationId xmlns:a16="http://schemas.microsoft.com/office/drawing/2014/main" id="{2DCBC2FA-B694-DA1F-893A-1BAE34A94F92}"/>
              </a:ext>
            </a:extLst>
          </p:cNvPr>
          <p:cNvPicPr>
            <a:picLocks noGrp="1" noChangeAspect="1"/>
          </p:cNvPicPr>
          <p:nvPr>
            <p:ph type="pic" sz="quarter" idx="17"/>
          </p:nvPr>
        </p:nvPicPr>
        <p:blipFill rotWithShape="1">
          <a:blip r:embed="rId4"/>
          <a:srcRect t="11010" b="42714"/>
          <a:stretch/>
        </p:blipFill>
        <p:spPr>
          <a:xfrm>
            <a:off x="11431804" y="16083563"/>
            <a:ext cx="9798050" cy="6649436"/>
          </a:xfrm>
        </p:spPr>
      </p:pic>
      <p:pic>
        <p:nvPicPr>
          <p:cNvPr id="1026" name="Picture 2" descr="Understanding factors of ambulance delay and crash to enhance ambulance  efficiency: An integrative literature review">
            <a:extLst>
              <a:ext uri="{FF2B5EF4-FFF2-40B4-BE49-F238E27FC236}">
                <a16:creationId xmlns:a16="http://schemas.microsoft.com/office/drawing/2014/main" id="{B5DE8608-07CF-2841-D1CD-5B09BE8491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09939" y="6932976"/>
            <a:ext cx="9405554" cy="71605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hart&#10;&#10;Description automatically generated">
            <a:extLst>
              <a:ext uri="{FF2B5EF4-FFF2-40B4-BE49-F238E27FC236}">
                <a16:creationId xmlns:a16="http://schemas.microsoft.com/office/drawing/2014/main" id="{C76CC95D-8B78-FA66-6C6A-51B512B5C20B}"/>
              </a:ext>
            </a:extLst>
          </p:cNvPr>
          <p:cNvPicPr>
            <a:picLocks noChangeAspect="1"/>
          </p:cNvPicPr>
          <p:nvPr/>
        </p:nvPicPr>
        <p:blipFill>
          <a:blip r:embed="rId6"/>
          <a:stretch>
            <a:fillRect/>
          </a:stretch>
        </p:blipFill>
        <p:spPr>
          <a:xfrm>
            <a:off x="11923707" y="23479779"/>
            <a:ext cx="9534497" cy="6085817"/>
          </a:xfrm>
          <a:prstGeom prst="rect">
            <a:avLst/>
          </a:prstGeom>
        </p:spPr>
      </p:pic>
      <p:pic>
        <p:nvPicPr>
          <p:cNvPr id="18" name="Picture 17" descr="Chart, histogram&#10;&#10;Description automatically generated">
            <a:extLst>
              <a:ext uri="{FF2B5EF4-FFF2-40B4-BE49-F238E27FC236}">
                <a16:creationId xmlns:a16="http://schemas.microsoft.com/office/drawing/2014/main" id="{B9C91076-2337-8B9E-DDA1-1A3787D06D44}"/>
              </a:ext>
            </a:extLst>
          </p:cNvPr>
          <p:cNvPicPr>
            <a:picLocks noChangeAspect="1"/>
          </p:cNvPicPr>
          <p:nvPr/>
        </p:nvPicPr>
        <p:blipFill>
          <a:blip r:embed="rId7"/>
          <a:stretch>
            <a:fillRect/>
          </a:stretch>
        </p:blipFill>
        <p:spPr>
          <a:xfrm>
            <a:off x="22442211" y="25010263"/>
            <a:ext cx="9820275" cy="4372167"/>
          </a:xfrm>
          <a:prstGeom prst="rect">
            <a:avLst/>
          </a:prstGeom>
        </p:spPr>
      </p:pic>
      <p:pic>
        <p:nvPicPr>
          <p:cNvPr id="22" name="Picture 21" descr="Diagram&#10;&#10;Description automatically generated">
            <a:extLst>
              <a:ext uri="{FF2B5EF4-FFF2-40B4-BE49-F238E27FC236}">
                <a16:creationId xmlns:a16="http://schemas.microsoft.com/office/drawing/2014/main" id="{F731FF4C-616F-4736-5CB6-650876E7B2E2}"/>
              </a:ext>
            </a:extLst>
          </p:cNvPr>
          <p:cNvPicPr>
            <a:picLocks noChangeAspect="1"/>
          </p:cNvPicPr>
          <p:nvPr/>
        </p:nvPicPr>
        <p:blipFill rotWithShape="1">
          <a:blip r:embed="rId8"/>
          <a:srcRect t="1" b="4545"/>
          <a:stretch/>
        </p:blipFill>
        <p:spPr>
          <a:xfrm>
            <a:off x="33391998" y="14667622"/>
            <a:ext cx="9479828" cy="8065378"/>
          </a:xfrm>
          <a:prstGeom prst="rect">
            <a:avLst/>
          </a:prstGeom>
        </p:spPr>
      </p:pic>
      <p:pic>
        <p:nvPicPr>
          <p:cNvPr id="25" name="Picture 24" descr="Chart, pie chart&#10;&#10;Description automatically generated">
            <a:extLst>
              <a:ext uri="{FF2B5EF4-FFF2-40B4-BE49-F238E27FC236}">
                <a16:creationId xmlns:a16="http://schemas.microsoft.com/office/drawing/2014/main" id="{9449480E-01EA-9527-014B-D0D7D3F7D902}"/>
              </a:ext>
            </a:extLst>
          </p:cNvPr>
          <p:cNvPicPr>
            <a:picLocks noChangeAspect="1"/>
          </p:cNvPicPr>
          <p:nvPr/>
        </p:nvPicPr>
        <p:blipFill>
          <a:blip r:embed="rId9"/>
          <a:stretch>
            <a:fillRect/>
          </a:stretch>
        </p:blipFill>
        <p:spPr>
          <a:xfrm>
            <a:off x="33367228" y="23479778"/>
            <a:ext cx="9504598" cy="5902647"/>
          </a:xfrm>
          <a:prstGeom prst="rect">
            <a:avLst/>
          </a:prstGeom>
        </p:spPr>
      </p:pic>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591</TotalTime>
  <Words>616</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YALBs4sJixY 0</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
  <cp:keywords/>
  <dc:description/>
  <cp:lastModifiedBy>Anshika Dubey</cp:lastModifiedBy>
  <cp:revision>55</cp:revision>
  <cp:lastPrinted>2018-07-27T15:05:13Z</cp:lastPrinted>
  <dcterms:created xsi:type="dcterms:W3CDTF">2016-09-29T18:43:16Z</dcterms:created>
  <dcterms:modified xsi:type="dcterms:W3CDTF">2022-11-15T01:53:38Z</dcterms:modified>
  <cp:category/>
</cp:coreProperties>
</file>