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71" r:id="rId7"/>
    <p:sldId id="266" r:id="rId8"/>
    <p:sldId id="261" r:id="rId9"/>
    <p:sldId id="267" r:id="rId10"/>
    <p:sldId id="268" r:id="rId11"/>
    <p:sldId id="273" r:id="rId12"/>
    <p:sldId id="274" r:id="rId13"/>
    <p:sldId id="272" r:id="rId14"/>
    <p:sldId id="269" r:id="rId15"/>
    <p:sldId id="270" r:id="rId16"/>
    <p:sldId id="262" r:id="rId17"/>
    <p:sldId id="263"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04-11-2023</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04-11-2023</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6wC_et_ACaOHx9dFOKwObUjcNzm1encg/view?usp=drive_li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author/372774106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author/375462964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1"/>
            <a:ext cx="9144000" cy="4140485"/>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Project Presentation (KCS 753)</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SMART CARE</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Project Id- PCS-23-07</a:t>
            </a:r>
            <a:br>
              <a:rPr lang="en-IN" sz="5400" b="1" dirty="0">
                <a:latin typeface="Times New Roman" panose="02020603050405020304" pitchFamily="18" charset="0"/>
                <a:cs typeface="Times New Roman" panose="02020603050405020304" pitchFamily="18" charset="0"/>
              </a:rPr>
            </a:br>
            <a:endParaRPr lang="en-IN" sz="49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978310" y="4383702"/>
            <a:ext cx="10668000" cy="2172038"/>
          </a:xfrm>
        </p:spPr>
        <p:txBody>
          <a:bodyPr>
            <a:normAutofit fontScale="62500" lnSpcReduction="20000"/>
          </a:bodyPr>
          <a:lstStyle/>
          <a:p>
            <a:pPr algn="r"/>
            <a:r>
              <a:rPr lang="en-IN" sz="3100" b="1" dirty="0">
                <a:latin typeface="Times New Roman" panose="02020603050405020304" pitchFamily="18" charset="0"/>
                <a:cs typeface="Times New Roman" panose="02020603050405020304" pitchFamily="18" charset="0"/>
              </a:rPr>
              <a:t>Mentor- Dr Harsh Khatter 		</a:t>
            </a:r>
          </a:p>
          <a:p>
            <a:pPr algn="r"/>
            <a:r>
              <a:rPr lang="en-IN" sz="3100" b="1" dirty="0">
                <a:latin typeface="Times New Roman" panose="02020603050405020304" pitchFamily="18" charset="0"/>
                <a:cs typeface="Times New Roman" panose="02020603050405020304" pitchFamily="18" charset="0"/>
              </a:rPr>
              <a:t>Team Members-				</a:t>
            </a:r>
          </a:p>
          <a:p>
            <a:r>
              <a:rPr lang="en-IN" sz="3100" dirty="0">
                <a:latin typeface="Times New Roman" panose="02020603050405020304" pitchFamily="18" charset="0"/>
                <a:cs typeface="Times New Roman" panose="02020603050405020304" pitchFamily="18" charset="0"/>
              </a:rPr>
              <a:t>                                                                                                      </a:t>
            </a:r>
            <a:r>
              <a:rPr lang="en-IN" sz="3100" dirty="0" err="1">
                <a:latin typeface="Times New Roman" panose="02020603050405020304" pitchFamily="18" charset="0"/>
                <a:cs typeface="Times New Roman" panose="02020603050405020304" pitchFamily="18" charset="0"/>
              </a:rPr>
              <a:t>Hanu</a:t>
            </a:r>
            <a:r>
              <a:rPr lang="en-IN" sz="3100" dirty="0">
                <a:latin typeface="Times New Roman" panose="02020603050405020304" pitchFamily="18" charset="0"/>
                <a:cs typeface="Times New Roman" panose="02020603050405020304" pitchFamily="18" charset="0"/>
              </a:rPr>
              <a:t> Agarwal (2000290120067-A)</a:t>
            </a:r>
          </a:p>
          <a:p>
            <a:r>
              <a:rPr lang="en-IN" sz="3100" dirty="0">
                <a:latin typeface="Times New Roman" panose="02020603050405020304" pitchFamily="18" charset="0"/>
                <a:cs typeface="Times New Roman" panose="02020603050405020304" pitchFamily="18" charset="0"/>
              </a:rPr>
              <a:t>                                                                                                         Chhayank Tyagi (2000290120059-A)</a:t>
            </a:r>
          </a:p>
          <a:p>
            <a:r>
              <a:rPr lang="en-IN" sz="3100" dirty="0">
                <a:latin typeface="Times New Roman" panose="02020603050405020304" pitchFamily="18" charset="0"/>
                <a:cs typeface="Times New Roman" panose="02020603050405020304" pitchFamily="18" charset="0"/>
              </a:rPr>
              <a:t>                                                                                           Khushi (2100290129005-C) </a:t>
            </a:r>
          </a:p>
          <a:p>
            <a:endParaRPr lang="en-IN" dirty="0">
              <a:latin typeface="Times New Roman" panose="02020603050405020304" pitchFamily="18" charset="0"/>
              <a:cs typeface="Times New Roman" panose="02020603050405020304" pitchFamily="18" charset="0"/>
            </a:endParaRPr>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7960" y="158148"/>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78883"/>
            <a:ext cx="220597" cy="299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1693001" y="331858"/>
            <a:ext cx="8806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KIET Group of Institutions, Ghaziabad	</a:t>
            </a:r>
            <a:endPar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D69B62-6152-D462-41B8-99D6A35E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202" y="1414659"/>
            <a:ext cx="6689370" cy="4351338"/>
          </a:xfrm>
        </p:spPr>
      </p:pic>
      <p:sp>
        <p:nvSpPr>
          <p:cNvPr id="8" name="TextBox 7">
            <a:extLst>
              <a:ext uri="{FF2B5EF4-FFF2-40B4-BE49-F238E27FC236}">
                <a16:creationId xmlns:a16="http://schemas.microsoft.com/office/drawing/2014/main" id="{77079A53-7734-1AE5-343C-90E37DE7CA7C}"/>
              </a:ext>
            </a:extLst>
          </p:cNvPr>
          <p:cNvSpPr txBox="1"/>
          <p:nvPr/>
        </p:nvSpPr>
        <p:spPr>
          <a:xfrm>
            <a:off x="-678427" y="14748"/>
            <a:ext cx="7226710"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Work Flow: DFD Level 2</a:t>
            </a:r>
          </a:p>
        </p:txBody>
      </p:sp>
    </p:spTree>
    <p:extLst>
      <p:ext uri="{BB962C8B-B14F-4D97-AF65-F5344CB8AC3E}">
        <p14:creationId xmlns:p14="http://schemas.microsoft.com/office/powerpoint/2010/main" val="146653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D69B62-6152-D462-41B8-99D6A35E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202" y="1414659"/>
            <a:ext cx="6689370" cy="4351338"/>
          </a:xfrm>
        </p:spPr>
      </p:pic>
      <p:sp>
        <p:nvSpPr>
          <p:cNvPr id="8" name="TextBox 7">
            <a:extLst>
              <a:ext uri="{FF2B5EF4-FFF2-40B4-BE49-F238E27FC236}">
                <a16:creationId xmlns:a16="http://schemas.microsoft.com/office/drawing/2014/main" id="{77079A53-7734-1AE5-343C-90E37DE7CA7C}"/>
              </a:ext>
            </a:extLst>
          </p:cNvPr>
          <p:cNvSpPr txBox="1"/>
          <p:nvPr/>
        </p:nvSpPr>
        <p:spPr>
          <a:xfrm>
            <a:off x="-678427" y="14748"/>
            <a:ext cx="10071002"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Work Flow: DFD Level 2 (Doctors)</a:t>
            </a:r>
          </a:p>
        </p:txBody>
      </p:sp>
      <p:pic>
        <p:nvPicPr>
          <p:cNvPr id="3" name="Picture 2">
            <a:extLst>
              <a:ext uri="{FF2B5EF4-FFF2-40B4-BE49-F238E27FC236}">
                <a16:creationId xmlns:a16="http://schemas.microsoft.com/office/drawing/2014/main" id="{BB416E06-5912-E692-7DA5-E873A8771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68" y="1009810"/>
            <a:ext cx="10561834" cy="5617022"/>
          </a:xfrm>
          <a:prstGeom prst="rect">
            <a:avLst/>
          </a:prstGeom>
        </p:spPr>
      </p:pic>
    </p:spTree>
    <p:extLst>
      <p:ext uri="{BB962C8B-B14F-4D97-AF65-F5344CB8AC3E}">
        <p14:creationId xmlns:p14="http://schemas.microsoft.com/office/powerpoint/2010/main" val="126851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D69B62-6152-D462-41B8-99D6A35E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202" y="1414659"/>
            <a:ext cx="6689370" cy="4351338"/>
          </a:xfrm>
        </p:spPr>
      </p:pic>
      <p:sp>
        <p:nvSpPr>
          <p:cNvPr id="8" name="TextBox 7">
            <a:extLst>
              <a:ext uri="{FF2B5EF4-FFF2-40B4-BE49-F238E27FC236}">
                <a16:creationId xmlns:a16="http://schemas.microsoft.com/office/drawing/2014/main" id="{77079A53-7734-1AE5-343C-90E37DE7CA7C}"/>
              </a:ext>
            </a:extLst>
          </p:cNvPr>
          <p:cNvSpPr txBox="1"/>
          <p:nvPr/>
        </p:nvSpPr>
        <p:spPr>
          <a:xfrm>
            <a:off x="-678427" y="14748"/>
            <a:ext cx="9538342"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Work Flow: DFD Level 2 (Patient)</a:t>
            </a:r>
          </a:p>
        </p:txBody>
      </p:sp>
      <p:pic>
        <p:nvPicPr>
          <p:cNvPr id="3" name="Picture 2">
            <a:extLst>
              <a:ext uri="{FF2B5EF4-FFF2-40B4-BE49-F238E27FC236}">
                <a16:creationId xmlns:a16="http://schemas.microsoft.com/office/drawing/2014/main" id="{F2404113-4E1A-8B7F-350D-92BA962D2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20" y="891539"/>
            <a:ext cx="11229654" cy="5283229"/>
          </a:xfrm>
          <a:prstGeom prst="rect">
            <a:avLst/>
          </a:prstGeom>
        </p:spPr>
      </p:pic>
    </p:spTree>
    <p:extLst>
      <p:ext uri="{BB962C8B-B14F-4D97-AF65-F5344CB8AC3E}">
        <p14:creationId xmlns:p14="http://schemas.microsoft.com/office/powerpoint/2010/main" val="342729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2E6F88-98B7-6B98-4D55-B9453C1CB4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48" r="24551" b="77468"/>
          <a:stretch/>
        </p:blipFill>
        <p:spPr bwMode="auto">
          <a:xfrm>
            <a:off x="1603764" y="677580"/>
            <a:ext cx="10032714" cy="5531142"/>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CFAD112-CBAD-8ECC-8942-AAA327C36FD2}"/>
              </a:ext>
            </a:extLst>
          </p:cNvPr>
          <p:cNvSpPr txBox="1"/>
          <p:nvPr/>
        </p:nvSpPr>
        <p:spPr>
          <a:xfrm>
            <a:off x="27397" y="102742"/>
            <a:ext cx="319868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Use Case Diagram</a:t>
            </a:r>
          </a:p>
        </p:txBody>
      </p:sp>
      <p:sp>
        <p:nvSpPr>
          <p:cNvPr id="2" name="TextBox 1">
            <a:extLst>
              <a:ext uri="{FF2B5EF4-FFF2-40B4-BE49-F238E27FC236}">
                <a16:creationId xmlns:a16="http://schemas.microsoft.com/office/drawing/2014/main" id="{B8E33CDA-25BA-00DB-FE35-5D78DC3D07A4}"/>
              </a:ext>
            </a:extLst>
          </p:cNvPr>
          <p:cNvSpPr txBox="1"/>
          <p:nvPr/>
        </p:nvSpPr>
        <p:spPr>
          <a:xfrm flipH="1">
            <a:off x="1859775" y="6113739"/>
            <a:ext cx="3012113" cy="36933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Continue in page 2</a:t>
            </a:r>
          </a:p>
        </p:txBody>
      </p:sp>
    </p:spTree>
    <p:extLst>
      <p:ext uri="{BB962C8B-B14F-4D97-AF65-F5344CB8AC3E}">
        <p14:creationId xmlns:p14="http://schemas.microsoft.com/office/powerpoint/2010/main" val="88301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2E6F88-98B7-6B98-4D55-B9453C1CB4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750" t="22970" r="24552" b="34717"/>
          <a:stretch/>
        </p:blipFill>
        <p:spPr bwMode="auto">
          <a:xfrm>
            <a:off x="3008669" y="73743"/>
            <a:ext cx="8981767" cy="6637269"/>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CFAD112-CBAD-8ECC-8942-AAA327C36FD2}"/>
              </a:ext>
            </a:extLst>
          </p:cNvPr>
          <p:cNvSpPr txBox="1"/>
          <p:nvPr/>
        </p:nvSpPr>
        <p:spPr>
          <a:xfrm>
            <a:off x="27397" y="102742"/>
            <a:ext cx="3198688" cy="175432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Use Case Diagram</a:t>
            </a:r>
          </a:p>
          <a:p>
            <a:pPr algn="ctr"/>
            <a:r>
              <a:rPr lang="en-IN" sz="2800" dirty="0">
                <a:latin typeface="Times New Roman" panose="02020603050405020304" pitchFamily="18" charset="0"/>
                <a:cs typeface="Times New Roman" panose="02020603050405020304" pitchFamily="18" charset="0"/>
              </a:rPr>
              <a:t>Continue…</a:t>
            </a:r>
          </a:p>
        </p:txBody>
      </p:sp>
      <p:pic>
        <p:nvPicPr>
          <p:cNvPr id="13" name="Picture 12">
            <a:extLst>
              <a:ext uri="{FF2B5EF4-FFF2-40B4-BE49-F238E27FC236}">
                <a16:creationId xmlns:a16="http://schemas.microsoft.com/office/drawing/2014/main" id="{39F0BA29-4E6E-37E6-793E-106D87AA2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669" y="72087"/>
            <a:ext cx="8982075" cy="6638925"/>
          </a:xfrm>
          <a:prstGeom prst="rect">
            <a:avLst/>
          </a:prstGeom>
        </p:spPr>
      </p:pic>
    </p:spTree>
    <p:extLst>
      <p:ext uri="{BB962C8B-B14F-4D97-AF65-F5344CB8AC3E}">
        <p14:creationId xmlns:p14="http://schemas.microsoft.com/office/powerpoint/2010/main" val="3096639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02EA5E-8BF7-D99D-02C2-6673BB9C1472}"/>
              </a:ext>
            </a:extLst>
          </p:cNvPr>
          <p:cNvSpPr txBox="1"/>
          <p:nvPr/>
        </p:nvSpPr>
        <p:spPr>
          <a:xfrm>
            <a:off x="4880225" y="2844225"/>
            <a:ext cx="5684176" cy="584775"/>
          </a:xfrm>
          <a:prstGeom prst="rect">
            <a:avLst/>
          </a:prstGeom>
          <a:noFill/>
        </p:spPr>
        <p:txBody>
          <a:bodyPr wrap="square">
            <a:spAutoFit/>
          </a:bodyPr>
          <a:lstStyle/>
          <a:p>
            <a:pPr marL="0" algn="l" rtl="0" eaLnBrk="1" latinLnBrk="0" hangingPunct="1">
              <a:spcBef>
                <a:spcPts val="0"/>
              </a:spcBef>
              <a:spcAft>
                <a:spcPts val="0"/>
              </a:spcAft>
            </a:pPr>
            <a:r>
              <a:rPr lang="en-IN" sz="3200" dirty="0">
                <a:solidFill>
                  <a:srgbClr val="954F72"/>
                </a:solidFill>
                <a:latin typeface="Calibri" panose="020F0502020204030204" pitchFamily="34" charset="0"/>
                <a:hlinkClick r:id="rId2">
                  <a:extLst>
                    <a:ext uri="{A12FA001-AC4F-418D-AE19-62706E023703}">
                      <ahyp:hlinkClr xmlns:ahyp="http://schemas.microsoft.com/office/drawing/2018/hyperlinkcolor" val="tx"/>
                    </a:ext>
                  </a:extLst>
                </a:hlinkClick>
              </a:rPr>
              <a:t>ER Diagram</a:t>
            </a:r>
            <a:r>
              <a:rPr lang="en-IN" sz="3200" dirty="0">
                <a:latin typeface="Calibri" panose="020F0502020204030204" pitchFamily="34" charset="0"/>
                <a:hlinkClick r:id="rId2">
                  <a:extLst>
                    <a:ext uri="{A12FA001-AC4F-418D-AE19-62706E023703}">
                      <ahyp:hlinkClr xmlns:ahyp="http://schemas.microsoft.com/office/drawing/2018/hyperlinkcolor" val="tx"/>
                    </a:ext>
                  </a:extLst>
                </a:hlinkClick>
              </a:rPr>
              <a:t> </a:t>
            </a:r>
            <a:endParaRPr lang="en-IN" sz="3200" dirty="0">
              <a:effectLst/>
            </a:endParaRPr>
          </a:p>
        </p:txBody>
      </p:sp>
    </p:spTree>
    <p:extLst>
      <p:ext uri="{BB962C8B-B14F-4D97-AF65-F5344CB8AC3E}">
        <p14:creationId xmlns:p14="http://schemas.microsoft.com/office/powerpoint/2010/main" val="132697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217642"/>
            <a:ext cx="10515600" cy="1325563"/>
          </a:xfrm>
        </p:spPr>
        <p:txBody>
          <a:bodyPr/>
          <a:lstStyle/>
          <a:p>
            <a:pPr algn="ctr"/>
            <a:r>
              <a:rPr lang="en-IN" b="1" dirty="0">
                <a:latin typeface="Times New Roman" panose="02020603050405020304" pitchFamily="18" charset="0"/>
                <a:cs typeface="Times New Roman" panose="02020603050405020304" pitchFamily="18" charset="0"/>
              </a:rPr>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pPr marL="0" indent="0">
              <a:buNone/>
            </a:pPr>
            <a:r>
              <a:rPr lang="en-US" dirty="0"/>
              <a:t> </a:t>
            </a:r>
            <a:endParaRPr lang="en-IN" dirty="0"/>
          </a:p>
          <a:p>
            <a:pPr marL="0" indent="0">
              <a:buNone/>
            </a:pPr>
            <a:endParaRPr lang="en-IN" dirty="0"/>
          </a:p>
        </p:txBody>
      </p:sp>
      <p:pic>
        <p:nvPicPr>
          <p:cNvPr id="5" name="Picture 4">
            <a:extLst>
              <a:ext uri="{FF2B5EF4-FFF2-40B4-BE49-F238E27FC236}">
                <a16:creationId xmlns:a16="http://schemas.microsoft.com/office/drawing/2014/main" id="{27DB8B83-63F2-2859-BE67-0B771C2A8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03" y="1189836"/>
            <a:ext cx="8000623" cy="5444327"/>
          </a:xfrm>
          <a:prstGeom prst="rect">
            <a:avLst/>
          </a:prstGeom>
        </p:spPr>
      </p:pic>
      <p:sp>
        <p:nvSpPr>
          <p:cNvPr id="4" name="Arrow: Left 3">
            <a:extLst>
              <a:ext uri="{FF2B5EF4-FFF2-40B4-BE49-F238E27FC236}">
                <a16:creationId xmlns:a16="http://schemas.microsoft.com/office/drawing/2014/main" id="{79F95B65-C375-FFAC-E619-56F4B273ACC7}"/>
              </a:ext>
            </a:extLst>
          </p:cNvPr>
          <p:cNvSpPr/>
          <p:nvPr/>
        </p:nvSpPr>
        <p:spPr>
          <a:xfrm>
            <a:off x="5324168" y="6002594"/>
            <a:ext cx="5058697" cy="63156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Published on 14 July 2023</a:t>
            </a:r>
          </a:p>
        </p:txBody>
      </p:sp>
      <p:sp>
        <p:nvSpPr>
          <p:cNvPr id="6" name="Arrow: Left 5">
            <a:extLst>
              <a:ext uri="{FF2B5EF4-FFF2-40B4-BE49-F238E27FC236}">
                <a16:creationId xmlns:a16="http://schemas.microsoft.com/office/drawing/2014/main" id="{B66C497B-435C-1AA1-22DA-2AAF7B4338B8}"/>
              </a:ext>
            </a:extLst>
          </p:cNvPr>
          <p:cNvSpPr/>
          <p:nvPr/>
        </p:nvSpPr>
        <p:spPr>
          <a:xfrm>
            <a:off x="5324168" y="2550964"/>
            <a:ext cx="5058697" cy="63156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Patent Application Number</a:t>
            </a:r>
          </a:p>
        </p:txBody>
      </p:sp>
    </p:spTree>
    <p:extLst>
      <p:ext uri="{BB962C8B-B14F-4D97-AF65-F5344CB8AC3E}">
        <p14:creationId xmlns:p14="http://schemas.microsoft.com/office/powerpoint/2010/main" val="304773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pic>
        <p:nvPicPr>
          <p:cNvPr id="6" name="Content Placeholder 5">
            <a:extLst>
              <a:ext uri="{FF2B5EF4-FFF2-40B4-BE49-F238E27FC236}">
                <a16:creationId xmlns:a16="http://schemas.microsoft.com/office/drawing/2014/main" id="{36352213-99A7-383A-4724-537552D408E3}"/>
              </a:ext>
            </a:extLst>
          </p:cNvPr>
          <p:cNvPicPr>
            <a:picLocks noGrp="1" noChangeAspect="1"/>
          </p:cNvPicPr>
          <p:nvPr>
            <p:ph idx="1"/>
          </p:nvPr>
        </p:nvPicPr>
        <p:blipFill>
          <a:blip r:embed="rId2"/>
          <a:stretch>
            <a:fillRect/>
          </a:stretch>
        </p:blipFill>
        <p:spPr>
          <a:xfrm>
            <a:off x="145401" y="1447060"/>
            <a:ext cx="11821698" cy="5228948"/>
          </a:xfrm>
        </p:spPr>
      </p:pic>
    </p:spTree>
    <p:extLst>
      <p:ext uri="{BB962C8B-B14F-4D97-AF65-F5344CB8AC3E}">
        <p14:creationId xmlns:p14="http://schemas.microsoft.com/office/powerpoint/2010/main" val="12496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[1] Morris ME, Adair B, Miller K, </a:t>
            </a:r>
            <a:r>
              <a:rPr lang="en-IN" sz="1800" dirty="0" err="1">
                <a:latin typeface="Times New Roman" panose="02020603050405020304" pitchFamily="18" charset="0"/>
                <a:cs typeface="Times New Roman" panose="02020603050405020304" pitchFamily="18" charset="0"/>
              </a:rPr>
              <a:t>Ozanne</a:t>
            </a:r>
            <a:r>
              <a:rPr lang="en-IN" sz="1800" dirty="0">
                <a:latin typeface="Times New Roman" panose="02020603050405020304" pitchFamily="18" charset="0"/>
                <a:cs typeface="Times New Roman" panose="02020603050405020304" pitchFamily="18" charset="0"/>
              </a:rPr>
              <a:t> E, Hansen R, et al, “</a:t>
            </a:r>
            <a:r>
              <a:rPr lang="en-IN" sz="1800" dirty="0" err="1">
                <a:latin typeface="Times New Roman" panose="02020603050405020304" pitchFamily="18" charset="0"/>
                <a:cs typeface="Times New Roman" panose="02020603050405020304" pitchFamily="18" charset="0"/>
              </a:rPr>
              <a:t>SmartHome</a:t>
            </a:r>
            <a:r>
              <a:rPr lang="en-IN" sz="1800" dirty="0">
                <a:latin typeface="Times New Roman" panose="02020603050405020304" pitchFamily="18" charset="0"/>
                <a:cs typeface="Times New Roman" panose="02020603050405020304" pitchFamily="18" charset="0"/>
              </a:rPr>
              <a:t> Technologies to Assist Older People to Live Well at Home.,” Journal of Aging Science 1:101, 2013. </a:t>
            </a:r>
          </a:p>
          <a:p>
            <a:pPr marL="0" indent="0" algn="just">
              <a:buNone/>
            </a:pPr>
            <a:r>
              <a:rPr lang="en-IN" sz="1800" dirty="0">
                <a:latin typeface="Times New Roman" panose="02020603050405020304" pitchFamily="18" charset="0"/>
                <a:cs typeface="Times New Roman" panose="02020603050405020304" pitchFamily="18" charset="0"/>
              </a:rPr>
              <a:t>[2] ] L. </a:t>
            </a:r>
            <a:r>
              <a:rPr lang="en-IN" sz="1800" dirty="0" err="1">
                <a:latin typeface="Times New Roman" panose="02020603050405020304" pitchFamily="18" charset="0"/>
                <a:cs typeface="Times New Roman" panose="02020603050405020304" pitchFamily="18" charset="0"/>
              </a:rPr>
              <a:t>Klack</a:t>
            </a:r>
            <a:r>
              <a:rPr lang="en-IN" sz="1800" dirty="0">
                <a:latin typeface="Times New Roman" panose="02020603050405020304" pitchFamily="18" charset="0"/>
                <a:cs typeface="Times New Roman" panose="02020603050405020304" pitchFamily="18" charset="0"/>
              </a:rPr>
              <a:t>, C. </a:t>
            </a:r>
            <a:r>
              <a:rPr lang="en-IN" sz="1800" dirty="0" err="1">
                <a:latin typeface="Times New Roman" panose="02020603050405020304" pitchFamily="18" charset="0"/>
                <a:cs typeface="Times New Roman" panose="02020603050405020304" pitchFamily="18" charset="0"/>
              </a:rPr>
              <a:t>Möllering</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Ziefle</a:t>
            </a:r>
            <a:r>
              <a:rPr lang="en-IN" sz="1800" dirty="0">
                <a:latin typeface="Times New Roman" panose="02020603050405020304" pitchFamily="18" charset="0"/>
                <a:cs typeface="Times New Roman" panose="02020603050405020304" pitchFamily="18" charset="0"/>
              </a:rPr>
              <a:t>, T. Schmitz-Rode, “Future Care Floor: A sensitive floor for movement monitoring and fall detection in home environments,” In Wireless Mobile Communication and Healthcare (pp. 211-218). Springer Berlin Heidelberg, 2011. </a:t>
            </a:r>
          </a:p>
          <a:p>
            <a:pPr marL="0" indent="0" algn="just">
              <a:buNone/>
            </a:pPr>
            <a:r>
              <a:rPr lang="en-IN" sz="1800" dirty="0">
                <a:latin typeface="Times New Roman" panose="02020603050405020304" pitchFamily="18" charset="0"/>
                <a:cs typeface="Times New Roman" panose="02020603050405020304" pitchFamily="18" charset="0"/>
              </a:rPr>
              <a:t>[3] Faiyaz Doctor, Hani </a:t>
            </a:r>
            <a:r>
              <a:rPr lang="en-IN" sz="1800" dirty="0" err="1">
                <a:latin typeface="Times New Roman" panose="02020603050405020304" pitchFamily="18" charset="0"/>
                <a:cs typeface="Times New Roman" panose="02020603050405020304" pitchFamily="18" charset="0"/>
              </a:rPr>
              <a:t>Hagras</a:t>
            </a:r>
            <a:r>
              <a:rPr lang="en-IN" sz="1800" dirty="0">
                <a:latin typeface="Times New Roman" panose="02020603050405020304" pitchFamily="18" charset="0"/>
                <a:cs typeface="Times New Roman" panose="02020603050405020304" pitchFamily="18" charset="0"/>
              </a:rPr>
              <a:t>, and Victor Callaghan, “A fuzzy embedded agent-based approach for realizing ambient intelligence in intelligent inhabited environments,” IEEE Transactions on Systems, Man and Cybernetics, Part A: Systems and Humans, 35(1):55–65, January 2005.</a:t>
            </a:r>
          </a:p>
          <a:p>
            <a:pPr marL="0" indent="0" algn="just">
              <a:buNone/>
            </a:pPr>
            <a:endParaRPr lang="en-IN" sz="1800" dirty="0">
              <a:effectLst/>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a:xfrm>
            <a:off x="572493" y="238539"/>
            <a:ext cx="11018520" cy="1434415"/>
          </a:xfrm>
        </p:spPr>
        <p:txBody>
          <a:bodyPr anchor="b">
            <a:normAutofit/>
          </a:bodyPr>
          <a:lstStyle/>
          <a:p>
            <a:r>
              <a:rPr lang="en-IN" sz="5400" b="1">
                <a:latin typeface="Times New Roman" panose="02020603050405020304" pitchFamily="18" charset="0"/>
                <a:cs typeface="Times New Roman" panose="02020603050405020304" pitchFamily="18" charset="0"/>
              </a:rPr>
              <a:t> Problem Statement</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221223" y="1911493"/>
            <a:ext cx="11458279" cy="4707968"/>
          </a:xfrm>
        </p:spPr>
        <p:txBody>
          <a:bodyPr anchor="t">
            <a:normAutofit/>
          </a:bodyPr>
          <a:lstStyle/>
          <a:p>
            <a:r>
              <a:rPr lang="en-US" i="0" dirty="0">
                <a:effectLst/>
                <a:latin typeface="Times New Roman" panose="02020603050405020304" pitchFamily="18" charset="0"/>
                <a:cs typeface="Times New Roman" panose="02020603050405020304" pitchFamily="18" charset="0"/>
              </a:rPr>
              <a:t>Many of the hospital </a:t>
            </a:r>
            <a:r>
              <a:rPr lang="en-US" dirty="0">
                <a:latin typeface="Times New Roman" panose="02020603050405020304" pitchFamily="18" charset="0"/>
                <a:cs typeface="Times New Roman" panose="02020603050405020304" pitchFamily="18" charset="0"/>
              </a:rPr>
              <a:t>have </a:t>
            </a:r>
            <a:r>
              <a:rPr lang="en-US" i="0" dirty="0">
                <a:effectLst/>
                <a:latin typeface="Times New Roman" panose="02020603050405020304" pitchFamily="18" charset="0"/>
                <a:cs typeface="Times New Roman" panose="02020603050405020304" pitchFamily="18" charset="0"/>
              </a:rPr>
              <a:t>healthcare solutions for the document and patient record purposes.</a:t>
            </a:r>
          </a:p>
          <a:p>
            <a:r>
              <a:rPr lang="en-US" dirty="0">
                <a:latin typeface="Times New Roman" panose="02020603050405020304" pitchFamily="18" charset="0"/>
                <a:cs typeface="Times New Roman" panose="02020603050405020304" pitchFamily="18" charset="0"/>
              </a:rPr>
              <a:t>But Patient don’t have the access to see all the details and medical history.</a:t>
            </a:r>
          </a:p>
          <a:p>
            <a:r>
              <a:rPr lang="en-US" dirty="0">
                <a:latin typeface="Times New Roman" panose="02020603050405020304" pitchFamily="18" charset="0"/>
                <a:cs typeface="Times New Roman" panose="02020603050405020304" pitchFamily="18" charset="0"/>
              </a:rPr>
              <a:t>There are various common cases for patients like:</a:t>
            </a:r>
          </a:p>
          <a:p>
            <a:pPr lvl="1"/>
            <a:r>
              <a:rPr lang="en-US" dirty="0">
                <a:latin typeface="Times New Roman" panose="02020603050405020304" pitchFamily="18" charset="0"/>
                <a:cs typeface="Times New Roman" panose="02020603050405020304" pitchFamily="18" charset="0"/>
              </a:rPr>
              <a:t>Patients generally refer multiple doctors and clinics for the treatment of the disease </a:t>
            </a:r>
          </a:p>
          <a:p>
            <a:pPr lvl="1"/>
            <a:r>
              <a:rPr lang="en-US" dirty="0">
                <a:latin typeface="Times New Roman" panose="02020603050405020304" pitchFamily="18" charset="0"/>
                <a:cs typeface="Times New Roman" panose="02020603050405020304" pitchFamily="18" charset="0"/>
              </a:rPr>
              <a:t>Some of the times, patient</a:t>
            </a:r>
            <a:r>
              <a:rPr lang="en-US" i="0" dirty="0">
                <a:effectLst/>
                <a:latin typeface="Times New Roman" panose="02020603050405020304" pitchFamily="18" charset="0"/>
                <a:cs typeface="Times New Roman" panose="02020603050405020304" pitchFamily="18" charset="0"/>
              </a:rPr>
              <a:t> face challenges in maintaining reports of tests and doctor prescription i.e. paper-based health records and their prescriptions. </a:t>
            </a:r>
          </a:p>
          <a:p>
            <a:pPr lvl="1"/>
            <a:r>
              <a:rPr lang="en-US" i="0" dirty="0">
                <a:effectLst/>
                <a:latin typeface="Times New Roman" panose="02020603050405020304" pitchFamily="18" charset="0"/>
                <a:cs typeface="Times New Roman" panose="02020603050405020304" pitchFamily="18" charset="0"/>
              </a:rPr>
              <a:t>Patients are unable to tell the exact health issues and what had happened previously, where the doctor need to know about the previous treatments and what is the history of the patient. This helps the doctor to take references from it and give the much effective treatment.</a:t>
            </a:r>
          </a:p>
        </p:txBody>
      </p:sp>
      <p:pic>
        <p:nvPicPr>
          <p:cNvPr id="1028" name="Picture 4" descr="Interoperability Provides the Key to Value-Based Healthcare | Boomi ...">
            <a:extLst>
              <a:ext uri="{FF2B5EF4-FFF2-40B4-BE49-F238E27FC236}">
                <a16:creationId xmlns:a16="http://schemas.microsoft.com/office/drawing/2014/main" id="{8DEB3763-3DC7-18F5-7498-C212BACE5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8732" y="-26304"/>
            <a:ext cx="3239521" cy="164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a:xfrm>
            <a:off x="838200" y="56311"/>
            <a:ext cx="10515600" cy="1325563"/>
          </a:xfrm>
        </p:spPr>
        <p:txBody>
          <a:bodyPr>
            <a:normAutofit/>
          </a:bodyPr>
          <a:lstStyle/>
          <a:p>
            <a:pPr algn="ctr"/>
            <a:r>
              <a:rPr lang="en-IN" sz="48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454740" y="963784"/>
            <a:ext cx="11181735" cy="3298502"/>
          </a:xfrm>
        </p:spPr>
        <p:txBody>
          <a:bodyPr>
            <a:noAutofit/>
          </a:bodyPr>
          <a:lstStyle/>
          <a:p>
            <a:pPr marL="0" indent="0">
              <a:buNone/>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To Combine technology and digital tools to improve Health care system and make it Smart i.e. </a:t>
            </a:r>
            <a:r>
              <a:rPr lang="en-US" sz="2400" b="1" u="sng" dirty="0">
                <a:effectLst/>
                <a:latin typeface="Times New Roman" panose="02020603050405020304" pitchFamily="18" charset="0"/>
                <a:cs typeface="Times New Roman" panose="02020603050405020304" pitchFamily="18" charset="0"/>
              </a:rPr>
              <a:t>SMART CARE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Increase the efficiency of healthcare delivery and treatment by the doctors</a:t>
            </a:r>
          </a:p>
          <a:p>
            <a:r>
              <a:rPr lang="en-US" sz="2400" dirty="0">
                <a:latin typeface="Times New Roman" panose="02020603050405020304" pitchFamily="18" charset="0"/>
                <a:ea typeface="Calibri" panose="020F0502020204030204" pitchFamily="34" charset="0"/>
                <a:cs typeface="Times New Roman" panose="02020603050405020304" pitchFamily="18" charset="0"/>
              </a:rPr>
              <a:t>Patients can have their documents</a:t>
            </a:r>
            <a:r>
              <a:rPr lang="en-IN" sz="2400" dirty="0">
                <a:latin typeface="Times New Roman" panose="02020603050405020304" pitchFamily="18" charset="0"/>
                <a:ea typeface="Calibri" panose="020F0502020204030204" pitchFamily="34" charset="0"/>
                <a:cs typeface="Times New Roman" panose="02020603050405020304" pitchFamily="18" charset="0"/>
              </a:rPr>
              <a:t> in well-structured form.</a:t>
            </a:r>
          </a:p>
          <a:p>
            <a:r>
              <a:rPr lang="en-IN" sz="2400" dirty="0">
                <a:latin typeface="Times New Roman" panose="02020603050405020304" pitchFamily="18" charset="0"/>
                <a:ea typeface="Calibri" panose="020F0502020204030204" pitchFamily="34" charset="0"/>
                <a:cs typeface="Times New Roman" panose="02020603050405020304" pitchFamily="18" charset="0"/>
              </a:rPr>
              <a:t>Doctor can also maintain the records of their patients and can see their reports and prescription through the patient id generated by software if patients want to show.</a:t>
            </a:r>
          </a:p>
          <a:p>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A2D13A2-00F1-A158-04BD-9F42F7C9A9A6}"/>
              </a:ext>
            </a:extLst>
          </p:cNvPr>
          <p:cNvSpPr txBox="1"/>
          <p:nvPr/>
        </p:nvSpPr>
        <p:spPr>
          <a:xfrm>
            <a:off x="365023" y="4644313"/>
            <a:ext cx="11522178"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The main objective of this project is, patient can tell current doctor about their previous medical history and can show medical reports and prescription by previous doctor. </a:t>
            </a:r>
          </a:p>
          <a:p>
            <a:pPr algn="ct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Where the previous doctors technical remarks and the severity of disease can help the current doctor in treatment.</a:t>
            </a:r>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1991032" y="1825625"/>
            <a:ext cx="9362768" cy="4351338"/>
          </a:xfrm>
        </p:spPr>
        <p:txBody>
          <a:bodyPr>
            <a:normAutofit/>
          </a:bodyPr>
          <a:lstStyle/>
          <a:p>
            <a:pPr marL="0" indent="0">
              <a:buNone/>
            </a:pPr>
            <a:r>
              <a:rPr lang="en-IN" sz="3200" b="1" u="sng" dirty="0">
                <a:latin typeface="Times New Roman" panose="02020603050405020304" pitchFamily="18" charset="0"/>
                <a:cs typeface="Times New Roman" panose="02020603050405020304" pitchFamily="18" charset="0"/>
              </a:rPr>
              <a:t>Front end</a:t>
            </a:r>
            <a:r>
              <a:rPr lang="en-IN" sz="3200"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HTML</a:t>
            </a:r>
          </a:p>
          <a:p>
            <a:r>
              <a:rPr lang="en-US" dirty="0">
                <a:latin typeface="Times New Roman" panose="02020603050405020304" pitchFamily="18" charset="0"/>
                <a:cs typeface="Times New Roman" panose="02020603050405020304" pitchFamily="18" charset="0"/>
              </a:rPr>
              <a:t>CSS</a:t>
            </a:r>
          </a:p>
          <a:p>
            <a:r>
              <a:rPr lang="en-US" dirty="0">
                <a:latin typeface="Times New Roman" panose="02020603050405020304" pitchFamily="18" charset="0"/>
                <a:cs typeface="Times New Roman" panose="02020603050405020304" pitchFamily="18" charset="0"/>
              </a:rPr>
              <a:t>JAVASCRIPT</a:t>
            </a:r>
          </a:p>
        </p:txBody>
      </p:sp>
      <p:sp>
        <p:nvSpPr>
          <p:cNvPr id="4" name="Content Placeholder 2">
            <a:extLst>
              <a:ext uri="{FF2B5EF4-FFF2-40B4-BE49-F238E27FC236}">
                <a16:creationId xmlns:a16="http://schemas.microsoft.com/office/drawing/2014/main" id="{E58CD5FD-8968-324E-0040-534689EB95E2}"/>
              </a:ext>
            </a:extLst>
          </p:cNvPr>
          <p:cNvSpPr txBox="1">
            <a:spLocks/>
          </p:cNvSpPr>
          <p:nvPr/>
        </p:nvSpPr>
        <p:spPr>
          <a:xfrm>
            <a:off x="7300452" y="1978025"/>
            <a:ext cx="42057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u="sng" dirty="0">
                <a:latin typeface="Times New Roman" panose="02020603050405020304" pitchFamily="18" charset="0"/>
                <a:cs typeface="Times New Roman" panose="02020603050405020304" pitchFamily="18" charset="0"/>
              </a:rPr>
              <a:t>Backend</a:t>
            </a:r>
            <a:endParaRPr lang="en-US" sz="3200"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Spring Boot</a:t>
            </a:r>
          </a:p>
          <a:p>
            <a:r>
              <a:rPr lang="en-US" dirty="0">
                <a:latin typeface="Times New Roman" panose="02020603050405020304" pitchFamily="18" charset="0"/>
                <a:cs typeface="Times New Roman" panose="02020603050405020304" pitchFamily="18" charset="0"/>
              </a:rPr>
              <a:t>MYSQL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r>
              <a:rPr lang="en-US" i="0" dirty="0">
                <a:solidFill>
                  <a:srgbClr val="000000"/>
                </a:solidFill>
                <a:effectLst/>
                <a:latin typeface="Times New Roman" panose="02020603050405020304" pitchFamily="18" charset="0"/>
                <a:cs typeface="Times New Roman" panose="02020603050405020304" pitchFamily="18" charset="0"/>
              </a:rPr>
              <a:t>To work on the project, various </a:t>
            </a:r>
            <a:r>
              <a:rPr lang="en-US" dirty="0">
                <a:solidFill>
                  <a:srgbClr val="000000"/>
                </a:solidFill>
                <a:latin typeface="Times New Roman" panose="02020603050405020304" pitchFamily="18" charset="0"/>
                <a:cs typeface="Times New Roman" panose="02020603050405020304" pitchFamily="18" charset="0"/>
              </a:rPr>
              <a:t>research papers are studied which have idea about the health care systems and how they work.</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Various hospital systems of India and Aboard, are also seen to know the available features and what services they are providing to the doctors and the patients.</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The thing is to make the system more reliable, transparent, secure and user friendly.</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Survey	Paper 1</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486697" y="1519084"/>
            <a:ext cx="11218606" cy="4964420"/>
          </a:xfrm>
        </p:spPr>
        <p:txBody>
          <a:bodyPr>
            <a:normAutofit fontScale="92500" lnSpcReduction="20000"/>
          </a:bodyPr>
          <a:lstStyle/>
          <a:p>
            <a:r>
              <a:rPr lang="en-US" b="1" i="0" dirty="0">
                <a:solidFill>
                  <a:srgbClr val="000000"/>
                </a:solidFill>
                <a:effectLst/>
                <a:latin typeface="Times New Roman" panose="02020603050405020304" pitchFamily="18" charset="0"/>
                <a:cs typeface="Times New Roman" panose="02020603050405020304" pitchFamily="18" charset="0"/>
              </a:rPr>
              <a:t>Paper Title: SmartCare: An Introduction </a:t>
            </a:r>
            <a:endParaRPr lang="en-US"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Author Name: </a:t>
            </a:r>
            <a:r>
              <a:rPr lang="en-US" b="1" i="0" dirty="0">
                <a:solidFill>
                  <a:srgbClr val="000000"/>
                </a:solidFill>
                <a:effectLst/>
                <a:latin typeface="Times New Roman" panose="02020603050405020304" pitchFamily="18" charset="0"/>
                <a:cs typeface="Times New Roman" panose="02020603050405020304" pitchFamily="18" charset="0"/>
                <a:hlinkClick r:id="rId2"/>
              </a:rPr>
              <a:t>Michael Smith</a:t>
            </a:r>
            <a:endParaRPr lang="en-US"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Summary:</a:t>
            </a:r>
            <a:endParaRPr lang="en-US"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Smart Care is a project aimed at creating a smart environment for aging in place, based on a retirement community apartment. The system uses unobtrusive sensing technologies to enable non-intrusive at-home monitoring, diagnostic support, and self-management in complex treatment plans. </a:t>
            </a:r>
          </a:p>
          <a:p>
            <a:pPr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The prototype has been deployed in an independent living apartment at Lakewood Village Senior Living Community, allowing testing and evaluation of the technologies in a real elder care environment. </a:t>
            </a:r>
          </a:p>
          <a:p>
            <a:pPr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The SmartCare project consists of three main data layers: data layer, analysis layer, and interface layer. The visualization module(VISMA) allows for real-time visualization of the current state of the apartment or revisualization of the past data for later analysis.</a:t>
            </a:r>
            <a:endParaRPr lang="en-US"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35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5A42-F082-CE33-52F9-FB4F48080BE5}"/>
              </a:ext>
            </a:extLst>
          </p:cNvPr>
          <p:cNvSpPr>
            <a:spLocks noGrp="1"/>
          </p:cNvSpPr>
          <p:nvPr>
            <p:ph type="title"/>
          </p:nvPr>
        </p:nvSpPr>
        <p:spPr>
          <a:xfrm>
            <a:off x="838200" y="232393"/>
            <a:ext cx="10515600" cy="1325563"/>
          </a:xfrm>
        </p:spPr>
        <p:txBody>
          <a:bodyPr/>
          <a:lstStyle/>
          <a:p>
            <a:pPr algn="ctr"/>
            <a:r>
              <a:rPr lang="en-IN" b="1" dirty="0">
                <a:latin typeface="Times New Roman" panose="02020603050405020304" pitchFamily="18" charset="0"/>
                <a:cs typeface="Times New Roman" panose="02020603050405020304" pitchFamily="18" charset="0"/>
              </a:rPr>
              <a:t>Survey Paper 2</a:t>
            </a:r>
          </a:p>
        </p:txBody>
      </p:sp>
      <p:sp>
        <p:nvSpPr>
          <p:cNvPr id="3" name="Content Placeholder 2">
            <a:extLst>
              <a:ext uri="{FF2B5EF4-FFF2-40B4-BE49-F238E27FC236}">
                <a16:creationId xmlns:a16="http://schemas.microsoft.com/office/drawing/2014/main" id="{EEE22D59-37BF-C91A-8AE3-C87476A3EA65}"/>
              </a:ext>
            </a:extLst>
          </p:cNvPr>
          <p:cNvSpPr>
            <a:spLocks noGrp="1"/>
          </p:cNvSpPr>
          <p:nvPr>
            <p:ph idx="1"/>
          </p:nvPr>
        </p:nvSpPr>
        <p:spPr>
          <a:xfrm>
            <a:off x="530942" y="1445342"/>
            <a:ext cx="11130116" cy="5111904"/>
          </a:xfrm>
        </p:spPr>
        <p:txBody>
          <a:bodyPr>
            <a:normAutofit fontScale="92500" lnSpcReduction="20000"/>
          </a:bodyPr>
          <a:lstStyle/>
          <a:p>
            <a:r>
              <a:rPr lang="en-US" sz="2400" b="1" i="0" dirty="0">
                <a:solidFill>
                  <a:srgbClr val="000000"/>
                </a:solidFill>
                <a:effectLst/>
                <a:latin typeface="Times New Roman" panose="02020603050405020304" pitchFamily="18" charset="0"/>
                <a:cs typeface="Times New Roman" panose="02020603050405020304" pitchFamily="18" charset="0"/>
              </a:rPr>
              <a:t>Paper Title: Designing Interactive Health Care Systems: Bridging the Gap Between Patients and Health Care Professionals </a:t>
            </a:r>
            <a:endParaRPr lang="en-US" sz="2400" dirty="0">
              <a:solidFill>
                <a:srgbClr val="000000"/>
              </a:solidFill>
              <a:effectLst/>
              <a:latin typeface="Times New Roman" panose="02020603050405020304" pitchFamily="18" charset="0"/>
              <a:cs typeface="Times New Roman" panose="02020603050405020304" pitchFamily="18" charset="0"/>
            </a:endParaRPr>
          </a:p>
          <a:p>
            <a:r>
              <a:rPr lang="en-US" sz="2400" b="1" i="0" dirty="0">
                <a:solidFill>
                  <a:srgbClr val="000000"/>
                </a:solidFill>
                <a:effectLst/>
                <a:latin typeface="Times New Roman" panose="02020603050405020304" pitchFamily="18" charset="0"/>
                <a:cs typeface="Times New Roman" panose="02020603050405020304" pitchFamily="18" charset="0"/>
              </a:rPr>
              <a:t>Author Name: </a:t>
            </a:r>
            <a:r>
              <a:rPr lang="en-US" sz="2400" b="1" i="0" dirty="0">
                <a:solidFill>
                  <a:srgbClr val="000000"/>
                </a:solidFill>
                <a:effectLst/>
                <a:latin typeface="Times New Roman" panose="02020603050405020304" pitchFamily="18" charset="0"/>
                <a:cs typeface="Times New Roman" panose="02020603050405020304" pitchFamily="18" charset="0"/>
                <a:hlinkClick r:id="rId2"/>
              </a:rPr>
              <a:t>Mohammad </a:t>
            </a:r>
            <a:r>
              <a:rPr lang="en-US" sz="2400" b="1" i="0" dirty="0" err="1">
                <a:solidFill>
                  <a:srgbClr val="000000"/>
                </a:solidFill>
                <a:effectLst/>
                <a:latin typeface="Times New Roman" panose="02020603050405020304" pitchFamily="18" charset="0"/>
                <a:cs typeface="Times New Roman" panose="02020603050405020304" pitchFamily="18" charset="0"/>
                <a:hlinkClick r:id="rId2"/>
              </a:rPr>
              <a:t>Moshirpour</a:t>
            </a:r>
            <a:endParaRPr lang="en-US" sz="2400" dirty="0">
              <a:solidFill>
                <a:srgbClr val="000000"/>
              </a:solidFill>
              <a:effectLst/>
              <a:latin typeface="Times New Roman" panose="02020603050405020304" pitchFamily="18" charset="0"/>
              <a:cs typeface="Times New Roman" panose="02020603050405020304" pitchFamily="18" charset="0"/>
            </a:endParaRPr>
          </a:p>
          <a:p>
            <a:r>
              <a:rPr lang="en-US" sz="2400" b="1" i="0" dirty="0">
                <a:solidFill>
                  <a:srgbClr val="000000"/>
                </a:solidFill>
                <a:effectLst/>
                <a:latin typeface="Times New Roman" panose="02020603050405020304" pitchFamily="18" charset="0"/>
                <a:cs typeface="Times New Roman" panose="02020603050405020304" pitchFamily="18" charset="0"/>
              </a:rPr>
              <a:t>Summary:</a:t>
            </a:r>
            <a:endParaRPr lang="en-US" sz="240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This research paper give knowledge about the patient-healthcare professional relationship is evolving as patients become more proactive about their health and turn to technologies like the Internet for knowledge acquisition. </a:t>
            </a: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This study examines the high-level design of a perceived medical system and the implications of adding patients as active contributors. The main challenge of modifying existing systems to incorporate patient interaction is preserving system integrity. </a:t>
            </a: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A systematic approach is proposed to support scaling health care systems while preserving system integrity. Distributed systems like personal health records and eHealth systems provide two ways for patients to become more involved with their own health care. </a:t>
            </a:r>
          </a:p>
          <a:p>
            <a:pPr lvl="1"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One is the lack central control in distributed systems which adds complexity to health systems, posing challenges for design and modification. </a:t>
            </a:r>
          </a:p>
          <a:p>
            <a:pPr lvl="1"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Secondly the use of the emergent </a:t>
            </a:r>
            <a:r>
              <a:rPr lang="en-US" sz="2000" b="0" i="0" dirty="0" err="1">
                <a:solidFill>
                  <a:srgbClr val="000000"/>
                </a:solidFill>
                <a:effectLst/>
                <a:latin typeface="Times New Roman" panose="02020603050405020304" pitchFamily="18" charset="0"/>
                <a:cs typeface="Times New Roman" panose="02020603050405020304" pitchFamily="18" charset="0"/>
              </a:rPr>
              <a:t>behaviour</a:t>
            </a:r>
            <a:r>
              <a:rPr lang="en-US" sz="2000" b="0" i="0" dirty="0">
                <a:solidFill>
                  <a:srgbClr val="000000"/>
                </a:solidFill>
                <a:effectLst/>
                <a:latin typeface="Times New Roman" panose="02020603050405020304" pitchFamily="18" charset="0"/>
                <a:cs typeface="Times New Roman" panose="02020603050405020304" pitchFamily="18" charset="0"/>
              </a:rPr>
              <a:t> detection (EBD) tool which offers potential cost savings by proactively identifying </a:t>
            </a:r>
            <a:r>
              <a:rPr lang="en-US" sz="2000" b="0" i="0" dirty="0" err="1">
                <a:solidFill>
                  <a:srgbClr val="000000"/>
                </a:solidFill>
                <a:effectLst/>
                <a:latin typeface="Times New Roman" panose="02020603050405020304" pitchFamily="18" charset="0"/>
                <a:cs typeface="Times New Roman" panose="02020603050405020304" pitchFamily="18" charset="0"/>
              </a:rPr>
              <a:t>behaviours</a:t>
            </a:r>
            <a:r>
              <a:rPr lang="en-US" sz="2000" b="0" i="0" dirty="0">
                <a:solidFill>
                  <a:srgbClr val="000000"/>
                </a:solidFill>
                <a:effectLst/>
                <a:latin typeface="Times New Roman" panose="02020603050405020304" pitchFamily="18" charset="0"/>
                <a:cs typeface="Times New Roman" panose="02020603050405020304" pitchFamily="18" charset="0"/>
              </a:rPr>
              <a:t> during the design phase.</a:t>
            </a:r>
            <a:endParaRPr lang="en-US" sz="200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69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54851"/>
            <a:ext cx="10515600" cy="1325563"/>
          </a:xfrm>
        </p:spPr>
        <p:txBody>
          <a:bodyPr/>
          <a:lstStyle/>
          <a:p>
            <a:pPr algn="ctr"/>
            <a:r>
              <a:rPr lang="en-IN" b="1" dirty="0">
                <a:latin typeface="Times New Roman" panose="02020603050405020304" pitchFamily="18" charset="0"/>
                <a:cs typeface="Times New Roman" panose="02020603050405020304" pitchFamily="18" charset="0"/>
              </a:rPr>
              <a:t>Workflow Diagram: </a:t>
            </a:r>
            <a:r>
              <a:rPr lang="en-IN" sz="4400" b="1" dirty="0">
                <a:latin typeface="Times New Roman" panose="02020603050405020304" pitchFamily="18" charset="0"/>
                <a:cs typeface="Times New Roman" panose="02020603050405020304" pitchFamily="18" charset="0"/>
              </a:rPr>
              <a:t>DFD Level 0</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95171A-C65C-8AC6-1C00-ED1ADC178A4E}"/>
              </a:ext>
            </a:extLst>
          </p:cNvPr>
          <p:cNvSpPr txBox="1"/>
          <p:nvPr/>
        </p:nvSpPr>
        <p:spPr>
          <a:xfrm>
            <a:off x="445289" y="2209212"/>
            <a:ext cx="6097712" cy="523220"/>
          </a:xfrm>
          <a:prstGeom prst="rect">
            <a:avLst/>
          </a:prstGeom>
          <a:noFill/>
        </p:spPr>
        <p:txBody>
          <a:bodyPr wrap="square">
            <a:spAutoFit/>
          </a:bodyPr>
          <a:lstStyle/>
          <a:p>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8AEDAE5-D281-B1BF-1F7F-656FEF116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467" y="2480393"/>
            <a:ext cx="7814950" cy="319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4">
            <a:extLst>
              <a:ext uri="{FF2B5EF4-FFF2-40B4-BE49-F238E27FC236}">
                <a16:creationId xmlns:a16="http://schemas.microsoft.com/office/drawing/2014/main" id="{EE63C10B-3751-7B75-D3B0-6A9262AADD4A}"/>
              </a:ext>
            </a:extLst>
          </p:cNvPr>
          <p:cNvSpPr>
            <a:spLocks noGrp="1"/>
          </p:cNvSpPr>
          <p:nvPr>
            <p:ph idx="1"/>
          </p:nvPr>
        </p:nvSpPr>
        <p:spPr>
          <a:xfrm>
            <a:off x="838200" y="1810877"/>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Three main modules: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Doctor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Patient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Admin</a:t>
            </a:r>
          </a:p>
        </p:txBody>
      </p:sp>
    </p:spTree>
    <p:extLst>
      <p:ext uri="{BB962C8B-B14F-4D97-AF65-F5344CB8AC3E}">
        <p14:creationId xmlns:p14="http://schemas.microsoft.com/office/powerpoint/2010/main" val="111675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B060DAA-E83A-8641-88C9-D0A200E51D1A}"/>
              </a:ext>
            </a:extLst>
          </p:cNvPr>
          <p:cNvPicPr>
            <a:picLocks noGrp="1" noChangeAspect="1"/>
          </p:cNvPicPr>
          <p:nvPr>
            <p:ph idx="1"/>
          </p:nvPr>
        </p:nvPicPr>
        <p:blipFill>
          <a:blip r:embed="rId2"/>
          <a:stretch>
            <a:fillRect/>
          </a:stretch>
        </p:blipFill>
        <p:spPr>
          <a:xfrm>
            <a:off x="501445" y="4920"/>
            <a:ext cx="11144476" cy="6897326"/>
          </a:xfrm>
          <a:prstGeom prst="rect">
            <a:avLst/>
          </a:prstGeom>
        </p:spPr>
      </p:pic>
      <p:sp>
        <p:nvSpPr>
          <p:cNvPr id="5" name="TextBox 4">
            <a:extLst>
              <a:ext uri="{FF2B5EF4-FFF2-40B4-BE49-F238E27FC236}">
                <a16:creationId xmlns:a16="http://schemas.microsoft.com/office/drawing/2014/main" id="{918511AD-0D4C-773D-AA2D-87BB2B100DCB}"/>
              </a:ext>
            </a:extLst>
          </p:cNvPr>
          <p:cNvSpPr txBox="1"/>
          <p:nvPr/>
        </p:nvSpPr>
        <p:spPr>
          <a:xfrm>
            <a:off x="-678427" y="14748"/>
            <a:ext cx="7226710"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Work Flow: DFD Level 1</a:t>
            </a:r>
          </a:p>
        </p:txBody>
      </p:sp>
    </p:spTree>
    <p:extLst>
      <p:ext uri="{BB962C8B-B14F-4D97-AF65-F5344CB8AC3E}">
        <p14:creationId xmlns:p14="http://schemas.microsoft.com/office/powerpoint/2010/main" val="2056829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959</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       Project Presentation (KCS 753) SMART CARE Project Id- PCS-23-07 </vt:lpstr>
      <vt:lpstr> Problem Statement</vt:lpstr>
      <vt:lpstr>Objectives</vt:lpstr>
      <vt:lpstr>Technology Used </vt:lpstr>
      <vt:lpstr>Literature Survey </vt:lpstr>
      <vt:lpstr>Survey Paper 1</vt:lpstr>
      <vt:lpstr>Survey Paper 2</vt:lpstr>
      <vt:lpstr>Workflow Diagram: DFD Level 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Patent Status</vt:lpstr>
      <vt:lpstr>Research Paper Status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khushi gupta</cp:lastModifiedBy>
  <cp:revision>14</cp:revision>
  <dcterms:created xsi:type="dcterms:W3CDTF">2023-09-23T09:10:50Z</dcterms:created>
  <dcterms:modified xsi:type="dcterms:W3CDTF">2023-11-04T10:54:24Z</dcterms:modified>
</cp:coreProperties>
</file>