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05" r:id="rId5"/>
    <p:sldId id="317" r:id="rId6"/>
    <p:sldId id="318" r:id="rId7"/>
    <p:sldId id="320" r:id="rId8"/>
    <p:sldId id="321" r:id="rId9"/>
    <p:sldId id="327" r:id="rId10"/>
    <p:sldId id="319" r:id="rId11"/>
    <p:sldId id="322" r:id="rId12"/>
    <p:sldId id="323" r:id="rId13"/>
    <p:sldId id="325" r:id="rId14"/>
    <p:sldId id="324" r:id="rId15"/>
    <p:sldId id="31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879" autoAdjust="0"/>
  </p:normalViewPr>
  <p:slideViewPr>
    <p:cSldViewPr snapToGrid="0">
      <p:cViewPr varScale="1">
        <p:scale>
          <a:sx n="72" d="100"/>
          <a:sy n="72" d="100"/>
        </p:scale>
        <p:origin x="3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11/15/2022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6" y="2660904"/>
            <a:ext cx="6693408" cy="1455938"/>
          </a:xfrm>
        </p:spPr>
        <p:txBody>
          <a:bodyPr/>
          <a:lstStyle/>
          <a:p>
            <a:r>
              <a:rPr lang="en-US" dirty="0" err="1"/>
              <a:t>DigiErratum</a:t>
            </a:r>
            <a:br>
              <a:rPr lang="en-US" dirty="0"/>
            </a:br>
            <a:r>
              <a:rPr lang="en-US" sz="2000" dirty="0">
                <a:latin typeface="Arial" panose="020B0604020202020204" pitchFamily="34" charset="0"/>
                <a:cs typeface="Arial" panose="020B0604020202020204" pitchFamily="34" charset="0"/>
              </a:rPr>
              <a:t>using AI, ML &amp; NLP </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8939814" y="5193437"/>
            <a:ext cx="3053918" cy="1455938"/>
          </a:xfrm>
        </p:spPr>
        <p:txBody>
          <a:bodyPr>
            <a:normAutofit fontScale="70000" lnSpcReduction="20000"/>
          </a:bodyPr>
          <a:lstStyle/>
          <a:p>
            <a:endParaRPr lang="en-IN" b="1" dirty="0"/>
          </a:p>
          <a:p>
            <a:r>
              <a:rPr lang="en-IN" b="1" dirty="0"/>
              <a:t>Govind Singh(2000290120066)</a:t>
            </a:r>
          </a:p>
          <a:p>
            <a:r>
              <a:rPr lang="en-IN" b="1" dirty="0"/>
              <a:t>Aman Raj Singh(2100290129003)</a:t>
            </a:r>
          </a:p>
          <a:p>
            <a:r>
              <a:rPr lang="en-IN" b="1" dirty="0"/>
              <a:t>Anshul Sharma(2000290120031)</a:t>
            </a:r>
          </a:p>
        </p:txBody>
      </p:sp>
      <p:pic>
        <p:nvPicPr>
          <p:cNvPr id="4" name="Picture 3">
            <a:extLst>
              <a:ext uri="{FF2B5EF4-FFF2-40B4-BE49-F238E27FC236}">
                <a16:creationId xmlns:a16="http://schemas.microsoft.com/office/drawing/2014/main" id="{43D320BA-C6FD-138B-36F6-9D68F5A27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0" y="-35511"/>
            <a:ext cx="2095500" cy="2047875"/>
          </a:xfrm>
          <a:prstGeom prst="rect">
            <a:avLst/>
          </a:prstGeom>
          <a:effectLst>
            <a:softEdge rad="127000"/>
          </a:effectLst>
        </p:spPr>
      </p:pic>
    </p:spTree>
    <p:extLst>
      <p:ext uri="{BB962C8B-B14F-4D97-AF65-F5344CB8AC3E}">
        <p14:creationId xmlns:p14="http://schemas.microsoft.com/office/powerpoint/2010/main" val="31771807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F2DF-A71D-4B35-A7B8-6E1F2B8B6B39}"/>
              </a:ext>
            </a:extLst>
          </p:cNvPr>
          <p:cNvSpPr>
            <a:spLocks noGrp="1"/>
          </p:cNvSpPr>
          <p:nvPr>
            <p:ph type="title"/>
          </p:nvPr>
        </p:nvSpPr>
        <p:spPr/>
        <p:txBody>
          <a:bodyPr/>
          <a:lstStyle/>
          <a:p>
            <a:r>
              <a:rPr lang="en-IN" dirty="0"/>
              <a:t>SCOPE</a:t>
            </a:r>
            <a:endParaRPr lang="hi-IN" dirty="0"/>
          </a:p>
        </p:txBody>
      </p:sp>
      <p:sp>
        <p:nvSpPr>
          <p:cNvPr id="3" name="Content Placeholder 2">
            <a:extLst>
              <a:ext uri="{FF2B5EF4-FFF2-40B4-BE49-F238E27FC236}">
                <a16:creationId xmlns:a16="http://schemas.microsoft.com/office/drawing/2014/main" id="{4D972E24-5659-4AEC-AE80-3458B18DB277}"/>
              </a:ext>
            </a:extLst>
          </p:cNvPr>
          <p:cNvSpPr>
            <a:spLocks noGrp="1"/>
          </p:cNvSpPr>
          <p:nvPr>
            <p:ph idx="1"/>
          </p:nvPr>
        </p:nvSpPr>
        <p:spPr>
          <a:xfrm>
            <a:off x="7199790" y="949911"/>
            <a:ext cx="4589756" cy="4474345"/>
          </a:xfrm>
        </p:spPr>
        <p:txBody>
          <a:bodyPr>
            <a:normAutofit/>
          </a:bodyPr>
          <a:lstStyle/>
          <a:p>
            <a:r>
              <a:rPr lang="en-US" sz="1800" dirty="0">
                <a:effectLst/>
                <a:latin typeface="Times New Roman" panose="02020603050405020304" pitchFamily="18" charset="0"/>
                <a:ea typeface="Times New Roman" panose="02020603050405020304" pitchFamily="18" charset="0"/>
              </a:rPr>
              <a:t>The overall purpose of </a:t>
            </a:r>
            <a:r>
              <a:rPr lang="en-US" sz="1800" dirty="0" err="1">
                <a:effectLst/>
                <a:latin typeface="Times New Roman" panose="02020603050405020304" pitchFamily="18" charset="0"/>
                <a:ea typeface="Times New Roman" panose="02020603050405020304" pitchFamily="18" charset="0"/>
              </a:rPr>
              <a:t>DigiErratum</a:t>
            </a:r>
            <a:r>
              <a:rPr lang="en-US" sz="1800" dirty="0">
                <a:effectLst/>
                <a:latin typeface="Times New Roman" panose="02020603050405020304" pitchFamily="18" charset="0"/>
                <a:ea typeface="Times New Roman" panose="02020603050405020304" pitchFamily="18" charset="0"/>
              </a:rPr>
              <a:t> is to Improve English language free of cost so that everyone can access it easily and it is very user-friendly model where user can select his/her topic of interest to communicate with the assistant which makes it an interactive platform where user enjoy learning. By providing all these features </a:t>
            </a:r>
            <a:r>
              <a:rPr lang="en-US" sz="1800" dirty="0" err="1">
                <a:effectLst/>
                <a:latin typeface="Times New Roman" panose="02020603050405020304" pitchFamily="18" charset="0"/>
                <a:ea typeface="Times New Roman" panose="02020603050405020304" pitchFamily="18" charset="0"/>
              </a:rPr>
              <a:t>DigiErratum</a:t>
            </a:r>
            <a:r>
              <a:rPr lang="en-US" sz="1800" dirty="0">
                <a:effectLst/>
                <a:latin typeface="Times New Roman" panose="02020603050405020304" pitchFamily="18" charset="0"/>
                <a:ea typeface="Times New Roman" panose="02020603050405020304" pitchFamily="18" charset="0"/>
              </a:rPr>
              <a:t> is a futuristic model and in future it can be one of the best platform to learn English.</a:t>
            </a:r>
            <a:endParaRPr lang="en-IN" sz="1800" dirty="0">
              <a:effectLst/>
              <a:latin typeface="Times New Roman" panose="02020603050405020304" pitchFamily="18" charset="0"/>
              <a:ea typeface="Times New Roman" panose="02020603050405020304" pitchFamily="18" charset="0"/>
            </a:endParaRPr>
          </a:p>
          <a:p>
            <a:endParaRPr lang="hi-IN" dirty="0"/>
          </a:p>
        </p:txBody>
      </p:sp>
    </p:spTree>
    <p:extLst>
      <p:ext uri="{BB962C8B-B14F-4D97-AF65-F5344CB8AC3E}">
        <p14:creationId xmlns:p14="http://schemas.microsoft.com/office/powerpoint/2010/main" val="204260305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EE26-CDEE-67FC-00A8-71329DD527B7}"/>
              </a:ext>
            </a:extLst>
          </p:cNvPr>
          <p:cNvSpPr>
            <a:spLocks noGrp="1"/>
          </p:cNvSpPr>
          <p:nvPr>
            <p:ph type="title"/>
          </p:nvPr>
        </p:nvSpPr>
        <p:spPr>
          <a:xfrm>
            <a:off x="1748028" y="1389889"/>
            <a:ext cx="8695944" cy="705242"/>
          </a:xfrm>
        </p:spPr>
        <p:txBody>
          <a:bodyPr>
            <a:normAutofit fontScale="90000"/>
          </a:bodyPr>
          <a:lstStyle/>
          <a:p>
            <a:pPr algn="l"/>
            <a:r>
              <a:rPr lang="en-IN" dirty="0"/>
              <a:t>CONCLUSION</a:t>
            </a:r>
            <a:endParaRPr lang="hi-IN" dirty="0"/>
          </a:p>
        </p:txBody>
      </p:sp>
      <p:sp>
        <p:nvSpPr>
          <p:cNvPr id="3" name="Content Placeholder 2">
            <a:extLst>
              <a:ext uri="{FF2B5EF4-FFF2-40B4-BE49-F238E27FC236}">
                <a16:creationId xmlns:a16="http://schemas.microsoft.com/office/drawing/2014/main" id="{8E2057FC-BC1B-AB77-4A2D-C171272C2AE4}"/>
              </a:ext>
            </a:extLst>
          </p:cNvPr>
          <p:cNvSpPr>
            <a:spLocks noGrp="1"/>
          </p:cNvSpPr>
          <p:nvPr>
            <p:ph idx="1"/>
          </p:nvPr>
        </p:nvSpPr>
        <p:spPr>
          <a:xfrm>
            <a:off x="2223516" y="2095131"/>
            <a:ext cx="7744968" cy="3254109"/>
          </a:xfrm>
        </p:spPr>
        <p:txBody>
          <a:bodyPr>
            <a:normAutofit fontScale="85000" lnSpcReduction="10000"/>
          </a:bodyPr>
          <a:lstStyle/>
          <a:p>
            <a:pPr>
              <a:spcBef>
                <a:spcPts val="20"/>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27000" marR="500380" algn="just">
              <a:spcAft>
                <a:spcPts val="0"/>
              </a:spcAft>
            </a:pPr>
            <a:r>
              <a:rPr lang="en-US" sz="1800" dirty="0">
                <a:effectLst/>
                <a:latin typeface="Times New Roman" panose="02020603050405020304" pitchFamily="18" charset="0"/>
                <a:ea typeface="Times New Roman" panose="02020603050405020304" pitchFamily="18" charset="0"/>
              </a:rPr>
              <a:t>We have shown that it is possible to create a model that can communicate and also correct the incorrect sentences with the help of its various features we have go through various technologies to make this model like AI (Artificial Intelligence) , ML (Machine learning) and NLP (Natural language processing) and we have obtained encouraging results.</a:t>
            </a:r>
            <a:endParaRPr lang="en-IN" sz="1800" dirty="0">
              <a:effectLst/>
              <a:latin typeface="Times New Roman" panose="02020603050405020304" pitchFamily="18" charset="0"/>
              <a:ea typeface="Times New Roman" panose="02020603050405020304" pitchFamily="18" charset="0"/>
            </a:endParaRPr>
          </a:p>
          <a:p>
            <a:pPr marR="500380">
              <a:spcBef>
                <a:spcPts val="25"/>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27000" marR="500380" algn="just">
              <a:spcAft>
                <a:spcPts val="0"/>
              </a:spcAft>
            </a:pPr>
            <a:r>
              <a:rPr lang="en-US" sz="1800" dirty="0">
                <a:effectLst/>
                <a:latin typeface="Times New Roman" panose="02020603050405020304" pitchFamily="18" charset="0"/>
                <a:ea typeface="Times New Roman" panose="02020603050405020304" pitchFamily="18" charset="0"/>
              </a:rPr>
              <a:t>One of the most important learnings from this project is that </a:t>
            </a:r>
            <a:r>
              <a:rPr lang="en-US" sz="1800" b="1" dirty="0">
                <a:effectLst/>
                <a:latin typeface="Times New Roman" panose="02020603050405020304" pitchFamily="18" charset="0"/>
                <a:ea typeface="Times New Roman" panose="02020603050405020304" pitchFamily="18" charset="0"/>
              </a:rPr>
              <a:t>ASSISTANT IS KING </a:t>
            </a:r>
            <a:r>
              <a:rPr lang="en-US" sz="1800" dirty="0">
                <a:effectLst/>
                <a:latin typeface="Times New Roman" panose="02020603050405020304" pitchFamily="18" charset="0"/>
                <a:ea typeface="Times New Roman" panose="02020603050405020304" pitchFamily="18" charset="0"/>
              </a:rPr>
              <a:t>without assistant the conversation with a machine is not possible and we would not have been able to build a robust enough model.</a:t>
            </a:r>
            <a:endParaRPr lang="en-IN" sz="1800" dirty="0">
              <a:effectLst/>
              <a:latin typeface="Times New Roman" panose="02020603050405020304" pitchFamily="18" charset="0"/>
              <a:ea typeface="Times New Roman" panose="02020603050405020304" pitchFamily="18" charset="0"/>
            </a:endParaRPr>
          </a:p>
          <a:p>
            <a:pPr marR="500380">
              <a:spcBef>
                <a:spcPts val="25"/>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27000" marR="500380" algn="just">
              <a:spcAft>
                <a:spcPts val="0"/>
              </a:spcAft>
            </a:pPr>
            <a:r>
              <a:rPr lang="en-US" sz="1800" dirty="0">
                <a:effectLst/>
                <a:latin typeface="Times New Roman" panose="02020603050405020304" pitchFamily="18" charset="0"/>
                <a:ea typeface="Times New Roman" panose="02020603050405020304" pitchFamily="18" charset="0"/>
              </a:rPr>
              <a:t>From a personal perspective, we have tremendously enjoyed this project, the hardest so </a:t>
            </a:r>
            <a:r>
              <a:rPr lang="en-US" sz="1800" dirty="0" err="1">
                <a:effectLst/>
                <a:latin typeface="Times New Roman" panose="02020603050405020304" pitchFamily="18" charset="0"/>
                <a:ea typeface="Times New Roman" panose="02020603050405020304" pitchFamily="18" charset="0"/>
              </a:rPr>
              <a:t>far,as</a:t>
            </a:r>
            <a:r>
              <a:rPr lang="en-US" sz="1800" dirty="0">
                <a:effectLst/>
                <a:latin typeface="Times New Roman" panose="02020603050405020304" pitchFamily="18" charset="0"/>
                <a:ea typeface="Times New Roman" panose="02020603050405020304" pitchFamily="18" charset="0"/>
              </a:rPr>
              <a:t> it enabled me to gain more practical experience of Machine learning, AI and NLP and more other concept as well.</a:t>
            </a:r>
            <a:endParaRPr lang="en-IN" sz="1800" dirty="0">
              <a:effectLst/>
              <a:latin typeface="Times New Roman" panose="02020603050405020304" pitchFamily="18" charset="0"/>
              <a:ea typeface="Times New Roman" panose="02020603050405020304" pitchFamily="18" charset="0"/>
            </a:endParaRPr>
          </a:p>
          <a:p>
            <a:endParaRPr lang="hi-IN" dirty="0"/>
          </a:p>
        </p:txBody>
      </p:sp>
      <p:sp>
        <p:nvSpPr>
          <p:cNvPr id="4" name="Footer Placeholder 3">
            <a:extLst>
              <a:ext uri="{FF2B5EF4-FFF2-40B4-BE49-F238E27FC236}">
                <a16:creationId xmlns:a16="http://schemas.microsoft.com/office/drawing/2014/main" id="{B369C74E-4C77-4F9B-D9F5-74AA6CFD54D5}"/>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78C1761-7E68-E416-BF64-DBDC3E5328B7}"/>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97955945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a:xfrm>
            <a:off x="1472183" y="2459115"/>
            <a:ext cx="3019917" cy="1890943"/>
          </a:xfrm>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474998" y="1899821"/>
            <a:ext cx="3735546" cy="2955643"/>
          </a:xfrm>
        </p:spPr>
        <p:txBody>
          <a:bodyPr>
            <a:normAutofit fontScale="85000" lnSpcReduction="10000"/>
          </a:bodyPr>
          <a:lstStyle/>
          <a:p>
            <a:endParaRPr lang="en-IN" b="1" dirty="0"/>
          </a:p>
          <a:p>
            <a:r>
              <a:rPr lang="en-IN" b="1" dirty="0"/>
              <a:t>Govind Singh(2000290120066)</a:t>
            </a:r>
          </a:p>
          <a:p>
            <a:r>
              <a:rPr lang="en-IN" b="1" dirty="0"/>
              <a:t>Aman Raj Singh(2100290129003)</a:t>
            </a:r>
          </a:p>
          <a:p>
            <a:r>
              <a:rPr lang="en-IN" b="1" dirty="0"/>
              <a:t>Anshul Sharma(2000290120031)</a:t>
            </a:r>
          </a:p>
          <a:p>
            <a:endParaRPr lang="en-US" dirty="0"/>
          </a:p>
        </p:txBody>
      </p:sp>
    </p:spTree>
    <p:extLst>
      <p:ext uri="{BB962C8B-B14F-4D97-AF65-F5344CB8AC3E}">
        <p14:creationId xmlns:p14="http://schemas.microsoft.com/office/powerpoint/2010/main" val="27902518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CDDA-7CE2-E8CD-C2FC-1EBBDAF9D362}"/>
              </a:ext>
            </a:extLst>
          </p:cNvPr>
          <p:cNvSpPr>
            <a:spLocks noGrp="1"/>
          </p:cNvSpPr>
          <p:nvPr>
            <p:ph type="title"/>
          </p:nvPr>
        </p:nvSpPr>
        <p:spPr>
          <a:xfrm>
            <a:off x="381000" y="381000"/>
            <a:ext cx="11430000" cy="1325563"/>
          </a:xfrm>
        </p:spPr>
        <p:txBody>
          <a:bodyPr anchor="ctr">
            <a:normAutofit/>
          </a:bodyPr>
          <a:lstStyle/>
          <a:p>
            <a:r>
              <a:rPr lang="en-IN" dirty="0"/>
              <a:t>Introduction </a:t>
            </a:r>
            <a:endParaRPr lang="hi-IN" dirty="0"/>
          </a:p>
        </p:txBody>
      </p:sp>
      <p:sp>
        <p:nvSpPr>
          <p:cNvPr id="5" name="Slide Number Placeholder 4">
            <a:extLst>
              <a:ext uri="{FF2B5EF4-FFF2-40B4-BE49-F238E27FC236}">
                <a16:creationId xmlns:a16="http://schemas.microsoft.com/office/drawing/2014/main" id="{D94E09E4-A193-10FC-7BA6-44016A87C873}"/>
              </a:ext>
            </a:extLst>
          </p:cNvPr>
          <p:cNvSpPr>
            <a:spLocks noGrp="1"/>
          </p:cNvSpPr>
          <p:nvPr>
            <p:ph type="sldNum" sz="quarter" idx="11"/>
          </p:nvPr>
        </p:nvSpPr>
        <p:spPr>
          <a:xfrm>
            <a:off x="9208008" y="6356350"/>
            <a:ext cx="2743200"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sp>
        <p:nvSpPr>
          <p:cNvPr id="3" name="Content Placeholder 2">
            <a:extLst>
              <a:ext uri="{FF2B5EF4-FFF2-40B4-BE49-F238E27FC236}">
                <a16:creationId xmlns:a16="http://schemas.microsoft.com/office/drawing/2014/main" id="{81997650-0358-E914-3DDA-13D8D6733777}"/>
              </a:ext>
            </a:extLst>
          </p:cNvPr>
          <p:cNvSpPr>
            <a:spLocks noGrp="1"/>
          </p:cNvSpPr>
          <p:nvPr>
            <p:ph sz="quarter" idx="12"/>
          </p:nvPr>
        </p:nvSpPr>
        <p:spPr>
          <a:xfrm>
            <a:off x="381000" y="2530549"/>
            <a:ext cx="11570208" cy="3946451"/>
          </a:xfrm>
        </p:spPr>
        <p:txBody>
          <a:bodyPr>
            <a:normAutofit/>
          </a:bodyPr>
          <a:lstStyle/>
          <a:p>
            <a:pPr marL="0" indent="0">
              <a:buNone/>
            </a:pPr>
            <a:r>
              <a:rPr lang="en-US" sz="1800" dirty="0" err="1">
                <a:effectLst/>
              </a:rPr>
              <a:t>DigiErratum</a:t>
            </a:r>
            <a:r>
              <a:rPr lang="en-US" sz="1800" dirty="0">
                <a:effectLst/>
              </a:rPr>
              <a:t> stands for digital erratum (Latin word means error correction)  is a software that checks your fluent for grammatical mistakes, appropriate punctuation, misspellings, and issues related to sentence structure as well as it behave as a assistant for the user. It uses different technologies like AI, ML and NPL to do the same.</a:t>
            </a:r>
            <a:endParaRPr lang="en-IN" sz="1800" dirty="0">
              <a:effectLst/>
            </a:endParaRPr>
          </a:p>
          <a:p>
            <a:pPr marL="0" indent="0">
              <a:buNone/>
            </a:pPr>
            <a:r>
              <a:rPr lang="en-US" sz="1800" dirty="0">
                <a:effectLst/>
              </a:rPr>
              <a:t>English as a universal language in the world will get more and more attention, but English is not our mother tongue, and there exist differences in culture and thinking. English grammar is the most difficult problem to solve. There are many English learners, and the number of English teachers is limited, and it is inevitable to use Internet technology to solve the problem of lack of resources so </a:t>
            </a:r>
            <a:r>
              <a:rPr lang="en-US" sz="1800" dirty="0" err="1">
                <a:effectLst/>
              </a:rPr>
              <a:t>DigiErratum</a:t>
            </a:r>
            <a:r>
              <a:rPr lang="en-US" sz="1800" dirty="0">
                <a:effectLst/>
              </a:rPr>
              <a:t> provides us the solution to this by correcting the incorrect sentence speak by the user and the assistant normally ask the user that "Do you want to say this.." as user say yes the assistant continue the conversation.</a:t>
            </a:r>
            <a:endParaRPr lang="en-IN" sz="1800" dirty="0">
              <a:effectLst/>
            </a:endParaRPr>
          </a:p>
          <a:p>
            <a:pPr marL="0" indent="0">
              <a:buNone/>
            </a:pPr>
            <a:r>
              <a:rPr lang="en-US" sz="1800" dirty="0">
                <a:effectLst/>
              </a:rPr>
              <a:t>With the increasing update of computers and the Internet, tens of thousands of users tend to write and communicate in English in their daily work. For users whose native language is not English, writing in English is a major obstacle for them. Grammar checking technology originated from the application of natural language understanding. The standard of grammar directly affects the fluency of sentences. The grammar checking system introduced in this article can efficiently check out grammatical errors in sentences and automatically generate correct sentences to replace the wrong one.</a:t>
            </a:r>
            <a:endParaRPr lang="en-IN" sz="1800" dirty="0">
              <a:effectLst/>
            </a:endParaRPr>
          </a:p>
          <a:p>
            <a:endParaRPr lang="hi-IN" sz="1500" dirty="0"/>
          </a:p>
        </p:txBody>
      </p:sp>
    </p:spTree>
    <p:extLst>
      <p:ext uri="{BB962C8B-B14F-4D97-AF65-F5344CB8AC3E}">
        <p14:creationId xmlns:p14="http://schemas.microsoft.com/office/powerpoint/2010/main" val="12729610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72BF-E5CD-ADB1-68C2-F8D5B5F35567}"/>
              </a:ext>
            </a:extLst>
          </p:cNvPr>
          <p:cNvSpPr>
            <a:spLocks noGrp="1"/>
          </p:cNvSpPr>
          <p:nvPr>
            <p:ph type="title"/>
          </p:nvPr>
        </p:nvSpPr>
        <p:spPr/>
        <p:txBody>
          <a:bodyPr/>
          <a:lstStyle/>
          <a:p>
            <a:r>
              <a:rPr lang="en-IN" dirty="0"/>
              <a:t>Problem Statement</a:t>
            </a:r>
            <a:endParaRPr lang="hi-IN" dirty="0"/>
          </a:p>
        </p:txBody>
      </p:sp>
      <p:sp>
        <p:nvSpPr>
          <p:cNvPr id="3" name="Footer Placeholder 2">
            <a:extLst>
              <a:ext uri="{FF2B5EF4-FFF2-40B4-BE49-F238E27FC236}">
                <a16:creationId xmlns:a16="http://schemas.microsoft.com/office/drawing/2014/main" id="{4B39041D-EA75-AD81-C9AE-17A5772A0163}"/>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DA77CD8-2B76-25D2-3515-328E5AE2833E}"/>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5" name="Content Placeholder 4">
            <a:extLst>
              <a:ext uri="{FF2B5EF4-FFF2-40B4-BE49-F238E27FC236}">
                <a16:creationId xmlns:a16="http://schemas.microsoft.com/office/drawing/2014/main" id="{233D850B-AD8B-FF64-5FD3-7EDB18E9331F}"/>
              </a:ext>
            </a:extLst>
          </p:cNvPr>
          <p:cNvSpPr>
            <a:spLocks noGrp="1"/>
          </p:cNvSpPr>
          <p:nvPr>
            <p:ph sz="quarter" idx="12"/>
          </p:nvPr>
        </p:nvSpPr>
        <p:spPr/>
        <p:txBody>
          <a:bodyPr/>
          <a:lstStyle/>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During these days most of the people wants to learn and speak English but they are self-effacing when they try to communicate, so using </a:t>
            </a:r>
            <a:r>
              <a:rPr lang="en-US" sz="1800" dirty="0" err="1">
                <a:effectLst/>
                <a:latin typeface="Times New Roman" panose="02020603050405020304" pitchFamily="18" charset="0"/>
                <a:ea typeface="Times New Roman" panose="02020603050405020304" pitchFamily="18" charset="0"/>
              </a:rPr>
              <a:t>DigiErratum</a:t>
            </a:r>
            <a:r>
              <a:rPr lang="en-US" sz="1800" dirty="0">
                <a:effectLst/>
                <a:latin typeface="Times New Roman" panose="02020603050405020304" pitchFamily="18" charset="0"/>
                <a:ea typeface="Times New Roman" panose="02020603050405020304" pitchFamily="18" charset="0"/>
              </a:rPr>
              <a:t> they can easily practice English speaking without any hesitation and improve their English speaking and feel confident while talking to someone.</a:t>
            </a:r>
            <a:endParaRPr lang="en-IN" sz="1800" dirty="0">
              <a:effectLst/>
              <a:latin typeface="Times New Roman" panose="02020603050405020304" pitchFamily="18" charset="0"/>
              <a:ea typeface="Times New Roman" panose="02020603050405020304" pitchFamily="18" charset="0"/>
            </a:endParaRP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Sometime we need to write a big paragraph on some grammatical error correction site to check weather our paragraph is correct or not. It takes so much time but using </a:t>
            </a:r>
            <a:r>
              <a:rPr lang="en-US" sz="1800" dirty="0" err="1">
                <a:effectLst/>
                <a:latin typeface="Times New Roman" panose="02020603050405020304" pitchFamily="18" charset="0"/>
                <a:ea typeface="Times New Roman" panose="02020603050405020304" pitchFamily="18" charset="0"/>
              </a:rPr>
              <a:t>DigiErratum</a:t>
            </a:r>
            <a:r>
              <a:rPr lang="en-US" sz="1800" dirty="0">
                <a:effectLst/>
                <a:latin typeface="Times New Roman" panose="02020603050405020304" pitchFamily="18" charset="0"/>
                <a:ea typeface="Times New Roman" panose="02020603050405020304" pitchFamily="18" charset="0"/>
              </a:rPr>
              <a:t> we can do the same, by only speaking the whole paragraph. It is for any kind of age people and who are physically challenged person they can communicate with the assistant easily and improve their English speaking. It is basically works as virtual assistant so there will be no need of writing. It will save our time.</a:t>
            </a:r>
            <a:endParaRPr lang="en-IN" sz="1800" dirty="0">
              <a:effectLst/>
              <a:latin typeface="Times New Roman" panose="02020603050405020304" pitchFamily="18" charset="0"/>
              <a:ea typeface="Times New Roman" panose="02020603050405020304" pitchFamily="18" charset="0"/>
            </a:endParaRPr>
          </a:p>
          <a:p>
            <a:pPr marL="0" indent="0">
              <a:buNone/>
            </a:pPr>
            <a:endParaRPr lang="hi-IN" dirty="0"/>
          </a:p>
        </p:txBody>
      </p:sp>
    </p:spTree>
    <p:extLst>
      <p:ext uri="{BB962C8B-B14F-4D97-AF65-F5344CB8AC3E}">
        <p14:creationId xmlns:p14="http://schemas.microsoft.com/office/powerpoint/2010/main" val="35313477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521A-DC9B-94D4-11F7-18A46463FAEC}"/>
              </a:ext>
            </a:extLst>
          </p:cNvPr>
          <p:cNvSpPr>
            <a:spLocks noGrp="1"/>
          </p:cNvSpPr>
          <p:nvPr>
            <p:ph type="title"/>
          </p:nvPr>
        </p:nvSpPr>
        <p:spPr/>
        <p:txBody>
          <a:bodyPr/>
          <a:lstStyle/>
          <a:p>
            <a:r>
              <a:rPr lang="en-IN" dirty="0"/>
              <a:t>Objective</a:t>
            </a:r>
            <a:endParaRPr lang="hi-IN" dirty="0"/>
          </a:p>
        </p:txBody>
      </p:sp>
      <p:sp>
        <p:nvSpPr>
          <p:cNvPr id="3" name="Content Placeholder 2">
            <a:extLst>
              <a:ext uri="{FF2B5EF4-FFF2-40B4-BE49-F238E27FC236}">
                <a16:creationId xmlns:a16="http://schemas.microsoft.com/office/drawing/2014/main" id="{E984CB8C-68BA-EB3D-EEF8-216495198614}"/>
              </a:ext>
            </a:extLst>
          </p:cNvPr>
          <p:cNvSpPr>
            <a:spLocks noGrp="1"/>
          </p:cNvSpPr>
          <p:nvPr>
            <p:ph idx="1"/>
          </p:nvPr>
        </p:nvSpPr>
        <p:spPr/>
        <p:txBody>
          <a:bodyPr/>
          <a:lstStyle/>
          <a:p>
            <a:pPr algn="just">
              <a:lnSpc>
                <a:spcPct val="115000"/>
              </a:lnSpc>
            </a:pPr>
            <a:r>
              <a:rPr lang="en-US" sz="1800" dirty="0">
                <a:effectLst/>
                <a:latin typeface="Times New Roman" panose="02020603050405020304" pitchFamily="18" charset="0"/>
                <a:ea typeface="Times New Roman" panose="02020603050405020304" pitchFamily="18" charset="0"/>
              </a:rPr>
              <a:t>With the help of this Project following objectives can be achieved:</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A user friendly assistant system.</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A model that will help every age group people to improve/learn English.</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Learning via communicating with the device.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Self-effacing person can practice on </a:t>
            </a:r>
            <a:r>
              <a:rPr lang="en-US" sz="1800" dirty="0" err="1">
                <a:effectLst/>
                <a:latin typeface="Times New Roman" panose="02020603050405020304" pitchFamily="18" charset="0"/>
                <a:ea typeface="Times New Roman" panose="02020603050405020304" pitchFamily="18" charset="0"/>
              </a:rPr>
              <a:t>DigiErratum</a:t>
            </a:r>
            <a:r>
              <a:rPr lang="en-US" sz="1800" dirty="0">
                <a:effectLst/>
                <a:latin typeface="Times New Roman" panose="02020603050405020304" pitchFamily="18" charset="0"/>
                <a:ea typeface="Times New Roman" panose="02020603050405020304" pitchFamily="18" charset="0"/>
              </a:rPr>
              <a:t> and improve their English as well as enhance his/her confidence and become a good public speaker.</a:t>
            </a:r>
            <a:endParaRPr lang="en-IN" sz="1800" dirty="0">
              <a:effectLst/>
              <a:latin typeface="Times New Roman" panose="02020603050405020304" pitchFamily="18" charset="0"/>
              <a:ea typeface="Times New Roman" panose="02020603050405020304" pitchFamily="18" charset="0"/>
            </a:endParaRPr>
          </a:p>
          <a:p>
            <a:endParaRPr lang="hi-IN" dirty="0"/>
          </a:p>
        </p:txBody>
      </p:sp>
      <p:sp>
        <p:nvSpPr>
          <p:cNvPr id="4" name="Footer Placeholder 3">
            <a:extLst>
              <a:ext uri="{FF2B5EF4-FFF2-40B4-BE49-F238E27FC236}">
                <a16:creationId xmlns:a16="http://schemas.microsoft.com/office/drawing/2014/main" id="{138584EC-464B-5E7D-0375-2DC2B688BE7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10026AC-6A78-443C-DDC4-AD183358AA48}"/>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66542930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6299-D833-5733-B6EC-07D096B4A7EC}"/>
              </a:ext>
            </a:extLst>
          </p:cNvPr>
          <p:cNvSpPr>
            <a:spLocks noGrp="1"/>
          </p:cNvSpPr>
          <p:nvPr>
            <p:ph type="title"/>
          </p:nvPr>
        </p:nvSpPr>
        <p:spPr/>
        <p:txBody>
          <a:bodyPr/>
          <a:lstStyle/>
          <a:p>
            <a:r>
              <a:rPr lang="en-IN" dirty="0"/>
              <a:t>PROPOSED METHODOLOGY</a:t>
            </a:r>
            <a:endParaRPr lang="hi-IN" dirty="0"/>
          </a:p>
        </p:txBody>
      </p:sp>
      <p:sp>
        <p:nvSpPr>
          <p:cNvPr id="4" name="Slide Number Placeholder 3">
            <a:extLst>
              <a:ext uri="{FF2B5EF4-FFF2-40B4-BE49-F238E27FC236}">
                <a16:creationId xmlns:a16="http://schemas.microsoft.com/office/drawing/2014/main" id="{2E90E6F1-9458-969F-BCE8-4157F001F1A6}"/>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5" name="Content Placeholder 4">
            <a:extLst>
              <a:ext uri="{FF2B5EF4-FFF2-40B4-BE49-F238E27FC236}">
                <a16:creationId xmlns:a16="http://schemas.microsoft.com/office/drawing/2014/main" id="{CED9197E-D83D-4C9A-4C2E-0E182DE6C143}"/>
              </a:ext>
            </a:extLst>
          </p:cNvPr>
          <p:cNvSpPr>
            <a:spLocks noGrp="1"/>
          </p:cNvSpPr>
          <p:nvPr>
            <p:ph sz="quarter" idx="12"/>
          </p:nvPr>
        </p:nvSpPr>
        <p:spPr>
          <a:xfrm>
            <a:off x="603682" y="2610035"/>
            <a:ext cx="11207317" cy="3648721"/>
          </a:xfrm>
        </p:spPr>
        <p:txBody>
          <a:bodyPr>
            <a:normAutofit fontScale="40000" lnSpcReduction="20000"/>
          </a:bodyPr>
          <a:lstStyle/>
          <a:p>
            <a:pPr marL="0" marR="500380" indent="0" algn="just">
              <a:lnSpc>
                <a:spcPct val="115000"/>
              </a:lnSpc>
              <a:buNone/>
            </a:pPr>
            <a:r>
              <a:rPr lang="en-US" sz="3500" dirty="0">
                <a:effectLst/>
                <a:latin typeface="Times New Roman" panose="02020603050405020304" pitchFamily="18" charset="0"/>
                <a:ea typeface="Times New Roman" panose="02020603050405020304" pitchFamily="18" charset="0"/>
              </a:rPr>
              <a:t>Grammar error correction (GEC) is an important application aspect of natural language processing techniques. The past decade has witnessed significant progress achieved in GEC for the sake of increasing popularity of machine learning and deep learning, especially in late 2010s when near human level GEC systems are available. . Since GEC is typically viewed as a sister task of machine translation, many GEC systems are based on neural machine translation (NMT) approaches, where the neural sequence-to-sequence model is applied. Ensure that your abstract reads well and is grammatically correct. We present the first survey in grammar error correction (GEC) for a comprehensive retrospect of existing progress[2]. </a:t>
            </a:r>
            <a:r>
              <a:rPr lang="en-US" sz="3500" dirty="0">
                <a:solidFill>
                  <a:srgbClr val="1C1D1E"/>
                </a:solidFill>
                <a:effectLst/>
                <a:latin typeface="Times New Roman" panose="02020603050405020304" pitchFamily="18" charset="0"/>
                <a:ea typeface="Times New Roman" panose="02020603050405020304" pitchFamily="18" charset="0"/>
              </a:rPr>
              <a:t>Machine learning models are well suited to these kinds of data, allowing researchers to model highly complex relationships and to evaluate the generalizability and robustness of their results using resampling methods. The correct usage of machine learning models requires specialized methodological training that considers issues specific to this type of modelling.</a:t>
            </a:r>
            <a:r>
              <a:rPr lang="en-US" sz="3500" dirty="0">
                <a:effectLst/>
                <a:latin typeface="Times New Roman" panose="02020603050405020304" pitchFamily="18" charset="0"/>
                <a:ea typeface="Times New Roman" panose="02020603050405020304" pitchFamily="18" charset="0"/>
              </a:rPr>
              <a:t>[3].</a:t>
            </a:r>
            <a:endParaRPr lang="en-IN" sz="3500" dirty="0">
              <a:effectLst/>
              <a:latin typeface="Times New Roman" panose="02020603050405020304" pitchFamily="18" charset="0"/>
              <a:ea typeface="Times New Roman" panose="02020603050405020304" pitchFamily="18" charset="0"/>
            </a:endParaRPr>
          </a:p>
          <a:p>
            <a:pPr marL="0" marR="500380" indent="0" algn="just">
              <a:lnSpc>
                <a:spcPct val="115000"/>
              </a:lnSpc>
              <a:buNone/>
            </a:pPr>
            <a:r>
              <a:rPr lang="en-US" sz="3500" dirty="0">
                <a:effectLst/>
                <a:latin typeface="Times New Roman" panose="02020603050405020304" pitchFamily="18" charset="0"/>
                <a:ea typeface="Times New Roman" panose="02020603050405020304" pitchFamily="18" charset="0"/>
              </a:rPr>
              <a:t> </a:t>
            </a:r>
            <a:endParaRPr lang="en-IN" sz="3500" dirty="0">
              <a:effectLst/>
              <a:latin typeface="Times New Roman" panose="02020603050405020304" pitchFamily="18" charset="0"/>
              <a:ea typeface="Times New Roman" panose="02020603050405020304" pitchFamily="18" charset="0"/>
            </a:endParaRPr>
          </a:p>
          <a:p>
            <a:pPr marL="0" marR="500380" indent="0" algn="just">
              <a:lnSpc>
                <a:spcPct val="115000"/>
              </a:lnSpc>
              <a:spcBef>
                <a:spcPts val="55"/>
              </a:spcBef>
              <a:spcAft>
                <a:spcPts val="0"/>
              </a:spcAft>
              <a:buNone/>
            </a:pPr>
            <a:r>
              <a:rPr lang="en-US" sz="3500" dirty="0">
                <a:effectLst/>
                <a:latin typeface="Times New Roman" panose="02020603050405020304" pitchFamily="18" charset="0"/>
                <a:ea typeface="Times New Roman" panose="02020603050405020304" pitchFamily="18" charset="0"/>
              </a:rPr>
              <a:t>In the IoT world, intelligent virtual assistant (IVA) is a popular service to interact with users based on voice command. For optimal performance and efficient data management, famous IVAs like Amazon Alexa and Google Assistant usually operate based on the cloud computing architecture. In this process, a large amount of behavioral traces that include user’s voice activity history with detailed descriptions can be stored in the remote servers within an IVA ecosystem. If those data (as also known as IVA cloud-native data) are leaked by attacks, malicious person may be able to not only harvest detailed usage history of IVA services, but also reveals additional user-related information through various data analysis techniques. In this paper, we firstly show and categorize types of IVA-related data that can be collected from popular IVA, Amazon Alexa. We then analyze an experimental dataset covering three months with Alexa service, and characterize the properties of user’s lifestyle and life patterns. </a:t>
            </a:r>
            <a:endParaRPr lang="en-IN" sz="3500" dirty="0">
              <a:effectLst/>
              <a:latin typeface="Times New Roman" panose="02020603050405020304" pitchFamily="18" charset="0"/>
              <a:ea typeface="Times New Roman" panose="02020603050405020304" pitchFamily="18" charset="0"/>
            </a:endParaRPr>
          </a:p>
          <a:p>
            <a:pPr marL="0" marR="500380" indent="0" algn="just">
              <a:lnSpc>
                <a:spcPct val="115000"/>
              </a:lnSpc>
              <a:spcBef>
                <a:spcPts val="55"/>
              </a:spcBef>
              <a:spcAft>
                <a:spcPts val="0"/>
              </a:spcAft>
              <a:buNone/>
            </a:pPr>
            <a:r>
              <a:rPr lang="en-US" sz="2500" dirty="0">
                <a:effectLst/>
                <a:latin typeface="Times New Roman" panose="02020603050405020304" pitchFamily="18" charset="0"/>
                <a:ea typeface="Times New Roman" panose="02020603050405020304" pitchFamily="18" charset="0"/>
              </a:rPr>
              <a:t> </a:t>
            </a:r>
            <a:endParaRPr lang="en-IN" sz="2500" dirty="0">
              <a:effectLst/>
              <a:latin typeface="Times New Roman" panose="02020603050405020304" pitchFamily="18" charset="0"/>
              <a:ea typeface="Times New Roman" panose="02020603050405020304" pitchFamily="18" charset="0"/>
            </a:endParaRPr>
          </a:p>
          <a:p>
            <a:endParaRPr lang="hi-IN" dirty="0"/>
          </a:p>
        </p:txBody>
      </p:sp>
    </p:spTree>
    <p:extLst>
      <p:ext uri="{BB962C8B-B14F-4D97-AF65-F5344CB8AC3E}">
        <p14:creationId xmlns:p14="http://schemas.microsoft.com/office/powerpoint/2010/main" val="127506978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D4D10-F3B8-9B12-F7E4-324040611101}"/>
              </a:ext>
            </a:extLst>
          </p:cNvPr>
          <p:cNvSpPr>
            <a:spLocks noGrp="1"/>
          </p:cNvSpPr>
          <p:nvPr>
            <p:ph idx="1"/>
          </p:nvPr>
        </p:nvSpPr>
        <p:spPr>
          <a:xfrm>
            <a:off x="609600" y="656947"/>
            <a:ext cx="10972800" cy="3595457"/>
          </a:xfrm>
        </p:spPr>
        <p:txBody>
          <a:bodyPr>
            <a:normAutofit fontScale="85000" lnSpcReduction="10000"/>
          </a:bodyPr>
          <a:lstStyle/>
          <a:p>
            <a:pPr marL="0" marR="500380" indent="0" algn="just">
              <a:lnSpc>
                <a:spcPct val="115000"/>
              </a:lnSpc>
              <a:spcBef>
                <a:spcPts val="55"/>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500380" indent="0" algn="just">
              <a:lnSpc>
                <a:spcPct val="115000"/>
              </a:lnSpc>
              <a:spcBef>
                <a:spcPts val="55"/>
              </a:spcBef>
              <a:spcAft>
                <a:spcPts val="0"/>
              </a:spcAft>
              <a:buNone/>
            </a:pPr>
            <a:r>
              <a:rPr lang="en-US" sz="1800" dirty="0">
                <a:effectLst/>
                <a:latin typeface="Times New Roman" panose="02020603050405020304" pitchFamily="18" charset="0"/>
                <a:ea typeface="Times New Roman" panose="02020603050405020304" pitchFamily="18" charset="0"/>
              </a:rPr>
              <a:t>Our results show that it is possible to uncover new insights on personal information such as user interests, IVA usage patterns and sleeping/wake-up patterns. The results presented in this paper provide important implications for and privacy threats to IVA vendors and users as well[4]. </a:t>
            </a:r>
            <a:endParaRPr lang="en-IN" sz="1800" dirty="0">
              <a:effectLst/>
              <a:latin typeface="Times New Roman" panose="02020603050405020304" pitchFamily="18" charset="0"/>
              <a:ea typeface="Times New Roman" panose="02020603050405020304" pitchFamily="18" charset="0"/>
            </a:endParaRPr>
          </a:p>
          <a:p>
            <a:pPr marL="0" marR="500380" indent="0" algn="just">
              <a:lnSpc>
                <a:spcPct val="115000"/>
              </a:lnSpc>
              <a:buNone/>
            </a:pPr>
            <a:r>
              <a:rPr lang="en-US" sz="1800" dirty="0">
                <a:effectLst/>
                <a:latin typeface="Times New Roman" panose="02020603050405020304" pitchFamily="18" charset="0"/>
                <a:ea typeface="Times New Roman" panose="02020603050405020304" pitchFamily="18" charset="0"/>
              </a:rPr>
              <a:t>Machine learning (ML) provides a powerful framework for the analysis of high-dimensional datasets by modelling complex relationships, often encountered in modern data with many variables, cases and potentially non-linear effects. The impact of ML methods on research and practical applications in the educational sciences is still limited, but continuously grows, as larger and more complex datasets become available through massive open online courses (MOOCs) and large-scale investigations. The educational sciences are at a crucial pivot point, because of the anticipated impact ML methods hold for the field. To provide educational researchers with an elaborate introduction to the topic, it provide an instructional summary of the opportunities and challenges of ML for the educational sciences, show how a look at related disciplines can help learning from their experiences, and argue for a philosophical shift in model evaluation. We demonstrate how the overall quality of data analysis in educational research can benefit from these methods and show how ML can play a decisive role in the validation of empirical models. Specifically, it(1) provide an overview of the types of data suitable for ML and(2)give practical advice for the application of ML methods[5].</a:t>
            </a:r>
            <a:endParaRPr lang="en-IN" sz="1800" dirty="0">
              <a:effectLst/>
              <a:latin typeface="Times New Roman" panose="02020603050405020304" pitchFamily="18" charset="0"/>
              <a:ea typeface="Times New Roman" panose="02020603050405020304" pitchFamily="18" charset="0"/>
            </a:endParaRPr>
          </a:p>
          <a:p>
            <a:endParaRPr lang="hi-IN" dirty="0"/>
          </a:p>
        </p:txBody>
      </p:sp>
      <p:sp>
        <p:nvSpPr>
          <p:cNvPr id="4" name="Footer Placeholder 3">
            <a:extLst>
              <a:ext uri="{FF2B5EF4-FFF2-40B4-BE49-F238E27FC236}">
                <a16:creationId xmlns:a16="http://schemas.microsoft.com/office/drawing/2014/main" id="{7DF292C0-B426-B4FA-60CC-2A055EC7EC05}"/>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307C8D3-B953-E7F6-5923-7AD15E388B0D}"/>
              </a:ext>
            </a:extLst>
          </p:cNvPr>
          <p:cNvSpPr>
            <a:spLocks noGrp="1"/>
          </p:cNvSpPr>
          <p:nvPr>
            <p:ph type="sldNum" sz="quarter" idx="11"/>
          </p:nvPr>
        </p:nvSpPr>
        <p:spPr/>
        <p:txBody>
          <a:bodyPr/>
          <a:lstStyle/>
          <a:p>
            <a:fld id="{294A09A9-5501-47C1-A89A-A340965A2BE2}" type="slidenum">
              <a:rPr lang="en-US" smtClean="0"/>
              <a:pPr/>
              <a:t>6</a:t>
            </a:fld>
            <a:endParaRPr lang="en-US" dirty="0"/>
          </a:p>
        </p:txBody>
      </p:sp>
      <p:pic>
        <p:nvPicPr>
          <p:cNvPr id="6" name="Picture 5" descr="A picture containing diagram&#10;&#10;Description automatically generated">
            <a:extLst>
              <a:ext uri="{FF2B5EF4-FFF2-40B4-BE49-F238E27FC236}">
                <a16:creationId xmlns:a16="http://schemas.microsoft.com/office/drawing/2014/main" id="{7E863CD7-89B7-7DA5-3D74-9355F047D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225" y="4496078"/>
            <a:ext cx="6592186" cy="1704975"/>
          </a:xfrm>
          <a:prstGeom prst="rect">
            <a:avLst/>
          </a:prstGeom>
        </p:spPr>
      </p:pic>
      <p:sp>
        <p:nvSpPr>
          <p:cNvPr id="7" name="TextBox 6">
            <a:extLst>
              <a:ext uri="{FF2B5EF4-FFF2-40B4-BE49-F238E27FC236}">
                <a16:creationId xmlns:a16="http://schemas.microsoft.com/office/drawing/2014/main" id="{64CD36AA-4FF1-8381-D31A-B95AA54DC765}"/>
              </a:ext>
            </a:extLst>
          </p:cNvPr>
          <p:cNvSpPr txBox="1"/>
          <p:nvPr/>
        </p:nvSpPr>
        <p:spPr>
          <a:xfrm>
            <a:off x="4557466" y="6254257"/>
            <a:ext cx="3077068" cy="385362"/>
          </a:xfrm>
          <a:prstGeom prst="rect">
            <a:avLst/>
          </a:prstGeom>
          <a:noFill/>
        </p:spPr>
        <p:txBody>
          <a:bodyPr wrap="square">
            <a:spAutoFit/>
          </a:bodyPr>
          <a:lstStyle/>
          <a:p>
            <a:pPr algn="just">
              <a:lnSpc>
                <a:spcPct val="115000"/>
              </a:lnSpc>
              <a:spcBef>
                <a:spcPts val="35"/>
              </a:spcBef>
            </a:pPr>
            <a:r>
              <a:rPr lang="en-US" sz="1800" b="1" dirty="0">
                <a:effectLst/>
                <a:latin typeface="Times New Roman" panose="02020603050405020304" pitchFamily="18" charset="0"/>
                <a:ea typeface="Times New Roman" panose="02020603050405020304" pitchFamily="18" charset="0"/>
              </a:rPr>
              <a:t>Fig:1  </a:t>
            </a:r>
            <a:r>
              <a:rPr lang="en-US" sz="1800" b="1" dirty="0" err="1">
                <a:effectLst/>
                <a:latin typeface="Times New Roman" panose="02020603050405020304" pitchFamily="18" charset="0"/>
                <a:ea typeface="Times New Roman" panose="02020603050405020304" pitchFamily="18" charset="0"/>
              </a:rPr>
              <a:t>WorkingModel</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459125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20F8436-F32B-D6F5-E9C9-1823BE3700F7}"/>
              </a:ext>
            </a:extLst>
          </p:cNvPr>
          <p:cNvSpPr txBox="1"/>
          <p:nvPr/>
        </p:nvSpPr>
        <p:spPr>
          <a:xfrm>
            <a:off x="838200" y="380999"/>
            <a:ext cx="10515600" cy="1325880"/>
          </a:xfrm>
          <a:prstGeom prst="rect">
            <a:avLst/>
          </a:prstGeom>
        </p:spPr>
        <p:txBody>
          <a:bodyPr vert="horz" lIns="91440" tIns="45720" rIns="91440" bIns="45720" rtlCol="0" anchor="ctr">
            <a:normAutofit/>
          </a:bodyPr>
          <a:lstStyle/>
          <a:p>
            <a:pPr marL="309245" marR="372110" algn="ctr">
              <a:lnSpc>
                <a:spcPct val="90000"/>
              </a:lnSpc>
              <a:spcBef>
                <a:spcPct val="0"/>
              </a:spcBef>
              <a:spcAft>
                <a:spcPts val="600"/>
              </a:spcAft>
            </a:pPr>
            <a:r>
              <a:rPr lang="en-US" sz="4400" b="1" kern="1200" dirty="0">
                <a:solidFill>
                  <a:schemeClr val="accent3"/>
                </a:solidFill>
                <a:effectLst/>
                <a:latin typeface="Baskerville" panose="02020502070401020303" pitchFamily="18" charset="0"/>
                <a:ea typeface="Baskerville" panose="02020502070401020303" pitchFamily="18" charset="0"/>
                <a:cs typeface="+mj-cs"/>
              </a:rPr>
              <a:t>Fig:2 Virtual Assistant interaction with user</a:t>
            </a:r>
          </a:p>
        </p:txBody>
      </p:sp>
      <p:pic>
        <p:nvPicPr>
          <p:cNvPr id="6" name="Content Placeholder 5" descr="Diagram&#10;&#10;Description automatically generated">
            <a:extLst>
              <a:ext uri="{FF2B5EF4-FFF2-40B4-BE49-F238E27FC236}">
                <a16:creationId xmlns:a16="http://schemas.microsoft.com/office/drawing/2014/main" id="{E4FCC794-6CEA-E063-1C8C-DC036D6374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1600200"/>
            <a:ext cx="6096000" cy="4572000"/>
          </a:xfrm>
          <a:prstGeom prst="rect">
            <a:avLst/>
          </a:prstGeom>
          <a:noFill/>
        </p:spPr>
      </p:pic>
      <p:sp>
        <p:nvSpPr>
          <p:cNvPr id="5" name="Slide Number Placeholder 4">
            <a:extLst>
              <a:ext uri="{FF2B5EF4-FFF2-40B4-BE49-F238E27FC236}">
                <a16:creationId xmlns:a16="http://schemas.microsoft.com/office/drawing/2014/main" id="{52E52569-ED00-72F6-219A-E69DD8058396}"/>
              </a:ext>
            </a:extLst>
          </p:cNvPr>
          <p:cNvSpPr>
            <a:spLocks noGrp="1"/>
          </p:cNvSpPr>
          <p:nvPr>
            <p:ph type="sldNum" sz="quarter" idx="11"/>
          </p:nvPr>
        </p:nvSpPr>
        <p:spPr>
          <a:xfrm>
            <a:off x="9208008"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28106093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0977-E875-956C-1B30-DEE04D3A8E74}"/>
              </a:ext>
            </a:extLst>
          </p:cNvPr>
          <p:cNvSpPr>
            <a:spLocks noGrp="1"/>
          </p:cNvSpPr>
          <p:nvPr>
            <p:ph type="title"/>
          </p:nvPr>
        </p:nvSpPr>
        <p:spPr>
          <a:xfrm>
            <a:off x="317206" y="1422989"/>
            <a:ext cx="2479158" cy="3808229"/>
          </a:xfrm>
        </p:spPr>
        <p:txBody>
          <a:bodyPr anchor="ctr">
            <a:normAutofit/>
          </a:bodyPr>
          <a:lstStyle/>
          <a:p>
            <a:r>
              <a:rPr lang="en-IN" dirty="0"/>
              <a:t>Flowchart</a:t>
            </a:r>
            <a:endParaRPr lang="hi-IN" dirty="0"/>
          </a:p>
        </p:txBody>
      </p:sp>
      <p:pic>
        <p:nvPicPr>
          <p:cNvPr id="7" name="Content Placeholder 6">
            <a:extLst>
              <a:ext uri="{FF2B5EF4-FFF2-40B4-BE49-F238E27FC236}">
                <a16:creationId xmlns:a16="http://schemas.microsoft.com/office/drawing/2014/main" id="{C5DCF6C1-0589-EA17-078A-082F19283E1C}"/>
              </a:ext>
            </a:extLst>
          </p:cNvPr>
          <p:cNvPicPr>
            <a:picLocks noGrp="1" noChangeAspect="1"/>
          </p:cNvPicPr>
          <p:nvPr>
            <p:ph idx="1"/>
          </p:nvPr>
        </p:nvPicPr>
        <p:blipFill>
          <a:blip r:embed="rId2"/>
          <a:stretch>
            <a:fillRect/>
          </a:stretch>
        </p:blipFill>
        <p:spPr>
          <a:xfrm>
            <a:off x="3455581" y="350875"/>
            <a:ext cx="8144540" cy="6172622"/>
          </a:xfrm>
          <a:noFill/>
        </p:spPr>
      </p:pic>
      <p:sp>
        <p:nvSpPr>
          <p:cNvPr id="5" name="Slide Number Placeholder 4">
            <a:extLst>
              <a:ext uri="{FF2B5EF4-FFF2-40B4-BE49-F238E27FC236}">
                <a16:creationId xmlns:a16="http://schemas.microsoft.com/office/drawing/2014/main" id="{862CE5A4-7D7C-C1AA-9426-C8DFA655CA0D}"/>
              </a:ext>
            </a:extLst>
          </p:cNvPr>
          <p:cNvSpPr>
            <a:spLocks noGrp="1"/>
          </p:cNvSpPr>
          <p:nvPr>
            <p:ph type="sldNum" sz="quarter" idx="11"/>
          </p:nvPr>
        </p:nvSpPr>
        <p:spPr>
          <a:xfrm>
            <a:off x="9208008" y="6356350"/>
            <a:ext cx="2743200"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3116711764"/>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CE72BDF-E4EC-FA40-F86E-DADD97EE1DCB}"/>
              </a:ext>
            </a:extLst>
          </p:cNvPr>
          <p:cNvPicPr>
            <a:picLocks noGrp="1" noChangeAspect="1"/>
          </p:cNvPicPr>
          <p:nvPr>
            <p:ph idx="1"/>
          </p:nvPr>
        </p:nvPicPr>
        <p:blipFill>
          <a:blip r:embed="rId2"/>
          <a:stretch>
            <a:fillRect/>
          </a:stretch>
        </p:blipFill>
        <p:spPr>
          <a:xfrm>
            <a:off x="701748" y="648586"/>
            <a:ext cx="4518837" cy="5707764"/>
          </a:xfrm>
        </p:spPr>
      </p:pic>
      <p:sp>
        <p:nvSpPr>
          <p:cNvPr id="5" name="Slide Number Placeholder 4">
            <a:extLst>
              <a:ext uri="{FF2B5EF4-FFF2-40B4-BE49-F238E27FC236}">
                <a16:creationId xmlns:a16="http://schemas.microsoft.com/office/drawing/2014/main" id="{E1BA6197-E1F7-8F0D-F142-D48423C3B77A}"/>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9" name="Picture 8">
            <a:extLst>
              <a:ext uri="{FF2B5EF4-FFF2-40B4-BE49-F238E27FC236}">
                <a16:creationId xmlns:a16="http://schemas.microsoft.com/office/drawing/2014/main" id="{C30118D1-BFE3-DC9F-421E-705196948095}"/>
              </a:ext>
            </a:extLst>
          </p:cNvPr>
          <p:cNvPicPr>
            <a:picLocks noChangeAspect="1"/>
          </p:cNvPicPr>
          <p:nvPr/>
        </p:nvPicPr>
        <p:blipFill>
          <a:blip r:embed="rId3"/>
          <a:stretch>
            <a:fillRect/>
          </a:stretch>
        </p:blipFill>
        <p:spPr>
          <a:xfrm>
            <a:off x="5699051" y="648586"/>
            <a:ext cx="6071191" cy="5707764"/>
          </a:xfrm>
          <a:prstGeom prst="rect">
            <a:avLst/>
          </a:prstGeom>
        </p:spPr>
      </p:pic>
    </p:spTree>
    <p:extLst>
      <p:ext uri="{BB962C8B-B14F-4D97-AF65-F5344CB8AC3E}">
        <p14:creationId xmlns:p14="http://schemas.microsoft.com/office/powerpoint/2010/main" val="281227125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{B9502C69-C619-47AB-9363-93FA57FEF01D}tf56410444_win32</Template>
  <TotalTime>49</TotalTime>
  <Words>1404</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Baskerville</vt:lpstr>
      <vt:lpstr>Baskerville Old Face</vt:lpstr>
      <vt:lpstr>Calibri</vt:lpstr>
      <vt:lpstr>Gill Sans Light</vt:lpstr>
      <vt:lpstr>Gill Sans Nova</vt:lpstr>
      <vt:lpstr>Gill Sans Nova Light</vt:lpstr>
      <vt:lpstr>Symbol</vt:lpstr>
      <vt:lpstr>Times New Roman</vt:lpstr>
      <vt:lpstr>Office Theme</vt:lpstr>
      <vt:lpstr>DigiErratum using AI, ML &amp; NLP </vt:lpstr>
      <vt:lpstr>Introduction </vt:lpstr>
      <vt:lpstr>Problem Statement</vt:lpstr>
      <vt:lpstr>Objective</vt:lpstr>
      <vt:lpstr>PROPOSED METHODOLOGY</vt:lpstr>
      <vt:lpstr>PowerPoint Presentation</vt:lpstr>
      <vt:lpstr>PowerPoint Presentation</vt:lpstr>
      <vt:lpstr>Flowchart</vt:lpstr>
      <vt:lpstr>PowerPoint Presentation</vt:lpstr>
      <vt:lpstr>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DigiErratum using AI, ML &amp; NLP</dc:title>
  <dc:creator>anshul sharma</dc:creator>
  <cp:lastModifiedBy>anshul sharma</cp:lastModifiedBy>
  <cp:revision>26</cp:revision>
  <dcterms:created xsi:type="dcterms:W3CDTF">2022-11-15T01:07:53Z</dcterms:created>
  <dcterms:modified xsi:type="dcterms:W3CDTF">2022-11-15T02:05:48Z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