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 id="264" r:id="rId3"/>
    <p:sldId id="261" r:id="rId4"/>
    <p:sldId id="265" r:id="rId5"/>
    <p:sldId id="258" r:id="rId6"/>
    <p:sldId id="259" r:id="rId7"/>
    <p:sldId id="262" r:id="rId8"/>
    <p:sldId id="267" r:id="rId9"/>
    <p:sldId id="266" r:id="rId10"/>
    <p:sldId id="260" r:id="rId11"/>
    <p:sldId id="268"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EC75B1C-0DF2-4E37-A853-967E4AA02B2E}">
          <p14:sldIdLst>
            <p14:sldId id="256"/>
            <p14:sldId id="264"/>
            <p14:sldId id="261"/>
            <p14:sldId id="265"/>
            <p14:sldId id="258"/>
            <p14:sldId id="259"/>
            <p14:sldId id="262"/>
            <p14:sldId id="267"/>
            <p14:sldId id="266"/>
            <p14:sldId id="260"/>
            <p14:sldId id="268"/>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4660"/>
  </p:normalViewPr>
  <p:slideViewPr>
    <p:cSldViewPr snapToGrid="0">
      <p:cViewPr varScale="1">
        <p:scale>
          <a:sx n="64" d="100"/>
          <a:sy n="64" d="100"/>
        </p:scale>
        <p:origin x="8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59C11A-B0F3-4784-9F61-C2ECD30899BF}"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52F95-BC10-43E8-9782-3811E7ABF52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5343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59C11A-B0F3-4784-9F61-C2ECD30899BF}"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52F95-BC10-43E8-9782-3811E7ABF523}" type="slidenum">
              <a:rPr lang="en-IN" smtClean="0"/>
              <a:t>‹#›</a:t>
            </a:fld>
            <a:endParaRPr lang="en-IN"/>
          </a:p>
        </p:txBody>
      </p:sp>
    </p:spTree>
    <p:extLst>
      <p:ext uri="{BB962C8B-B14F-4D97-AF65-F5344CB8AC3E}">
        <p14:creationId xmlns:p14="http://schemas.microsoft.com/office/powerpoint/2010/main" val="1407794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59C11A-B0F3-4784-9F61-C2ECD30899BF}"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52F95-BC10-43E8-9782-3811E7ABF523}" type="slidenum">
              <a:rPr lang="en-IN" smtClean="0"/>
              <a:t>‹#›</a:t>
            </a:fld>
            <a:endParaRPr lang="en-IN"/>
          </a:p>
        </p:txBody>
      </p:sp>
    </p:spTree>
    <p:extLst>
      <p:ext uri="{BB962C8B-B14F-4D97-AF65-F5344CB8AC3E}">
        <p14:creationId xmlns:p14="http://schemas.microsoft.com/office/powerpoint/2010/main" val="241108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59C11A-B0F3-4784-9F61-C2ECD30899BF}"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52F95-BC10-43E8-9782-3811E7ABF523}" type="slidenum">
              <a:rPr lang="en-IN" smtClean="0"/>
              <a:t>‹#›</a:t>
            </a:fld>
            <a:endParaRPr lang="en-IN"/>
          </a:p>
        </p:txBody>
      </p:sp>
    </p:spTree>
    <p:extLst>
      <p:ext uri="{BB962C8B-B14F-4D97-AF65-F5344CB8AC3E}">
        <p14:creationId xmlns:p14="http://schemas.microsoft.com/office/powerpoint/2010/main" val="3720339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59C11A-B0F3-4784-9F61-C2ECD30899BF}"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52F95-BC10-43E8-9782-3811E7ABF52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5045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59C11A-B0F3-4784-9F61-C2ECD30899BF}" type="datetimeFigureOut">
              <a:rPr lang="en-IN" smtClean="0"/>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52F95-BC10-43E8-9782-3811E7ABF523}" type="slidenum">
              <a:rPr lang="en-IN" smtClean="0"/>
              <a:t>‹#›</a:t>
            </a:fld>
            <a:endParaRPr lang="en-IN"/>
          </a:p>
        </p:txBody>
      </p:sp>
    </p:spTree>
    <p:extLst>
      <p:ext uri="{BB962C8B-B14F-4D97-AF65-F5344CB8AC3E}">
        <p14:creationId xmlns:p14="http://schemas.microsoft.com/office/powerpoint/2010/main" val="2332749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59C11A-B0F3-4784-9F61-C2ECD30899BF}" type="datetimeFigureOut">
              <a:rPr lang="en-IN" smtClean="0"/>
              <a:t>15-11-2022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352F95-BC10-43E8-9782-3811E7ABF523}" type="slidenum">
              <a:rPr lang="en-IN" smtClean="0"/>
              <a:t>‹#›</a:t>
            </a:fld>
            <a:endParaRPr lang="en-IN"/>
          </a:p>
        </p:txBody>
      </p:sp>
    </p:spTree>
    <p:extLst>
      <p:ext uri="{BB962C8B-B14F-4D97-AF65-F5344CB8AC3E}">
        <p14:creationId xmlns:p14="http://schemas.microsoft.com/office/powerpoint/2010/main" val="3738418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59C11A-B0F3-4784-9F61-C2ECD30899BF}" type="datetimeFigureOut">
              <a:rPr lang="en-IN" smtClean="0"/>
              <a:t>15-11-2022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352F95-BC10-43E8-9782-3811E7ABF523}" type="slidenum">
              <a:rPr lang="en-IN" smtClean="0"/>
              <a:t>‹#›</a:t>
            </a:fld>
            <a:endParaRPr lang="en-IN"/>
          </a:p>
        </p:txBody>
      </p:sp>
    </p:spTree>
    <p:extLst>
      <p:ext uri="{BB962C8B-B14F-4D97-AF65-F5344CB8AC3E}">
        <p14:creationId xmlns:p14="http://schemas.microsoft.com/office/powerpoint/2010/main" val="3631904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759C11A-B0F3-4784-9F61-C2ECD30899BF}" type="datetimeFigureOut">
              <a:rPr lang="en-IN" smtClean="0"/>
              <a:t>15-11-2022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90352F95-BC10-43E8-9782-3811E7ABF523}" type="slidenum">
              <a:rPr lang="en-IN" smtClean="0"/>
              <a:t>‹#›</a:t>
            </a:fld>
            <a:endParaRPr lang="en-IN"/>
          </a:p>
        </p:txBody>
      </p:sp>
    </p:spTree>
    <p:extLst>
      <p:ext uri="{BB962C8B-B14F-4D97-AF65-F5344CB8AC3E}">
        <p14:creationId xmlns:p14="http://schemas.microsoft.com/office/powerpoint/2010/main" val="135043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759C11A-B0F3-4784-9F61-C2ECD30899BF}" type="datetimeFigureOut">
              <a:rPr lang="en-IN" smtClean="0"/>
              <a:t>15-11-2022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0352F95-BC10-43E8-9782-3811E7ABF523}" type="slidenum">
              <a:rPr lang="en-IN" smtClean="0"/>
              <a:t>‹#›</a:t>
            </a:fld>
            <a:endParaRPr lang="en-IN"/>
          </a:p>
        </p:txBody>
      </p:sp>
    </p:spTree>
    <p:extLst>
      <p:ext uri="{BB962C8B-B14F-4D97-AF65-F5344CB8AC3E}">
        <p14:creationId xmlns:p14="http://schemas.microsoft.com/office/powerpoint/2010/main" val="14623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59C11A-B0F3-4784-9F61-C2ECD30899BF}" type="datetimeFigureOut">
              <a:rPr lang="en-IN" smtClean="0"/>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52F95-BC10-43E8-9782-3811E7ABF523}" type="slidenum">
              <a:rPr lang="en-IN" smtClean="0"/>
              <a:t>‹#›</a:t>
            </a:fld>
            <a:endParaRPr lang="en-IN"/>
          </a:p>
        </p:txBody>
      </p:sp>
    </p:spTree>
    <p:extLst>
      <p:ext uri="{BB962C8B-B14F-4D97-AF65-F5344CB8AC3E}">
        <p14:creationId xmlns:p14="http://schemas.microsoft.com/office/powerpoint/2010/main" val="4250708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759C11A-B0F3-4784-9F61-C2ECD30899BF}" type="datetimeFigureOut">
              <a:rPr lang="en-IN" smtClean="0"/>
              <a:t>15-11-2022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0352F95-BC10-43E8-9782-3811E7ABF52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3906143"/>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3514-BBCF-D522-7AAC-7D55F5232E48}"/>
              </a:ext>
            </a:extLst>
          </p:cNvPr>
          <p:cNvSpPr>
            <a:spLocks noGrp="1"/>
          </p:cNvSpPr>
          <p:nvPr>
            <p:ph type="ctrTitle" idx="4294967295"/>
          </p:nvPr>
        </p:nvSpPr>
        <p:spPr>
          <a:xfrm>
            <a:off x="1" y="0"/>
            <a:ext cx="12192000" cy="2483318"/>
          </a:xfrm>
        </p:spPr>
        <p:txBody>
          <a:bodyPr>
            <a:normAutofit/>
          </a:bodyPr>
          <a:lstStyle/>
          <a:p>
            <a:pPr algn="ctr"/>
            <a:r>
              <a:rPr lang="en-US" sz="6000">
                <a:latin typeface="+mn-lt"/>
              </a:rPr>
              <a:t>  </a:t>
            </a:r>
            <a:r>
              <a:rPr lang="en-US" sz="5400" dirty="0">
                <a:latin typeface="+mn-lt"/>
              </a:rPr>
              <a:t>IOT BASED SMART WASTE      MANAGEMENT SYSTEM</a:t>
            </a:r>
            <a:endParaRPr lang="en-IN" sz="5400" dirty="0">
              <a:latin typeface="+mn-lt"/>
            </a:endParaRPr>
          </a:p>
        </p:txBody>
      </p:sp>
      <p:sp>
        <p:nvSpPr>
          <p:cNvPr id="3" name="Subtitle 2">
            <a:extLst>
              <a:ext uri="{FF2B5EF4-FFF2-40B4-BE49-F238E27FC236}">
                <a16:creationId xmlns:a16="http://schemas.microsoft.com/office/drawing/2014/main" id="{1D9BD9BA-DC4B-5474-04C5-38AE3AE6D36B}"/>
              </a:ext>
            </a:extLst>
          </p:cNvPr>
          <p:cNvSpPr>
            <a:spLocks noGrp="1"/>
          </p:cNvSpPr>
          <p:nvPr>
            <p:ph type="subTitle" idx="4294967295"/>
          </p:nvPr>
        </p:nvSpPr>
        <p:spPr>
          <a:xfrm>
            <a:off x="192505" y="3022333"/>
            <a:ext cx="11999495" cy="3146893"/>
          </a:xfrm>
        </p:spPr>
        <p:txBody>
          <a:bodyPr>
            <a:normAutofit/>
          </a:bodyPr>
          <a:lstStyle/>
          <a:p>
            <a:pPr marL="0" indent="0">
              <a:buNone/>
            </a:pPr>
            <a:r>
              <a:rPr lang="en-US" sz="4000" b="1" dirty="0"/>
              <a:t>GUIDE NAME</a:t>
            </a:r>
            <a:r>
              <a:rPr lang="en-US" b="1" dirty="0"/>
              <a:t>                                                                                    </a:t>
            </a:r>
            <a:r>
              <a:rPr lang="en-US" sz="4000" b="1" dirty="0"/>
              <a:t>TEAM MEMBERS                                                                           </a:t>
            </a:r>
            <a:r>
              <a:rPr lang="en-US" sz="2800" b="1" dirty="0"/>
              <a:t>DR.GAURAV DUBEY</a:t>
            </a:r>
            <a:r>
              <a:rPr lang="en-US" sz="4000" b="1" dirty="0"/>
              <a:t>                                 </a:t>
            </a:r>
            <a:r>
              <a:rPr lang="en-US" sz="2800" b="1" dirty="0"/>
              <a:t>KARAN AGARWAL(2000290120082)</a:t>
            </a:r>
          </a:p>
          <a:p>
            <a:pPr marL="0" indent="0">
              <a:buNone/>
            </a:pPr>
            <a:r>
              <a:rPr lang="en-US" sz="2800" b="1" dirty="0"/>
              <a:t> (PROFESSOR)                                                          HARSH YADAV(2000290120073)</a:t>
            </a:r>
          </a:p>
          <a:p>
            <a:pPr marL="0" indent="0">
              <a:buNone/>
            </a:pPr>
            <a:r>
              <a:rPr lang="en-US" sz="2800" b="1" dirty="0"/>
              <a:t>                                                                                   KARNIK GAUTAM(2000290120083)</a:t>
            </a:r>
          </a:p>
          <a:p>
            <a:pPr marL="0" indent="0">
              <a:buNone/>
            </a:pPr>
            <a:r>
              <a:rPr lang="en-US" sz="2800" b="1" dirty="0"/>
              <a:t>                                                                                                                                     </a:t>
            </a:r>
            <a:r>
              <a:rPr lang="en-US" b="1" dirty="0"/>
              <a:t>    </a:t>
            </a:r>
          </a:p>
        </p:txBody>
      </p:sp>
      <p:pic>
        <p:nvPicPr>
          <p:cNvPr id="7" name="Picture 6">
            <a:extLst>
              <a:ext uri="{FF2B5EF4-FFF2-40B4-BE49-F238E27FC236}">
                <a16:creationId xmlns:a16="http://schemas.microsoft.com/office/drawing/2014/main" id="{6F573B20-8011-5BE3-3454-8576AA4EE1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26" y="167590"/>
            <a:ext cx="1641335" cy="1603458"/>
          </a:xfrm>
          <a:prstGeom prst="rect">
            <a:avLst/>
          </a:prstGeom>
        </p:spPr>
      </p:pic>
    </p:spTree>
    <p:extLst>
      <p:ext uri="{BB962C8B-B14F-4D97-AF65-F5344CB8AC3E}">
        <p14:creationId xmlns:p14="http://schemas.microsoft.com/office/powerpoint/2010/main" val="3465590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8927E-FE79-9B45-5E18-83FBB4BF274B}"/>
              </a:ext>
            </a:extLst>
          </p:cNvPr>
          <p:cNvSpPr>
            <a:spLocks noGrp="1"/>
          </p:cNvSpPr>
          <p:nvPr>
            <p:ph type="title"/>
          </p:nvPr>
        </p:nvSpPr>
        <p:spPr/>
        <p:txBody>
          <a:bodyPr>
            <a:normAutofit/>
          </a:bodyPr>
          <a:lstStyle/>
          <a:p>
            <a:r>
              <a:rPr lang="en-US" sz="6000" b="1" dirty="0"/>
              <a:t>CONCLUSION</a:t>
            </a:r>
            <a:endParaRPr lang="en-IN" sz="6000" b="1" dirty="0"/>
          </a:p>
        </p:txBody>
      </p:sp>
      <p:sp>
        <p:nvSpPr>
          <p:cNvPr id="3" name="Content Placeholder 2">
            <a:extLst>
              <a:ext uri="{FF2B5EF4-FFF2-40B4-BE49-F238E27FC236}">
                <a16:creationId xmlns:a16="http://schemas.microsoft.com/office/drawing/2014/main" id="{19ACEEF4-7F44-6585-7392-7B01AB37ACE3}"/>
              </a:ext>
            </a:extLst>
          </p:cNvPr>
          <p:cNvSpPr>
            <a:spLocks noGrp="1"/>
          </p:cNvSpPr>
          <p:nvPr>
            <p:ph idx="1"/>
          </p:nvPr>
        </p:nvSpPr>
        <p:spPr/>
        <p:txBody>
          <a:bodyPr/>
          <a:lstStyle/>
          <a:p>
            <a:pPr>
              <a:buFont typeface="Wingdings" panose="05000000000000000000" pitchFamily="2" charset="2"/>
              <a:buChar char="Ø"/>
            </a:pPr>
            <a:r>
              <a:rPr lang="en-US" sz="2000" dirty="0">
                <a:latin typeface="RobotoRegular"/>
              </a:rPr>
              <a:t>We have developed the cost-effective waste management system. </a:t>
            </a:r>
            <a:r>
              <a:rPr lang="en-US" sz="2000" b="1" dirty="0">
                <a:solidFill>
                  <a:srgbClr val="C00000"/>
                </a:solidFill>
                <a:latin typeface="RobotoRegular"/>
              </a:rPr>
              <a:t>Smart garbage management systems </a:t>
            </a:r>
            <a:r>
              <a:rPr lang="en-US" sz="2000" dirty="0">
                <a:latin typeface="RobotoRegular"/>
              </a:rPr>
              <a:t>like these will go a long way in making our daily lives much healthier and toxic free. </a:t>
            </a:r>
          </a:p>
          <a:p>
            <a:pPr>
              <a:buFont typeface="Wingdings" panose="05000000000000000000" pitchFamily="2" charset="2"/>
              <a:buChar char="Ø"/>
            </a:pPr>
            <a:r>
              <a:rPr lang="en-US" sz="2000" dirty="0">
                <a:latin typeface="RobotoRegular"/>
              </a:rPr>
              <a:t>Also, it can contribute to reducing fuel consumption of the </a:t>
            </a:r>
            <a:r>
              <a:rPr lang="en-US" sz="2000" b="1" dirty="0">
                <a:solidFill>
                  <a:srgbClr val="C00000"/>
                </a:solidFill>
                <a:latin typeface="RobotoRegular"/>
              </a:rPr>
              <a:t>garbage trucks </a:t>
            </a:r>
            <a:r>
              <a:rPr lang="en-US" sz="2000" dirty="0">
                <a:latin typeface="RobotoRegular"/>
              </a:rPr>
              <a:t>by going for collection to particular areas only when the considerable amount of the cans is present in that particular </a:t>
            </a:r>
            <a:r>
              <a:rPr lang="en-US" sz="2000" b="1" dirty="0">
                <a:solidFill>
                  <a:srgbClr val="C00000"/>
                </a:solidFill>
                <a:latin typeface="RobotoRegular"/>
              </a:rPr>
              <a:t>geographic location </a:t>
            </a:r>
            <a:r>
              <a:rPr lang="en-US" sz="2000" dirty="0">
                <a:latin typeface="RobotoRegular"/>
              </a:rPr>
              <a:t>that needs to be collected.</a:t>
            </a:r>
          </a:p>
          <a:p>
            <a:pPr>
              <a:buFont typeface="Wingdings" panose="05000000000000000000" pitchFamily="2" charset="2"/>
              <a:buChar char="Ø"/>
            </a:pPr>
            <a:r>
              <a:rPr lang="en-US" sz="2000" dirty="0">
                <a:latin typeface="RobotoRegular"/>
              </a:rPr>
              <a:t>Since its requirement for funds is less, this system can become readily available in all countries that aren't looking forward to investing much in their </a:t>
            </a:r>
            <a:r>
              <a:rPr lang="en-US" sz="2000" b="1" dirty="0">
                <a:solidFill>
                  <a:srgbClr val="C00000"/>
                </a:solidFill>
                <a:latin typeface="RobotoRegular"/>
              </a:rPr>
              <a:t>garbage department</a:t>
            </a:r>
            <a:r>
              <a:rPr lang="en-US" sz="2000" dirty="0">
                <a:solidFill>
                  <a:srgbClr val="C00000"/>
                </a:solidFill>
                <a:latin typeface="RobotoRegular"/>
              </a:rPr>
              <a:t>.</a:t>
            </a:r>
            <a:endParaRPr lang="en-IN" sz="2000" dirty="0">
              <a:solidFill>
                <a:srgbClr val="C00000"/>
              </a:solidFill>
              <a:latin typeface="RobotoRegular"/>
            </a:endParaRPr>
          </a:p>
          <a:p>
            <a:pPr marL="0" indent="0">
              <a:buNone/>
            </a:pPr>
            <a:endParaRPr lang="en-IN" dirty="0"/>
          </a:p>
        </p:txBody>
      </p:sp>
    </p:spTree>
    <p:extLst>
      <p:ext uri="{BB962C8B-B14F-4D97-AF65-F5344CB8AC3E}">
        <p14:creationId xmlns:p14="http://schemas.microsoft.com/office/powerpoint/2010/main" val="43098797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23FB1-4647-EC70-6740-272A32EB62D7}"/>
              </a:ext>
            </a:extLst>
          </p:cNvPr>
          <p:cNvSpPr>
            <a:spLocks noGrp="1"/>
          </p:cNvSpPr>
          <p:nvPr>
            <p:ph type="title"/>
          </p:nvPr>
        </p:nvSpPr>
        <p:spPr>
          <a:xfrm>
            <a:off x="1001027" y="286604"/>
            <a:ext cx="10154653" cy="1109060"/>
          </a:xfrm>
        </p:spPr>
        <p:txBody>
          <a:bodyPr>
            <a:normAutofit/>
          </a:bodyPr>
          <a:lstStyle/>
          <a:p>
            <a:r>
              <a:rPr lang="en-IN" sz="6000" b="1" dirty="0"/>
              <a:t>Future Enhancement</a:t>
            </a:r>
          </a:p>
        </p:txBody>
      </p:sp>
      <p:sp>
        <p:nvSpPr>
          <p:cNvPr id="3" name="Content Placeholder 2">
            <a:extLst>
              <a:ext uri="{FF2B5EF4-FFF2-40B4-BE49-F238E27FC236}">
                <a16:creationId xmlns:a16="http://schemas.microsoft.com/office/drawing/2014/main" id="{68CF532F-1158-5BAB-277D-16E4070AC931}"/>
              </a:ext>
            </a:extLst>
          </p:cNvPr>
          <p:cNvSpPr>
            <a:spLocks noGrp="1"/>
          </p:cNvSpPr>
          <p:nvPr>
            <p:ph idx="1"/>
          </p:nvPr>
        </p:nvSpPr>
        <p:spPr>
          <a:xfrm>
            <a:off x="1001027" y="1845734"/>
            <a:ext cx="10154653" cy="4023360"/>
          </a:xfrm>
        </p:spPr>
        <p:txBody>
          <a:bodyPr/>
          <a:lstStyle/>
          <a:p>
            <a:pPr lvl="1">
              <a:buFont typeface="Arial" panose="020B0604020202020204" pitchFamily="34" charset="0"/>
              <a:buChar char="•"/>
            </a:pPr>
            <a:r>
              <a:rPr lang="en-US" sz="2400" dirty="0"/>
              <a:t>In Future ,one area that can be improved on, but limited at this time due to trying to making this project low cost, is </a:t>
            </a:r>
            <a:r>
              <a:rPr lang="en-US" sz="2400" b="1" dirty="0">
                <a:solidFill>
                  <a:srgbClr val="C00000"/>
                </a:solidFill>
              </a:rPr>
              <a:t>identifying types of garbage </a:t>
            </a:r>
            <a:r>
              <a:rPr lang="en-US" sz="2400" dirty="0"/>
              <a:t>from the bin itself, thus removing human segregation</a:t>
            </a:r>
            <a:r>
              <a:rPr lang="en-US" sz="2400" dirty="0">
                <a:latin typeface="RobotoRegular"/>
              </a:rPr>
              <a:t>. </a:t>
            </a:r>
          </a:p>
          <a:p>
            <a:pPr lvl="1">
              <a:buFont typeface="Arial" panose="020B0604020202020204" pitchFamily="34" charset="0"/>
              <a:buChar char="•"/>
            </a:pPr>
            <a:r>
              <a:rPr lang="en-US" sz="2400" dirty="0"/>
              <a:t>If this is implemented, in a </a:t>
            </a:r>
            <a:r>
              <a:rPr lang="en-US" sz="2400" b="1" dirty="0">
                <a:solidFill>
                  <a:srgbClr val="C00000"/>
                </a:solidFill>
              </a:rPr>
              <a:t>single location instead of four bins </a:t>
            </a:r>
            <a:r>
              <a:rPr lang="en-US" sz="2400" dirty="0"/>
              <a:t>for the four different types of garbage, one large bin can be placed which segments the garbage by itself.</a:t>
            </a:r>
          </a:p>
          <a:p>
            <a:pPr lvl="1">
              <a:buFont typeface="Arial" panose="020B0604020202020204" pitchFamily="34" charset="0"/>
              <a:buChar char="•"/>
            </a:pPr>
            <a:endParaRPr lang="en-US" sz="2400" b="1" dirty="0">
              <a:latin typeface="RobotoRegular"/>
            </a:endParaRPr>
          </a:p>
          <a:p>
            <a:pPr algn="ctr">
              <a:buFont typeface="Arial" panose="020B0604020202020204" pitchFamily="34" charset="0"/>
              <a:buChar char="•"/>
            </a:pPr>
            <a:r>
              <a:rPr lang="en-US" sz="2400" dirty="0"/>
              <a:t>.</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1556165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6FCAD6-7EEA-17EF-3835-BA504DB53F54}"/>
              </a:ext>
            </a:extLst>
          </p:cNvPr>
          <p:cNvSpPr txBox="1"/>
          <p:nvPr/>
        </p:nvSpPr>
        <p:spPr>
          <a:xfrm>
            <a:off x="3077546" y="2321004"/>
            <a:ext cx="5879841" cy="2554545"/>
          </a:xfrm>
          <a:prstGeom prst="rect">
            <a:avLst/>
          </a:prstGeom>
          <a:noFill/>
        </p:spPr>
        <p:txBody>
          <a:bodyPr wrap="square" rtlCol="0">
            <a:spAutoFit/>
          </a:bodyPr>
          <a:lstStyle/>
          <a:p>
            <a:r>
              <a:rPr lang="en-US" sz="6600" b="1" dirty="0">
                <a:solidFill>
                  <a:srgbClr val="002060"/>
                </a:solidFill>
              </a:rPr>
              <a:t>     </a:t>
            </a:r>
            <a:r>
              <a:rPr lang="en-US" sz="8000" b="1" dirty="0">
                <a:solidFill>
                  <a:srgbClr val="002060"/>
                </a:solidFill>
              </a:rPr>
              <a:t>THANK</a:t>
            </a:r>
          </a:p>
          <a:p>
            <a:r>
              <a:rPr lang="en-US" sz="8000" b="1" dirty="0">
                <a:solidFill>
                  <a:srgbClr val="002060"/>
                </a:solidFill>
              </a:rPr>
              <a:t>       YOU</a:t>
            </a:r>
            <a:endParaRPr lang="en-IN" sz="8000" b="1" dirty="0">
              <a:solidFill>
                <a:srgbClr val="002060"/>
              </a:solidFill>
            </a:endParaRPr>
          </a:p>
        </p:txBody>
      </p:sp>
    </p:spTree>
    <p:extLst>
      <p:ext uri="{BB962C8B-B14F-4D97-AF65-F5344CB8AC3E}">
        <p14:creationId xmlns:p14="http://schemas.microsoft.com/office/powerpoint/2010/main" val="7276428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2421C-CD70-B69A-A97D-914850A17A45}"/>
              </a:ext>
            </a:extLst>
          </p:cNvPr>
          <p:cNvSpPr>
            <a:spLocks noGrp="1"/>
          </p:cNvSpPr>
          <p:nvPr>
            <p:ph type="title"/>
          </p:nvPr>
        </p:nvSpPr>
        <p:spPr/>
        <p:txBody>
          <a:bodyPr>
            <a:normAutofit/>
          </a:bodyPr>
          <a:lstStyle/>
          <a:p>
            <a:r>
              <a:rPr lang="en-IN" sz="6000" b="1" dirty="0"/>
              <a:t>Introduction</a:t>
            </a:r>
          </a:p>
        </p:txBody>
      </p:sp>
      <p:sp>
        <p:nvSpPr>
          <p:cNvPr id="3" name="Content Placeholder 2">
            <a:extLst>
              <a:ext uri="{FF2B5EF4-FFF2-40B4-BE49-F238E27FC236}">
                <a16:creationId xmlns:a16="http://schemas.microsoft.com/office/drawing/2014/main" id="{DA1F7D4E-6FEB-4513-1A84-76E3A96F86F0}"/>
              </a:ext>
            </a:extLst>
          </p:cNvPr>
          <p:cNvSpPr>
            <a:spLocks noGrp="1"/>
          </p:cNvSpPr>
          <p:nvPr>
            <p:ph idx="1"/>
          </p:nvPr>
        </p:nvSpPr>
        <p:spPr/>
        <p:txBody>
          <a:bodyPr>
            <a:normAutofit/>
          </a:bodyPr>
          <a:lstStyle/>
          <a:p>
            <a:pPr algn="l">
              <a:buFont typeface="Arial" panose="020B0604020202020204" pitchFamily="34" charset="0"/>
              <a:buChar char="•"/>
            </a:pPr>
            <a:r>
              <a:rPr lang="en-IN" dirty="0">
                <a:latin typeface="Arial" panose="020B0604020202020204" pitchFamily="34" charset="0"/>
                <a:cs typeface="Arial" panose="020B0604020202020204" pitchFamily="34" charset="0"/>
              </a:rPr>
              <a:t>   </a:t>
            </a:r>
            <a:r>
              <a:rPr lang="en-IN" sz="2400" i="0" u="none" strike="noStrike" baseline="0" dirty="0">
                <a:solidFill>
                  <a:srgbClr val="0E0E0E"/>
                </a:solidFill>
                <a:cs typeface="Arial" panose="020B0604020202020204" pitchFamily="34" charset="0"/>
              </a:rPr>
              <a:t>Smart waste management is an innovative </a:t>
            </a:r>
            <a:r>
              <a:rPr lang="en-US" sz="2400" i="0" u="none" strike="noStrike" baseline="0" dirty="0">
                <a:solidFill>
                  <a:srgbClr val="0E0E0E"/>
                </a:solidFill>
                <a:cs typeface="Arial" panose="020B0604020202020204" pitchFamily="34" charset="0"/>
              </a:rPr>
              <a:t>approach to handling and collecting waste . Based on IoT (Internet of Things)</a:t>
            </a:r>
            <a:r>
              <a:rPr lang="en-IN" sz="2400" i="0" u="none" strike="noStrike" baseline="0" dirty="0">
                <a:solidFill>
                  <a:srgbClr val="0E0E0E"/>
                </a:solidFill>
                <a:cs typeface="Arial" panose="020B0604020202020204" pitchFamily="34" charset="0"/>
              </a:rPr>
              <a:t>technology, smart waste management provides data on waste generation patterns </a:t>
            </a:r>
            <a:r>
              <a:rPr lang="en-US" sz="2400" i="0" u="none" strike="noStrike" baseline="0" dirty="0">
                <a:solidFill>
                  <a:srgbClr val="0E0E0E"/>
                </a:solidFill>
                <a:cs typeface="Arial" panose="020B0604020202020204" pitchFamily="34" charset="0"/>
              </a:rPr>
              <a:t>and behavior. This empowers municipalities, cities, and waste collectors to optimize their</a:t>
            </a:r>
            <a:r>
              <a:rPr lang="en-IN" sz="2400" i="0" u="none" strike="noStrike" baseline="0" dirty="0">
                <a:solidFill>
                  <a:srgbClr val="0E0E0E"/>
                </a:solidFill>
                <a:cs typeface="Arial" panose="020B0604020202020204" pitchFamily="34" charset="0"/>
              </a:rPr>
              <a:t>waste operations, become more </a:t>
            </a:r>
            <a:r>
              <a:rPr lang="en-US" sz="2400" i="0" u="none" strike="noStrike" baseline="0" dirty="0">
                <a:solidFill>
                  <a:srgbClr val="0E0E0E"/>
                </a:solidFill>
                <a:cs typeface="Arial" panose="020B0604020202020204" pitchFamily="34" charset="0"/>
              </a:rPr>
              <a:t>sustainable, and make more intelligent</a:t>
            </a:r>
            <a:r>
              <a:rPr lang="en-IN" sz="2400" i="0" u="none" strike="noStrike" baseline="0" dirty="0">
                <a:solidFill>
                  <a:srgbClr val="0E0E0E"/>
                </a:solidFill>
                <a:cs typeface="Arial" panose="020B0604020202020204" pitchFamily="34" charset="0"/>
              </a:rPr>
              <a:t>business decisions.</a:t>
            </a:r>
          </a:p>
          <a:p>
            <a:pPr algn="l">
              <a:buFont typeface="Arial" panose="020B0604020202020204" pitchFamily="34" charset="0"/>
              <a:buChar char="•"/>
            </a:pPr>
            <a:r>
              <a:rPr lang="en-IN" dirty="0">
                <a:solidFill>
                  <a:srgbClr val="0E0E0E"/>
                </a:solidFill>
                <a:latin typeface="Arial" panose="020B0604020202020204" pitchFamily="34" charset="0"/>
                <a:cs typeface="Arial" panose="020B0604020202020204" pitchFamily="34" charset="0"/>
              </a:rPr>
              <a:t> </a:t>
            </a:r>
            <a:r>
              <a:rPr lang="en-US" sz="2400" i="0" u="none" strike="noStrike" baseline="0" dirty="0">
                <a:solidFill>
                  <a:srgbClr val="0E0E0E"/>
                </a:solidFill>
                <a:cs typeface="Arial" panose="020B0604020202020204" pitchFamily="34" charset="0"/>
              </a:rPr>
              <a:t>An android or web app is developed for the work force and the citizens, which primarily provides the pop ups message to all municipality employee regarding in this location and our dustbin is completely full no more space in that you have to empty it</a:t>
            </a:r>
            <a:endParaRPr lang="en-IN" sz="2400" dirty="0">
              <a:cs typeface="Arial" panose="020B0604020202020204" pitchFamily="34" charset="0"/>
            </a:endParaRPr>
          </a:p>
        </p:txBody>
      </p:sp>
    </p:spTree>
    <p:extLst>
      <p:ext uri="{BB962C8B-B14F-4D97-AF65-F5344CB8AC3E}">
        <p14:creationId xmlns:p14="http://schemas.microsoft.com/office/powerpoint/2010/main" val="67952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09E52-B196-6D09-DA95-327F8131930B}"/>
              </a:ext>
            </a:extLst>
          </p:cNvPr>
          <p:cNvSpPr>
            <a:spLocks noGrp="1"/>
          </p:cNvSpPr>
          <p:nvPr>
            <p:ph type="title"/>
          </p:nvPr>
        </p:nvSpPr>
        <p:spPr/>
        <p:txBody>
          <a:bodyPr>
            <a:normAutofit/>
          </a:bodyPr>
          <a:lstStyle/>
          <a:p>
            <a:r>
              <a:rPr lang="en-US" sz="6000" b="1" dirty="0"/>
              <a:t>PROBLEM STATEMENT</a:t>
            </a:r>
            <a:endParaRPr lang="en-IN" sz="6000" b="1" dirty="0"/>
          </a:p>
        </p:txBody>
      </p:sp>
      <p:sp>
        <p:nvSpPr>
          <p:cNvPr id="3" name="Content Placeholder 2">
            <a:extLst>
              <a:ext uri="{FF2B5EF4-FFF2-40B4-BE49-F238E27FC236}">
                <a16:creationId xmlns:a16="http://schemas.microsoft.com/office/drawing/2014/main" id="{01122F24-419B-4235-5DC9-1B28A9C42028}"/>
              </a:ext>
            </a:extLst>
          </p:cNvPr>
          <p:cNvSpPr>
            <a:spLocks noGrp="1"/>
          </p:cNvSpPr>
          <p:nvPr>
            <p:ph idx="1"/>
          </p:nvPr>
        </p:nvSpPr>
        <p:spPr/>
        <p:txBody>
          <a:bodyPr/>
          <a:lstStyle/>
          <a:p>
            <a:pPr>
              <a:buFont typeface="Arial" panose="020B0604020202020204" pitchFamily="34" charset="0"/>
              <a:buChar char="•"/>
            </a:pPr>
            <a:r>
              <a:rPr lang="en-US" sz="2400" dirty="0"/>
              <a:t>Nowadays, as we seen that dustbins are being overflowed and they are not being monitored properly.</a:t>
            </a:r>
          </a:p>
          <a:p>
            <a:pPr>
              <a:buFont typeface="Arial" panose="020B0604020202020204" pitchFamily="34" charset="0"/>
              <a:buChar char="•"/>
            </a:pPr>
            <a:r>
              <a:rPr lang="en-US" sz="2400" dirty="0"/>
              <a:t> This will result in serious health issues and also affecting the surrounding environment.</a:t>
            </a:r>
          </a:p>
          <a:p>
            <a:pPr>
              <a:buFont typeface="Arial" panose="020B0604020202020204" pitchFamily="34" charset="0"/>
              <a:buChar char="•"/>
            </a:pPr>
            <a:r>
              <a:rPr lang="en-US" sz="2400" dirty="0"/>
              <a:t> The Collectors are also unable to find out the overflowed dustbins and hence it hampers their work.</a:t>
            </a:r>
          </a:p>
          <a:p>
            <a:pPr>
              <a:buFont typeface="Arial" panose="020B0604020202020204" pitchFamily="34" charset="0"/>
              <a:buChar char="•"/>
            </a:pPr>
            <a:r>
              <a:rPr lang="en-US" sz="2400" dirty="0"/>
              <a:t>  As a result, people tend to throw garbage in nearby surroundings and it will create a pollution in the environment</a:t>
            </a:r>
            <a:r>
              <a:rPr lang="en-US" dirty="0"/>
              <a:t>. </a:t>
            </a:r>
            <a:endParaRPr lang="en-IN" dirty="0"/>
          </a:p>
        </p:txBody>
      </p:sp>
      <p:sp>
        <p:nvSpPr>
          <p:cNvPr id="4" name="Content Placeholder 2">
            <a:extLst>
              <a:ext uri="{FF2B5EF4-FFF2-40B4-BE49-F238E27FC236}">
                <a16:creationId xmlns:a16="http://schemas.microsoft.com/office/drawing/2014/main" id="{076285FE-C5AE-C594-B20D-D726B4CC1079}"/>
              </a:ext>
            </a:extLst>
          </p:cNvPr>
          <p:cNvSpPr txBox="1">
            <a:spLocks/>
          </p:cNvSpPr>
          <p:nvPr/>
        </p:nvSpPr>
        <p:spPr>
          <a:xfrm flipV="1">
            <a:off x="8556860" y="6930189"/>
            <a:ext cx="2733574" cy="109727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071400" lvl="6" indent="0">
              <a:buNone/>
            </a:pPr>
            <a:endParaRPr lang="en-US" sz="2400" dirty="0"/>
          </a:p>
          <a:p>
            <a:pPr marL="0" indent="0">
              <a:buNone/>
            </a:pPr>
            <a:endParaRPr lang="en-IN" dirty="0"/>
          </a:p>
        </p:txBody>
      </p:sp>
    </p:spTree>
    <p:extLst>
      <p:ext uri="{BB962C8B-B14F-4D97-AF65-F5344CB8AC3E}">
        <p14:creationId xmlns:p14="http://schemas.microsoft.com/office/powerpoint/2010/main" val="19568760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18270-5D1A-2409-2280-0DC7B2B76C8A}"/>
              </a:ext>
            </a:extLst>
          </p:cNvPr>
          <p:cNvSpPr>
            <a:spLocks noGrp="1"/>
          </p:cNvSpPr>
          <p:nvPr>
            <p:ph type="title"/>
          </p:nvPr>
        </p:nvSpPr>
        <p:spPr>
          <a:xfrm>
            <a:off x="1087654" y="286604"/>
            <a:ext cx="10068025" cy="1263063"/>
          </a:xfrm>
        </p:spPr>
        <p:txBody>
          <a:bodyPr>
            <a:normAutofit/>
          </a:bodyPr>
          <a:lstStyle/>
          <a:p>
            <a:r>
              <a:rPr lang="en-IN" sz="6000" b="1" dirty="0"/>
              <a:t>Objective</a:t>
            </a:r>
          </a:p>
        </p:txBody>
      </p:sp>
      <p:sp>
        <p:nvSpPr>
          <p:cNvPr id="3" name="Content Placeholder 2">
            <a:extLst>
              <a:ext uri="{FF2B5EF4-FFF2-40B4-BE49-F238E27FC236}">
                <a16:creationId xmlns:a16="http://schemas.microsoft.com/office/drawing/2014/main" id="{0CA6F45A-8B0E-4E70-B247-24D31511C6BC}"/>
              </a:ext>
            </a:extLst>
          </p:cNvPr>
          <p:cNvSpPr>
            <a:spLocks noGrp="1"/>
          </p:cNvSpPr>
          <p:nvPr>
            <p:ph idx="1"/>
          </p:nvPr>
        </p:nvSpPr>
        <p:spPr>
          <a:xfrm>
            <a:off x="721895" y="1761424"/>
            <a:ext cx="11251933" cy="4078794"/>
          </a:xfrm>
        </p:spPr>
        <p:txBody>
          <a:bodyPr/>
          <a:lstStyle/>
          <a:p>
            <a:pPr>
              <a:buFont typeface="Arial" panose="020B0604020202020204" pitchFamily="34" charset="0"/>
              <a:buChar char="•"/>
            </a:pPr>
            <a:r>
              <a:rPr lang="en-US" sz="2400" dirty="0"/>
              <a:t> Garbage management system  is a idea where we can control lots of problems which            disturbs the society in </a:t>
            </a:r>
            <a:r>
              <a:rPr lang="en-US" sz="2400" b="1" dirty="0">
                <a:solidFill>
                  <a:srgbClr val="C00000"/>
                </a:solidFill>
              </a:rPr>
              <a:t>pollution and diseases. </a:t>
            </a:r>
            <a:r>
              <a:rPr lang="en-US" sz="2400" dirty="0"/>
              <a:t>The garbage management has to be done       instantly else it leads </a:t>
            </a:r>
            <a:r>
              <a:rPr lang="en-US" sz="2400" dirty="0">
                <a:solidFill>
                  <a:srgbClr val="C00000"/>
                </a:solidFill>
              </a:rPr>
              <a:t>to </a:t>
            </a:r>
            <a:r>
              <a:rPr lang="en-US" sz="2400" b="1" dirty="0">
                <a:solidFill>
                  <a:srgbClr val="C00000"/>
                </a:solidFill>
              </a:rPr>
              <a:t>irregular management </a:t>
            </a:r>
            <a:r>
              <a:rPr lang="en-US" sz="2400" dirty="0"/>
              <a:t>which will have adverse effect  on nature. </a:t>
            </a:r>
          </a:p>
          <a:p>
            <a:pPr>
              <a:buFont typeface="Arial" panose="020B0604020202020204" pitchFamily="34" charset="0"/>
              <a:buChar char="•"/>
            </a:pPr>
            <a:r>
              <a:rPr lang="en-US" sz="2400" dirty="0"/>
              <a:t>  The main objectives of our proposed system are as follows: </a:t>
            </a:r>
          </a:p>
          <a:p>
            <a:pPr>
              <a:buFont typeface="Wingdings" panose="05000000000000000000" pitchFamily="2" charset="2"/>
              <a:buChar char="Ø"/>
            </a:pPr>
            <a:r>
              <a:rPr lang="en-US" sz="2400" dirty="0"/>
              <a:t>  Monitoring the garbage management. </a:t>
            </a:r>
          </a:p>
          <a:p>
            <a:pPr>
              <a:buFont typeface="Wingdings" panose="05000000000000000000" pitchFamily="2" charset="2"/>
              <a:buChar char="Ø"/>
            </a:pPr>
            <a:r>
              <a:rPr lang="en-US" sz="2400" dirty="0"/>
              <a:t>Providing a smart technology for garbage system.</a:t>
            </a:r>
          </a:p>
          <a:p>
            <a:pPr>
              <a:buFont typeface="Wingdings" panose="05000000000000000000" pitchFamily="2" charset="2"/>
              <a:buChar char="Ø"/>
            </a:pPr>
            <a:r>
              <a:rPr lang="en-US" sz="2400" dirty="0"/>
              <a:t> Reducing human time and effort .</a:t>
            </a:r>
          </a:p>
          <a:p>
            <a:pPr>
              <a:buFont typeface="Wingdings" panose="05000000000000000000" pitchFamily="2" charset="2"/>
              <a:buChar char="Ø"/>
            </a:pPr>
            <a:r>
              <a:rPr lang="en-US" sz="2400" dirty="0"/>
              <a:t> Resulting in healthy and waste ridden environment. </a:t>
            </a:r>
          </a:p>
          <a:p>
            <a:pPr>
              <a:buFont typeface="Wingdings" panose="05000000000000000000" pitchFamily="2" charset="2"/>
              <a:buChar char="Ø"/>
            </a:pPr>
            <a:endParaRPr lang="en-US" sz="2400" dirty="0"/>
          </a:p>
          <a:p>
            <a:pPr>
              <a:buFont typeface="Arial" panose="020B0604020202020204" pitchFamily="34" charset="0"/>
              <a:buChar char="•"/>
            </a:pPr>
            <a:endParaRPr lang="en-US" sz="2400" dirty="0"/>
          </a:p>
          <a:p>
            <a:pPr>
              <a:buFont typeface="Arial" panose="020B0604020202020204" pitchFamily="34" charset="0"/>
              <a:buChar char="•"/>
            </a:pPr>
            <a:endParaRPr lang="en-IN" sz="2400" dirty="0"/>
          </a:p>
        </p:txBody>
      </p:sp>
    </p:spTree>
    <p:extLst>
      <p:ext uri="{BB962C8B-B14F-4D97-AF65-F5344CB8AC3E}">
        <p14:creationId xmlns:p14="http://schemas.microsoft.com/office/powerpoint/2010/main" val="4214811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29C7E-85D3-E025-7A93-4C72DC74D238}"/>
              </a:ext>
            </a:extLst>
          </p:cNvPr>
          <p:cNvSpPr>
            <a:spLocks noGrp="1"/>
          </p:cNvSpPr>
          <p:nvPr>
            <p:ph type="title"/>
          </p:nvPr>
        </p:nvSpPr>
        <p:spPr/>
        <p:txBody>
          <a:bodyPr>
            <a:normAutofit/>
          </a:bodyPr>
          <a:lstStyle/>
          <a:p>
            <a:pPr algn="ctr"/>
            <a:r>
              <a:rPr lang="en-US" sz="4400" b="1" dirty="0"/>
              <a:t>Comparison between existing system and proposed system</a:t>
            </a:r>
            <a:endParaRPr lang="en-IN" sz="4400" b="1" dirty="0"/>
          </a:p>
        </p:txBody>
      </p:sp>
      <p:sp>
        <p:nvSpPr>
          <p:cNvPr id="3" name="Text Placeholder 2">
            <a:extLst>
              <a:ext uri="{FF2B5EF4-FFF2-40B4-BE49-F238E27FC236}">
                <a16:creationId xmlns:a16="http://schemas.microsoft.com/office/drawing/2014/main" id="{AB7116DF-AE9C-1CFE-348D-47438E831FFE}"/>
              </a:ext>
            </a:extLst>
          </p:cNvPr>
          <p:cNvSpPr>
            <a:spLocks noGrp="1"/>
          </p:cNvSpPr>
          <p:nvPr>
            <p:ph type="body" idx="1"/>
          </p:nvPr>
        </p:nvSpPr>
        <p:spPr/>
        <p:txBody>
          <a:bodyPr>
            <a:normAutofit/>
          </a:bodyPr>
          <a:lstStyle/>
          <a:p>
            <a:r>
              <a:rPr lang="en-US" sz="2800" b="1" dirty="0"/>
              <a:t>EXISTING SYSTEM</a:t>
            </a:r>
            <a:endParaRPr lang="en-IN" sz="2800" b="1" dirty="0"/>
          </a:p>
        </p:txBody>
      </p:sp>
      <p:sp>
        <p:nvSpPr>
          <p:cNvPr id="4" name="Content Placeholder 3">
            <a:extLst>
              <a:ext uri="{FF2B5EF4-FFF2-40B4-BE49-F238E27FC236}">
                <a16:creationId xmlns:a16="http://schemas.microsoft.com/office/drawing/2014/main" id="{B9A84FCA-CA98-CC4B-56C0-1E79876FD1BA}"/>
              </a:ext>
            </a:extLst>
          </p:cNvPr>
          <p:cNvSpPr>
            <a:spLocks noGrp="1"/>
          </p:cNvSpPr>
          <p:nvPr>
            <p:ph sz="half" idx="2"/>
          </p:nvPr>
        </p:nvSpPr>
        <p:spPr/>
        <p:txBody>
          <a:bodyPr>
            <a:normAutofit fontScale="85000" lnSpcReduction="10000"/>
          </a:bodyPr>
          <a:lstStyle/>
          <a:p>
            <a:pPr>
              <a:buFont typeface="Courier New" panose="02070309020205020404" pitchFamily="49" charset="0"/>
              <a:buChar char="o"/>
            </a:pPr>
            <a:r>
              <a:rPr lang="en-US" sz="2000" dirty="0">
                <a:latin typeface="RobotoRegular"/>
              </a:rPr>
              <a:t>Employees heading for their </a:t>
            </a:r>
            <a:r>
              <a:rPr lang="en-US" sz="2000" b="1" dirty="0">
                <a:solidFill>
                  <a:srgbClr val="C00000"/>
                </a:solidFill>
                <a:latin typeface="RobotoRegular"/>
              </a:rPr>
              <a:t>workstations every morning</a:t>
            </a:r>
            <a:r>
              <a:rPr lang="en-US" sz="2000" dirty="0">
                <a:solidFill>
                  <a:srgbClr val="C00000"/>
                </a:solidFill>
                <a:latin typeface="RobotoRegular"/>
              </a:rPr>
              <a:t>. </a:t>
            </a:r>
            <a:r>
              <a:rPr lang="en-US" sz="2000" dirty="0">
                <a:latin typeface="RobotoRegular"/>
              </a:rPr>
              <a:t>For all those people, there are just not enough garbage bins available</a:t>
            </a:r>
          </a:p>
          <a:p>
            <a:pPr>
              <a:buFont typeface="Courier New" panose="02070309020205020404" pitchFamily="49" charset="0"/>
              <a:buChar char="o"/>
            </a:pPr>
            <a:r>
              <a:rPr lang="en-US" sz="2000" dirty="0">
                <a:latin typeface="RobotoRegular"/>
              </a:rPr>
              <a:t>The obvious solution to this is for </a:t>
            </a:r>
            <a:r>
              <a:rPr lang="en-US" sz="2000" b="1" dirty="0">
                <a:solidFill>
                  <a:srgbClr val="C00000"/>
                </a:solidFill>
                <a:latin typeface="RobotoRegular"/>
              </a:rPr>
              <a:t>the cleaning staff to stay near garbage bins </a:t>
            </a:r>
            <a:r>
              <a:rPr lang="en-US" sz="2000" dirty="0">
                <a:latin typeface="RobotoRegular"/>
              </a:rPr>
              <a:t>every day till they fill up to clean them. This is not a real solution.</a:t>
            </a:r>
            <a:endParaRPr lang="en-IN" sz="2000" dirty="0">
              <a:latin typeface="RobotoRegular"/>
            </a:endParaRPr>
          </a:p>
          <a:p>
            <a:pPr>
              <a:buFont typeface="Courier New" panose="02070309020205020404" pitchFamily="49" charset="0"/>
              <a:buChar char="o"/>
            </a:pPr>
            <a:r>
              <a:rPr lang="en-US" sz="2000" dirty="0">
                <a:latin typeface="RobotoRegular"/>
              </a:rPr>
              <a:t>There are some notable negative effects when considering the </a:t>
            </a:r>
            <a:r>
              <a:rPr lang="en-US" sz="2000" b="1" dirty="0">
                <a:solidFill>
                  <a:srgbClr val="C00000"/>
                </a:solidFill>
                <a:latin typeface="RobotoRegular"/>
              </a:rPr>
              <a:t>garbage bins always being full</a:t>
            </a:r>
            <a:r>
              <a:rPr lang="en-US" sz="2000" dirty="0">
                <a:latin typeface="RobotoRegular"/>
              </a:rPr>
              <a:t>. One of the main effects is the surrounding area </a:t>
            </a:r>
            <a:r>
              <a:rPr lang="en-US" sz="2000" b="1" dirty="0">
                <a:solidFill>
                  <a:srgbClr val="C00000"/>
                </a:solidFill>
                <a:latin typeface="RobotoRegular"/>
              </a:rPr>
              <a:t>starting to smell and be very unpleasant</a:t>
            </a:r>
            <a:r>
              <a:rPr lang="en-US" sz="2000" dirty="0">
                <a:solidFill>
                  <a:srgbClr val="C00000"/>
                </a:solidFill>
                <a:latin typeface="RobotoRegular"/>
              </a:rPr>
              <a:t>. </a:t>
            </a:r>
            <a:r>
              <a:rPr lang="en-US" sz="2000" dirty="0">
                <a:latin typeface="RobotoRegular"/>
              </a:rPr>
              <a:t>When the garbage bins are full people put their trash on sides of the garbage bins.</a:t>
            </a:r>
            <a:endParaRPr lang="en-IN" sz="2000" dirty="0">
              <a:latin typeface="RobotoRegular"/>
            </a:endParaRPr>
          </a:p>
          <a:p>
            <a:pPr>
              <a:buFont typeface="Courier New" panose="02070309020205020404" pitchFamily="49" charset="0"/>
              <a:buChar char="o"/>
            </a:pPr>
            <a:endParaRPr lang="en-IN" dirty="0"/>
          </a:p>
        </p:txBody>
      </p:sp>
      <p:sp>
        <p:nvSpPr>
          <p:cNvPr id="5" name="Text Placeholder 4">
            <a:extLst>
              <a:ext uri="{FF2B5EF4-FFF2-40B4-BE49-F238E27FC236}">
                <a16:creationId xmlns:a16="http://schemas.microsoft.com/office/drawing/2014/main" id="{FC7DB03B-95DE-DB68-8854-F4CA82D767D4}"/>
              </a:ext>
            </a:extLst>
          </p:cNvPr>
          <p:cNvSpPr>
            <a:spLocks noGrp="1"/>
          </p:cNvSpPr>
          <p:nvPr>
            <p:ph type="body" sz="quarter" idx="3"/>
          </p:nvPr>
        </p:nvSpPr>
        <p:spPr/>
        <p:txBody>
          <a:bodyPr>
            <a:normAutofit/>
          </a:bodyPr>
          <a:lstStyle/>
          <a:p>
            <a:r>
              <a:rPr lang="en-US" sz="2800" b="1" dirty="0"/>
              <a:t>PROPOSED SYSTEM</a:t>
            </a:r>
            <a:endParaRPr lang="en-IN" sz="2800" b="1" dirty="0"/>
          </a:p>
        </p:txBody>
      </p:sp>
      <p:sp>
        <p:nvSpPr>
          <p:cNvPr id="6" name="Content Placeholder 5">
            <a:extLst>
              <a:ext uri="{FF2B5EF4-FFF2-40B4-BE49-F238E27FC236}">
                <a16:creationId xmlns:a16="http://schemas.microsoft.com/office/drawing/2014/main" id="{56AE5A74-740E-80B9-B650-48242E551E2E}"/>
              </a:ext>
            </a:extLst>
          </p:cNvPr>
          <p:cNvSpPr>
            <a:spLocks noGrp="1"/>
          </p:cNvSpPr>
          <p:nvPr>
            <p:ph sz="quarter" idx="4"/>
          </p:nvPr>
        </p:nvSpPr>
        <p:spPr/>
        <p:txBody>
          <a:bodyPr>
            <a:normAutofit fontScale="85000" lnSpcReduction="10000"/>
          </a:bodyPr>
          <a:lstStyle/>
          <a:p>
            <a:pPr>
              <a:buFont typeface="Courier New" panose="02070309020205020404" pitchFamily="49" charset="0"/>
              <a:buChar char="o"/>
            </a:pPr>
            <a:r>
              <a:rPr lang="en-US" sz="2000" dirty="0">
                <a:latin typeface="RobotoRegular"/>
              </a:rPr>
              <a:t>The proposed system overview for this system. Solid waste management can be broadly categorized as </a:t>
            </a:r>
            <a:r>
              <a:rPr lang="en-US" b="1" dirty="0">
                <a:solidFill>
                  <a:srgbClr val="C00000"/>
                </a:solidFill>
                <a:latin typeface="RobotoRegular"/>
              </a:rPr>
              <a:t>s</a:t>
            </a:r>
            <a:r>
              <a:rPr lang="en-US" sz="2000" b="1" dirty="0">
                <a:solidFill>
                  <a:srgbClr val="C00000"/>
                </a:solidFill>
                <a:latin typeface="RobotoRegular"/>
              </a:rPr>
              <a:t>egregation, collection, and transportation</a:t>
            </a:r>
            <a:r>
              <a:rPr lang="en-US" sz="2000" dirty="0">
                <a:solidFill>
                  <a:srgbClr val="C00000"/>
                </a:solidFill>
                <a:latin typeface="RobotoRegular"/>
              </a:rPr>
              <a:t>.</a:t>
            </a:r>
            <a:endParaRPr lang="en-IN" sz="2000" dirty="0">
              <a:solidFill>
                <a:srgbClr val="C00000"/>
              </a:solidFill>
              <a:latin typeface="RobotoRegular"/>
            </a:endParaRPr>
          </a:p>
          <a:p>
            <a:pPr>
              <a:buFont typeface="Courier New" panose="02070309020205020404" pitchFamily="49" charset="0"/>
              <a:buChar char="o"/>
            </a:pPr>
            <a:r>
              <a:rPr lang="en-US" sz="2000" dirty="0">
                <a:latin typeface="RobotoRegular"/>
              </a:rPr>
              <a:t>The server will collect the data and store them only a database. This data will be analyzed and displayed on two different dashboards that can be accessed by the </a:t>
            </a:r>
            <a:r>
              <a:rPr lang="en-US" sz="2000" b="1" dirty="0">
                <a:solidFill>
                  <a:srgbClr val="C00000"/>
                </a:solidFill>
                <a:latin typeface="RobotoRegular"/>
              </a:rPr>
              <a:t>workforce and clients</a:t>
            </a:r>
            <a:r>
              <a:rPr lang="en-US" sz="2000" dirty="0">
                <a:latin typeface="RobotoRegular"/>
              </a:rPr>
              <a:t>.</a:t>
            </a:r>
            <a:endParaRPr lang="en-IN" sz="2000" dirty="0">
              <a:latin typeface="RobotoRegular"/>
            </a:endParaRPr>
          </a:p>
          <a:p>
            <a:pPr>
              <a:buFont typeface="Courier New" panose="02070309020205020404" pitchFamily="49" charset="0"/>
              <a:buChar char="o"/>
            </a:pPr>
            <a:r>
              <a:rPr lang="en-US" sz="2000" dirty="0">
                <a:latin typeface="RobotoRegular"/>
              </a:rPr>
              <a:t>Based on the </a:t>
            </a:r>
            <a:r>
              <a:rPr lang="en-US" sz="2000" b="1" dirty="0">
                <a:solidFill>
                  <a:srgbClr val="C00000"/>
                </a:solidFill>
                <a:latin typeface="RobotoRegular"/>
              </a:rPr>
              <a:t>data collected, garbage trucks </a:t>
            </a:r>
            <a:r>
              <a:rPr lang="en-US" sz="2000" dirty="0">
                <a:latin typeface="RobotoRegular"/>
              </a:rPr>
              <a:t>can be given routes generated through various algorithms and </a:t>
            </a:r>
            <a:r>
              <a:rPr lang="en-US" sz="2000" b="1" dirty="0">
                <a:solidFill>
                  <a:srgbClr val="C00000"/>
                </a:solidFill>
                <a:latin typeface="RobotoRegular"/>
              </a:rPr>
              <a:t>Google maps API </a:t>
            </a:r>
            <a:r>
              <a:rPr lang="en-US" sz="2000" dirty="0">
                <a:latin typeface="RobotoRegular"/>
              </a:rPr>
              <a:t>to efficiently route through all necessary </a:t>
            </a:r>
            <a:r>
              <a:rPr lang="en-US" sz="2000" b="1" dirty="0">
                <a:solidFill>
                  <a:srgbClr val="C00000"/>
                </a:solidFill>
                <a:latin typeface="RobotoRegular"/>
              </a:rPr>
              <a:t>garbage bins and finally reach the dumping site </a:t>
            </a:r>
            <a:endParaRPr lang="en-IN" sz="2000" b="1" dirty="0">
              <a:solidFill>
                <a:srgbClr val="C00000"/>
              </a:solidFill>
              <a:latin typeface="RobotoRegular"/>
            </a:endParaRPr>
          </a:p>
          <a:p>
            <a:pPr>
              <a:buFont typeface="Courier New" panose="02070309020205020404" pitchFamily="49" charset="0"/>
              <a:buChar char="o"/>
            </a:pPr>
            <a:endParaRPr lang="en-IN" dirty="0"/>
          </a:p>
        </p:txBody>
      </p:sp>
    </p:spTree>
    <p:extLst>
      <p:ext uri="{BB962C8B-B14F-4D97-AF65-F5344CB8AC3E}">
        <p14:creationId xmlns:p14="http://schemas.microsoft.com/office/powerpoint/2010/main" val="39675929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B5F37-BEDD-FB3C-C5DA-25D689910ACC}"/>
              </a:ext>
            </a:extLst>
          </p:cNvPr>
          <p:cNvSpPr>
            <a:spLocks noGrp="1"/>
          </p:cNvSpPr>
          <p:nvPr>
            <p:ph type="title"/>
          </p:nvPr>
        </p:nvSpPr>
        <p:spPr/>
        <p:txBody>
          <a:bodyPr>
            <a:normAutofit/>
          </a:bodyPr>
          <a:lstStyle/>
          <a:p>
            <a:r>
              <a:rPr lang="en-US" sz="6000" b="1" dirty="0"/>
              <a:t>TECHNOLOGIES USED</a:t>
            </a:r>
            <a:endParaRPr lang="en-IN" sz="6000" b="1" dirty="0"/>
          </a:p>
        </p:txBody>
      </p:sp>
      <p:sp>
        <p:nvSpPr>
          <p:cNvPr id="3" name="Content Placeholder 2">
            <a:extLst>
              <a:ext uri="{FF2B5EF4-FFF2-40B4-BE49-F238E27FC236}">
                <a16:creationId xmlns:a16="http://schemas.microsoft.com/office/drawing/2014/main" id="{591E4FA4-21E3-4CF6-71BC-BF4ADC5C9C6D}"/>
              </a:ext>
            </a:extLst>
          </p:cNvPr>
          <p:cNvSpPr>
            <a:spLocks noGrp="1"/>
          </p:cNvSpPr>
          <p:nvPr>
            <p:ph idx="1"/>
          </p:nvPr>
        </p:nvSpPr>
        <p:spPr/>
        <p:txBody>
          <a:bodyPr>
            <a:normAutofit/>
          </a:bodyPr>
          <a:lstStyle/>
          <a:p>
            <a:pPr>
              <a:buFont typeface="Arial" panose="020B0604020202020204" pitchFamily="34" charset="0"/>
              <a:buChar char="•"/>
            </a:pPr>
            <a:r>
              <a:rPr lang="en-US" sz="3200" dirty="0"/>
              <a:t>FRONT END : HTML , CSS, JAVASCRIPT</a:t>
            </a:r>
          </a:p>
          <a:p>
            <a:pPr>
              <a:buFont typeface="Arial" panose="020B0604020202020204" pitchFamily="34" charset="0"/>
              <a:buChar char="•"/>
            </a:pPr>
            <a:r>
              <a:rPr lang="en-US" sz="3200" dirty="0"/>
              <a:t>BACKEND : REACT JS, PHP, MYSQL</a:t>
            </a:r>
          </a:p>
          <a:p>
            <a:pPr>
              <a:buFont typeface="Arial" panose="020B0604020202020204" pitchFamily="34" charset="0"/>
              <a:buChar char="•"/>
            </a:pPr>
            <a:r>
              <a:rPr lang="en-US" sz="3200" dirty="0"/>
              <a:t>TOOLS : ANDROID STUDIO</a:t>
            </a:r>
          </a:p>
          <a:p>
            <a:pPr>
              <a:buFont typeface="Arial" panose="020B0604020202020204" pitchFamily="34" charset="0"/>
              <a:buChar char="•"/>
            </a:pPr>
            <a:r>
              <a:rPr lang="en-US" sz="3200" dirty="0"/>
              <a:t>IOT : ULTRASONIC SENSOR, NODE MCU ESP8266 WIFI                 MODULE</a:t>
            </a:r>
          </a:p>
          <a:p>
            <a:pPr>
              <a:buFont typeface="Arial" panose="020B0604020202020204" pitchFamily="34" charset="0"/>
              <a:buChar char="•"/>
            </a:pPr>
            <a:endParaRPr lang="en-IN" sz="3200" dirty="0"/>
          </a:p>
        </p:txBody>
      </p:sp>
    </p:spTree>
    <p:extLst>
      <p:ext uri="{BB962C8B-B14F-4D97-AF65-F5344CB8AC3E}">
        <p14:creationId xmlns:p14="http://schemas.microsoft.com/office/powerpoint/2010/main" val="2230992572"/>
      </p:ext>
    </p:extLst>
  </p:cSld>
  <p:clrMapOvr>
    <a:masterClrMapping/>
  </p:clrMapOvr>
  <p:transition spd="slow">
    <p:comb/>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A983C-0562-0871-9989-EF193AC48B16}"/>
              </a:ext>
            </a:extLst>
          </p:cNvPr>
          <p:cNvSpPr>
            <a:spLocks noGrp="1"/>
          </p:cNvSpPr>
          <p:nvPr>
            <p:ph type="title"/>
          </p:nvPr>
        </p:nvSpPr>
        <p:spPr/>
        <p:txBody>
          <a:bodyPr>
            <a:normAutofit/>
          </a:bodyPr>
          <a:lstStyle/>
          <a:p>
            <a:r>
              <a:rPr lang="en-US" sz="6000" b="1" dirty="0"/>
              <a:t>METHODOLOGY</a:t>
            </a:r>
            <a:endParaRPr lang="en-IN" sz="6000" b="1" dirty="0"/>
          </a:p>
        </p:txBody>
      </p:sp>
      <p:sp>
        <p:nvSpPr>
          <p:cNvPr id="3" name="Content Placeholder 2">
            <a:extLst>
              <a:ext uri="{FF2B5EF4-FFF2-40B4-BE49-F238E27FC236}">
                <a16:creationId xmlns:a16="http://schemas.microsoft.com/office/drawing/2014/main" id="{B6323B19-14B9-502A-3D8B-FA0BA00D2C7A}"/>
              </a:ext>
            </a:extLst>
          </p:cNvPr>
          <p:cNvSpPr>
            <a:spLocks noGrp="1"/>
          </p:cNvSpPr>
          <p:nvPr>
            <p:ph idx="1"/>
          </p:nvPr>
        </p:nvSpPr>
        <p:spPr/>
        <p:txBody>
          <a:bodyPr>
            <a:normAutofit/>
          </a:bodyPr>
          <a:lstStyle/>
          <a:p>
            <a:pPr>
              <a:buFont typeface="Arial" panose="020B0604020202020204" pitchFamily="34" charset="0"/>
              <a:buChar char="•"/>
            </a:pPr>
            <a:r>
              <a:rPr lang="en-US" sz="2400" dirty="0"/>
              <a:t>Firstly, we will collect data using Ultrasonic sensor and then data is sent to admin. </a:t>
            </a:r>
          </a:p>
          <a:p>
            <a:pPr>
              <a:buFont typeface="Arial" panose="020B0604020202020204" pitchFamily="34" charset="0"/>
              <a:buChar char="•"/>
            </a:pPr>
            <a:r>
              <a:rPr lang="en-US" sz="2400" dirty="0"/>
              <a:t>The collected data is further processed and the dustbins which are full are being filtered.</a:t>
            </a:r>
          </a:p>
          <a:p>
            <a:pPr>
              <a:buFont typeface="Arial" panose="020B0604020202020204" pitchFamily="34" charset="0"/>
              <a:buChar char="•"/>
            </a:pPr>
            <a:r>
              <a:rPr lang="en-US" sz="2400" dirty="0"/>
              <a:t>The data of these filtered dustbin is further propagated to nearest garbage collector . </a:t>
            </a:r>
          </a:p>
          <a:p>
            <a:pPr>
              <a:buFont typeface="Arial" panose="020B0604020202020204" pitchFamily="34" charset="0"/>
              <a:buChar char="•"/>
            </a:pPr>
            <a:r>
              <a:rPr lang="en-US" sz="2400" dirty="0"/>
              <a:t>The collector on receiving this dustbin data will empty the designated dustbin and sensor will automatically update the status of emptied dustbin on the app . </a:t>
            </a:r>
            <a:endParaRPr lang="en-IN" sz="2400" dirty="0"/>
          </a:p>
        </p:txBody>
      </p:sp>
    </p:spTree>
    <p:extLst>
      <p:ext uri="{BB962C8B-B14F-4D97-AF65-F5344CB8AC3E}">
        <p14:creationId xmlns:p14="http://schemas.microsoft.com/office/powerpoint/2010/main" val="10417746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F2FBB-DD22-6C71-BA94-26F70CCAEF61}"/>
              </a:ext>
            </a:extLst>
          </p:cNvPr>
          <p:cNvSpPr>
            <a:spLocks noGrp="1"/>
          </p:cNvSpPr>
          <p:nvPr>
            <p:ph type="title"/>
          </p:nvPr>
        </p:nvSpPr>
        <p:spPr>
          <a:xfrm>
            <a:off x="1097280" y="286603"/>
            <a:ext cx="10058400" cy="1301565"/>
          </a:xfrm>
        </p:spPr>
        <p:txBody>
          <a:bodyPr>
            <a:normAutofit/>
          </a:bodyPr>
          <a:lstStyle/>
          <a:p>
            <a:r>
              <a:rPr lang="en-IN" sz="5400" b="1" dirty="0"/>
              <a:t>Architecture Diagram</a:t>
            </a:r>
          </a:p>
        </p:txBody>
      </p:sp>
      <p:pic>
        <p:nvPicPr>
          <p:cNvPr id="5" name="Content Placeholder 4">
            <a:extLst>
              <a:ext uri="{FF2B5EF4-FFF2-40B4-BE49-F238E27FC236}">
                <a16:creationId xmlns:a16="http://schemas.microsoft.com/office/drawing/2014/main" id="{B9F9A7BE-53BD-9F00-A367-04DF236CEE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3533" y="1846263"/>
            <a:ext cx="9721515" cy="4425874"/>
          </a:xfrm>
        </p:spPr>
      </p:pic>
    </p:spTree>
    <p:extLst>
      <p:ext uri="{BB962C8B-B14F-4D97-AF65-F5344CB8AC3E}">
        <p14:creationId xmlns:p14="http://schemas.microsoft.com/office/powerpoint/2010/main" val="536755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8B077-1365-F992-744C-F0E94CC1FE40}"/>
              </a:ext>
            </a:extLst>
          </p:cNvPr>
          <p:cNvSpPr>
            <a:spLocks noGrp="1"/>
          </p:cNvSpPr>
          <p:nvPr>
            <p:ph type="title"/>
          </p:nvPr>
        </p:nvSpPr>
        <p:spPr>
          <a:xfrm>
            <a:off x="1097280" y="286603"/>
            <a:ext cx="10058400" cy="1205313"/>
          </a:xfrm>
        </p:spPr>
        <p:txBody>
          <a:bodyPr>
            <a:normAutofit/>
          </a:bodyPr>
          <a:lstStyle/>
          <a:p>
            <a:r>
              <a:rPr lang="en-IN" sz="6000" b="1" dirty="0"/>
              <a:t>Advantages</a:t>
            </a:r>
          </a:p>
        </p:txBody>
      </p:sp>
      <p:sp>
        <p:nvSpPr>
          <p:cNvPr id="3" name="Content Placeholder 2">
            <a:extLst>
              <a:ext uri="{FF2B5EF4-FFF2-40B4-BE49-F238E27FC236}">
                <a16:creationId xmlns:a16="http://schemas.microsoft.com/office/drawing/2014/main" id="{B3C4CE53-FD2E-03F3-5CA0-C62FD075A4F9}"/>
              </a:ext>
            </a:extLst>
          </p:cNvPr>
          <p:cNvSpPr>
            <a:spLocks noGrp="1"/>
          </p:cNvSpPr>
          <p:nvPr>
            <p:ph idx="1"/>
          </p:nvPr>
        </p:nvSpPr>
        <p:spPr/>
        <p:txBody>
          <a:bodyPr/>
          <a:lstStyle/>
          <a:p>
            <a:pPr>
              <a:buFont typeface="Arial" panose="020B0604020202020204" pitchFamily="34" charset="0"/>
              <a:buChar char="•"/>
            </a:pPr>
            <a:r>
              <a:rPr lang="en-IN" sz="2400" dirty="0"/>
              <a:t>   </a:t>
            </a:r>
            <a:r>
              <a:rPr lang="en-US" sz="2800" dirty="0"/>
              <a:t>Real time information on the fill level of the dustbin</a:t>
            </a:r>
            <a:r>
              <a:rPr lang="en-US" sz="2800" dirty="0">
                <a:latin typeface="RobotoRegular"/>
              </a:rPr>
              <a:t>.</a:t>
            </a:r>
          </a:p>
          <a:p>
            <a:pPr>
              <a:buFont typeface="Arial" panose="020B0604020202020204" pitchFamily="34" charset="0"/>
              <a:buChar char="•"/>
            </a:pPr>
            <a:r>
              <a:rPr lang="en-US" sz="2800" dirty="0"/>
              <a:t>   Deployment of dustbin based on the actual needs.</a:t>
            </a:r>
          </a:p>
          <a:p>
            <a:pPr>
              <a:buFont typeface="Arial" panose="020B0604020202020204" pitchFamily="34" charset="0"/>
              <a:buChar char="•"/>
            </a:pPr>
            <a:r>
              <a:rPr lang="en-US" sz="2800" dirty="0"/>
              <a:t>   Cost Reduction and resource optimization</a:t>
            </a:r>
            <a:r>
              <a:rPr lang="en-US" sz="2800" dirty="0">
                <a:latin typeface="RobotoRegular"/>
              </a:rPr>
              <a:t>.</a:t>
            </a:r>
            <a:endParaRPr lang="en-IN" sz="2800" dirty="0">
              <a:latin typeface="RobotoRegular"/>
            </a:endParaRPr>
          </a:p>
          <a:p>
            <a:pPr>
              <a:buFont typeface="Arial" panose="020B0604020202020204" pitchFamily="34" charset="0"/>
              <a:buChar char="•"/>
            </a:pPr>
            <a:r>
              <a:rPr lang="en-US" sz="2400" dirty="0">
                <a:latin typeface="RobotoRegular"/>
              </a:rPr>
              <a:t>   </a:t>
            </a:r>
            <a:r>
              <a:rPr lang="en-US" sz="2800" dirty="0"/>
              <a:t>Improves Environment quality.</a:t>
            </a:r>
          </a:p>
          <a:p>
            <a:pPr>
              <a:buFont typeface="Arial" panose="020B0604020202020204" pitchFamily="34" charset="0"/>
              <a:buChar char="•"/>
            </a:pPr>
            <a:r>
              <a:rPr lang="en-US" sz="2800" dirty="0"/>
              <a:t>   Intelligent management of the services in the city</a:t>
            </a:r>
            <a:r>
              <a:rPr lang="en-US" sz="2800" dirty="0">
                <a:latin typeface="RobotoRegular"/>
              </a:rPr>
              <a:t>.</a:t>
            </a:r>
            <a:endParaRPr lang="en-IN" sz="2800" dirty="0">
              <a:latin typeface="RobotoRegular"/>
            </a:endParaRPr>
          </a:p>
          <a:p>
            <a:pPr>
              <a:buFont typeface="Arial" panose="020B0604020202020204" pitchFamily="34" charset="0"/>
              <a:buChar char="•"/>
            </a:pPr>
            <a:endParaRPr lang="en-IN" sz="2400" dirty="0">
              <a:latin typeface="RobotoRegular"/>
            </a:endParaRPr>
          </a:p>
          <a:p>
            <a:pPr>
              <a:buFont typeface="Arial" panose="020B0604020202020204" pitchFamily="34" charset="0"/>
              <a:buChar char="•"/>
            </a:pPr>
            <a:endParaRPr lang="en-US" sz="2400" dirty="0">
              <a:latin typeface="RobotoRegular"/>
            </a:endParaRPr>
          </a:p>
          <a:p>
            <a:pPr>
              <a:buFont typeface="Arial" panose="020B0604020202020204" pitchFamily="34" charset="0"/>
              <a:buChar char="•"/>
            </a:pPr>
            <a:endParaRPr lang="en-IN" dirty="0"/>
          </a:p>
        </p:txBody>
      </p:sp>
    </p:spTree>
    <p:extLst>
      <p:ext uri="{BB962C8B-B14F-4D97-AF65-F5344CB8AC3E}">
        <p14:creationId xmlns:p14="http://schemas.microsoft.com/office/powerpoint/2010/main" val="321939311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194</TotalTime>
  <Words>852</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Courier New</vt:lpstr>
      <vt:lpstr>RobotoRegular</vt:lpstr>
      <vt:lpstr>Wingdings</vt:lpstr>
      <vt:lpstr>Retrospect</vt:lpstr>
      <vt:lpstr>  IOT BASED SMART WASTE      MANAGEMENT SYSTEM</vt:lpstr>
      <vt:lpstr>Introduction</vt:lpstr>
      <vt:lpstr>PROBLEM STATEMENT</vt:lpstr>
      <vt:lpstr>Objective</vt:lpstr>
      <vt:lpstr>Comparison between existing system and proposed system</vt:lpstr>
      <vt:lpstr>TECHNOLOGIES USED</vt:lpstr>
      <vt:lpstr>METHODOLOGY</vt:lpstr>
      <vt:lpstr>Architecture Diagram</vt:lpstr>
      <vt:lpstr>Advantages</vt:lpstr>
      <vt:lpstr>CONCLUSION</vt:lpstr>
      <vt:lpstr>Future Enhancement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SMART WASTE              MANAGEMENT SYSTEM</dc:title>
  <dc:creator>karnik.2024cs1086</dc:creator>
  <cp:lastModifiedBy>Karan Agarwal</cp:lastModifiedBy>
  <cp:revision>11</cp:revision>
  <dcterms:created xsi:type="dcterms:W3CDTF">2022-11-14T10:32:33Z</dcterms:created>
  <dcterms:modified xsi:type="dcterms:W3CDTF">2022-11-15T05:33:07Z</dcterms:modified>
</cp:coreProperties>
</file>