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DM Sans" pitchFamily="2" charset="0"/>
      <p:regular r:id="rId14"/>
      <p:bold r:id="rId15"/>
      <p:italic r:id="rId16"/>
      <p:boldItalic r:id="rId17"/>
    </p:embeddedFont>
    <p:embeddedFont>
      <p:font typeface="Garet Bold" panose="020B0604020202020204" charset="0"/>
      <p:regular r:id="rId18"/>
    </p:embeddedFont>
    <p:embeddedFont>
      <p:font typeface="League Spartan" panose="020B0604020202020204" charset="0"/>
      <p:regular r:id="rId19"/>
    </p:embeddedFont>
    <p:embeddedFont>
      <p:font typeface="Montserrat" panose="00000500000000000000" pitchFamily="2" charset="0"/>
      <p:regular r:id="rId20"/>
      <p:bold r:id="rId21"/>
      <p:italic r:id="rId22"/>
      <p:boldItalic r:id="rId23"/>
    </p:embeddedFont>
    <p:embeddedFont>
      <p:font typeface="Montserrat Bold" panose="00000800000000000000" charset="0"/>
      <p:regular r:id="rId24"/>
    </p:embeddedFont>
    <p:embeddedFont>
      <p:font typeface="Open Sans" panose="020B0606030504020204" pitchFamily="34" charset="0"/>
      <p:regular r:id="rId25"/>
      <p:bold r:id="rId26"/>
      <p:italic r:id="rId27"/>
      <p:boldItalic r:id="rId28"/>
    </p:embeddedFont>
    <p:embeddedFont>
      <p:font typeface="Open Sans Light" panose="020B0306030504020204" pitchFamily="34" charset="0"/>
      <p:regular r:id="rId29"/>
      <p:italic r:id="rId30"/>
    </p:embeddedFont>
    <p:embeddedFont>
      <p:font typeface="Open Sans Light Bold" panose="020B0604020202020204" charset="0"/>
      <p:regular r:id="rId31"/>
    </p:embeddedFont>
    <p:embeddedFont>
      <p:font typeface="Open Sauce SemiBold" panose="020B0604020202020204" charset="0"/>
      <p:regular r:id="rId32"/>
    </p:embeddedFont>
    <p:embeddedFont>
      <p:font typeface="Open Sauce SemiBold Bold" panose="020B0604020202020204" charset="0"/>
      <p:regular r:id="rId33"/>
    </p:embeddedFont>
    <p:embeddedFont>
      <p:font typeface="Poppins Bold"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21" Type="http://schemas.openxmlformats.org/officeDocument/2006/relationships/font" Target="fonts/font12.fntdata"/><Relationship Id="rId34" Type="http://schemas.openxmlformats.org/officeDocument/2006/relationships/font" Target="fonts/font25.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33" Type="http://schemas.openxmlformats.org/officeDocument/2006/relationships/font" Target="fonts/font2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font" Target="fonts/font2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36"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font" Target="fonts/font2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192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508528" y="1028700"/>
            <a:ext cx="1270944" cy="604624"/>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14856034" y="-1422191"/>
            <a:ext cx="4806532" cy="4806532"/>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flipH="1">
            <a:off x="-1062719" y="-1422191"/>
            <a:ext cx="4806532" cy="4806532"/>
          </a:xfrm>
          <a:prstGeom prst="rect">
            <a:avLst/>
          </a:prstGeom>
        </p:spPr>
      </p:pic>
      <p:grpSp>
        <p:nvGrpSpPr>
          <p:cNvPr id="5" name="Group 5"/>
          <p:cNvGrpSpPr/>
          <p:nvPr/>
        </p:nvGrpSpPr>
        <p:grpSpPr>
          <a:xfrm rot="8187890">
            <a:off x="15560506" y="8043695"/>
            <a:ext cx="3397588" cy="3402216"/>
            <a:chOff x="0" y="0"/>
            <a:chExt cx="2354580" cy="2357788"/>
          </a:xfrm>
        </p:grpSpPr>
        <p:sp>
          <p:nvSpPr>
            <p:cNvPr id="6" name="Freeform 6"/>
            <p:cNvSpPr/>
            <p:nvPr/>
          </p:nvSpPr>
          <p:spPr>
            <a:xfrm>
              <a:off x="0" y="0"/>
              <a:ext cx="2353310" cy="2357788"/>
            </a:xfrm>
            <a:custGeom>
              <a:avLst/>
              <a:gdLst/>
              <a:ahLst/>
              <a:cxnLst/>
              <a:rect l="l" t="t" r="r" b="b"/>
              <a:pathLst>
                <a:path w="2353310" h="2357788">
                  <a:moveTo>
                    <a:pt x="784860" y="2290478"/>
                  </a:moveTo>
                  <a:cubicBezTo>
                    <a:pt x="905510" y="2331118"/>
                    <a:pt x="1042670" y="2357788"/>
                    <a:pt x="1177290" y="2357788"/>
                  </a:cubicBezTo>
                  <a:cubicBezTo>
                    <a:pt x="1311910" y="2357788"/>
                    <a:pt x="1441450" y="2334928"/>
                    <a:pt x="1560830" y="2294288"/>
                  </a:cubicBezTo>
                  <a:cubicBezTo>
                    <a:pt x="1563370" y="2293018"/>
                    <a:pt x="1565910" y="2293018"/>
                    <a:pt x="1568450" y="2291748"/>
                  </a:cubicBezTo>
                  <a:cubicBezTo>
                    <a:pt x="2016760" y="2129188"/>
                    <a:pt x="2346960" y="1699928"/>
                    <a:pt x="2353310" y="1199851"/>
                  </a:cubicBezTo>
                  <a:lnTo>
                    <a:pt x="2353310" y="0"/>
                  </a:lnTo>
                  <a:lnTo>
                    <a:pt x="0" y="0"/>
                  </a:lnTo>
                  <a:lnTo>
                    <a:pt x="0" y="1198974"/>
                  </a:lnTo>
                  <a:cubicBezTo>
                    <a:pt x="6350" y="1702468"/>
                    <a:pt x="331470" y="2131728"/>
                    <a:pt x="784860" y="2290478"/>
                  </a:cubicBezTo>
                  <a:close/>
                </a:path>
              </a:pathLst>
            </a:custGeom>
            <a:solidFill>
              <a:srgbClr val="DFAC0D"/>
            </a:solidFill>
          </p:spPr>
        </p:sp>
      </p:grpSp>
      <p:grpSp>
        <p:nvGrpSpPr>
          <p:cNvPr id="7" name="Group 7"/>
          <p:cNvGrpSpPr/>
          <p:nvPr/>
        </p:nvGrpSpPr>
        <p:grpSpPr>
          <a:xfrm rot="-8100000">
            <a:off x="-670094" y="8043695"/>
            <a:ext cx="3397588" cy="3402216"/>
            <a:chOff x="0" y="0"/>
            <a:chExt cx="2354580" cy="2357788"/>
          </a:xfrm>
        </p:grpSpPr>
        <p:sp>
          <p:nvSpPr>
            <p:cNvPr id="8" name="Freeform 8"/>
            <p:cNvSpPr/>
            <p:nvPr/>
          </p:nvSpPr>
          <p:spPr>
            <a:xfrm>
              <a:off x="0" y="0"/>
              <a:ext cx="2353310" cy="2357788"/>
            </a:xfrm>
            <a:custGeom>
              <a:avLst/>
              <a:gdLst/>
              <a:ahLst/>
              <a:cxnLst/>
              <a:rect l="l" t="t" r="r" b="b"/>
              <a:pathLst>
                <a:path w="2353310" h="2357788">
                  <a:moveTo>
                    <a:pt x="784860" y="2290478"/>
                  </a:moveTo>
                  <a:cubicBezTo>
                    <a:pt x="905510" y="2331118"/>
                    <a:pt x="1042670" y="2357788"/>
                    <a:pt x="1177290" y="2357788"/>
                  </a:cubicBezTo>
                  <a:cubicBezTo>
                    <a:pt x="1311910" y="2357788"/>
                    <a:pt x="1441450" y="2334928"/>
                    <a:pt x="1560830" y="2294288"/>
                  </a:cubicBezTo>
                  <a:cubicBezTo>
                    <a:pt x="1563370" y="2293018"/>
                    <a:pt x="1565910" y="2293018"/>
                    <a:pt x="1568450" y="2291748"/>
                  </a:cubicBezTo>
                  <a:cubicBezTo>
                    <a:pt x="2016760" y="2129188"/>
                    <a:pt x="2346960" y="1699928"/>
                    <a:pt x="2353310" y="1199851"/>
                  </a:cubicBezTo>
                  <a:lnTo>
                    <a:pt x="2353310" y="0"/>
                  </a:lnTo>
                  <a:lnTo>
                    <a:pt x="0" y="0"/>
                  </a:lnTo>
                  <a:lnTo>
                    <a:pt x="0" y="1198974"/>
                  </a:lnTo>
                  <a:cubicBezTo>
                    <a:pt x="6350" y="1702468"/>
                    <a:pt x="331470" y="2131728"/>
                    <a:pt x="784860" y="2290478"/>
                  </a:cubicBezTo>
                  <a:close/>
                </a:path>
              </a:pathLst>
            </a:custGeom>
            <a:solidFill>
              <a:srgbClr val="DFAC0D"/>
            </a:solidFill>
          </p:spPr>
        </p:sp>
      </p:grpSp>
      <p:pic>
        <p:nvPicPr>
          <p:cNvPr id="9" name="Picture 9"/>
          <p:cNvPicPr>
            <a:picLocks noChangeAspect="1"/>
          </p:cNvPicPr>
          <p:nvPr/>
        </p:nvPicPr>
        <p:blipFill>
          <a:blip r:embed="rId6">
            <a:alphaModFix amt="29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2582472">
            <a:off x="7894193" y="9248903"/>
            <a:ext cx="2499614" cy="2365260"/>
          </a:xfrm>
          <a:prstGeom prst="rect">
            <a:avLst/>
          </a:prstGeom>
        </p:spPr>
      </p:pic>
      <p:pic>
        <p:nvPicPr>
          <p:cNvPr id="10" name="Picture 10"/>
          <p:cNvPicPr>
            <a:picLocks noChangeAspect="1"/>
          </p:cNvPicPr>
          <p:nvPr/>
        </p:nvPicPr>
        <p:blipFill>
          <a:blip r:embed="rId8">
            <a:alphaModFix amt="29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96931" y="4407207"/>
            <a:ext cx="2437479" cy="2322253"/>
          </a:xfrm>
          <a:prstGeom prst="rect">
            <a:avLst/>
          </a:prstGeom>
        </p:spPr>
      </p:pic>
      <p:pic>
        <p:nvPicPr>
          <p:cNvPr id="11" name="Picture 11"/>
          <p:cNvPicPr>
            <a:picLocks noChangeAspect="1"/>
          </p:cNvPicPr>
          <p:nvPr/>
        </p:nvPicPr>
        <p:blipFill>
          <a:blip r:embed="rId8">
            <a:alphaModFix amt="29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6993061" y="4407207"/>
            <a:ext cx="2437479" cy="2322253"/>
          </a:xfrm>
          <a:prstGeom prst="rect">
            <a:avLst/>
          </a:prstGeom>
        </p:spPr>
      </p:pic>
      <p:sp>
        <p:nvSpPr>
          <p:cNvPr id="12" name="AutoShape 12"/>
          <p:cNvSpPr/>
          <p:nvPr/>
        </p:nvSpPr>
        <p:spPr>
          <a:xfrm>
            <a:off x="5603686" y="7809483"/>
            <a:ext cx="879506" cy="0"/>
          </a:xfrm>
          <a:prstGeom prst="line">
            <a:avLst/>
          </a:prstGeom>
          <a:ln w="19050" cap="flat">
            <a:solidFill>
              <a:srgbClr val="FFFFFF"/>
            </a:solidFill>
            <a:prstDash val="solid"/>
            <a:headEnd type="none" w="sm" len="sm"/>
            <a:tailEnd type="none" w="sm" len="sm"/>
          </a:ln>
        </p:spPr>
      </p:sp>
      <p:sp>
        <p:nvSpPr>
          <p:cNvPr id="13" name="AutoShape 13"/>
          <p:cNvSpPr/>
          <p:nvPr/>
        </p:nvSpPr>
        <p:spPr>
          <a:xfrm>
            <a:off x="11804808" y="7809483"/>
            <a:ext cx="879506" cy="0"/>
          </a:xfrm>
          <a:prstGeom prst="line">
            <a:avLst/>
          </a:prstGeom>
          <a:ln w="19050" cap="flat">
            <a:solidFill>
              <a:srgbClr val="FFFFFF"/>
            </a:solidFill>
            <a:prstDash val="solid"/>
            <a:headEnd type="none" w="sm" len="sm"/>
            <a:tailEnd type="none" w="sm" len="sm"/>
          </a:ln>
        </p:spPr>
      </p:sp>
      <p:grpSp>
        <p:nvGrpSpPr>
          <p:cNvPr id="14" name="Group 14"/>
          <p:cNvGrpSpPr/>
          <p:nvPr/>
        </p:nvGrpSpPr>
        <p:grpSpPr>
          <a:xfrm>
            <a:off x="6188225" y="7671525"/>
            <a:ext cx="294966" cy="294966"/>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FAC0D"/>
            </a:solidFill>
          </p:spPr>
        </p:sp>
      </p:grpSp>
      <p:sp>
        <p:nvSpPr>
          <p:cNvPr id="16" name="TextBox 16"/>
          <p:cNvSpPr txBox="1"/>
          <p:nvPr/>
        </p:nvSpPr>
        <p:spPr>
          <a:xfrm>
            <a:off x="1074308" y="6441971"/>
            <a:ext cx="15918753" cy="2272198"/>
          </a:xfrm>
          <a:prstGeom prst="rect">
            <a:avLst/>
          </a:prstGeom>
        </p:spPr>
        <p:txBody>
          <a:bodyPr lIns="0" tIns="0" rIns="0" bIns="0" rtlCol="0" anchor="t">
            <a:spAutoFit/>
          </a:bodyPr>
          <a:lstStyle/>
          <a:p>
            <a:pPr algn="ctr">
              <a:lnSpc>
                <a:spcPts val="8961"/>
              </a:lnSpc>
            </a:pPr>
            <a:r>
              <a:rPr lang="en-US" sz="8001">
                <a:solidFill>
                  <a:srgbClr val="FCBF01"/>
                </a:solidFill>
                <a:latin typeface="League Spartan"/>
              </a:rPr>
              <a:t>COUNTERFEIT DETECTION SYSTEM</a:t>
            </a:r>
          </a:p>
        </p:txBody>
      </p:sp>
      <p:grpSp>
        <p:nvGrpSpPr>
          <p:cNvPr id="17" name="Group 17"/>
          <p:cNvGrpSpPr/>
          <p:nvPr/>
        </p:nvGrpSpPr>
        <p:grpSpPr>
          <a:xfrm>
            <a:off x="11781150" y="7671525"/>
            <a:ext cx="294966" cy="294966"/>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FAC0D"/>
            </a:solidFill>
          </p:spPr>
        </p:sp>
      </p:grpSp>
      <p:grpSp>
        <p:nvGrpSpPr>
          <p:cNvPr id="19" name="Group 19"/>
          <p:cNvGrpSpPr>
            <a:grpSpLocks noChangeAspect="1"/>
          </p:cNvGrpSpPr>
          <p:nvPr/>
        </p:nvGrpSpPr>
        <p:grpSpPr>
          <a:xfrm>
            <a:off x="7605769" y="3162673"/>
            <a:ext cx="2855830" cy="2949501"/>
            <a:chOff x="0" y="0"/>
            <a:chExt cx="6350000" cy="6558280"/>
          </a:xfrm>
        </p:grpSpPr>
        <p:sp>
          <p:nvSpPr>
            <p:cNvPr id="20" name="Freeform 20"/>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10"/>
              <a:stretch>
                <a:fillRect l="-18906" r="-18906"/>
              </a:stretch>
            </a:blipFill>
          </p:spPr>
        </p:sp>
        <p:sp>
          <p:nvSpPr>
            <p:cNvPr id="21" name="Freeform 21"/>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333333"/>
            </a:solidFill>
          </p:spPr>
        </p:sp>
      </p:grpSp>
      <p:sp>
        <p:nvSpPr>
          <p:cNvPr id="22" name="TextBox 22"/>
          <p:cNvSpPr txBox="1"/>
          <p:nvPr/>
        </p:nvSpPr>
        <p:spPr>
          <a:xfrm>
            <a:off x="2946474" y="1670334"/>
            <a:ext cx="12395052" cy="1492339"/>
          </a:xfrm>
          <a:prstGeom prst="rect">
            <a:avLst/>
          </a:prstGeom>
        </p:spPr>
        <p:txBody>
          <a:bodyPr lIns="0" tIns="0" rIns="0" bIns="0" rtlCol="0" anchor="t">
            <a:spAutoFit/>
          </a:bodyPr>
          <a:lstStyle/>
          <a:p>
            <a:pPr algn="ctr">
              <a:lnSpc>
                <a:spcPts val="11680"/>
              </a:lnSpc>
            </a:pPr>
            <a:r>
              <a:rPr lang="en-US" sz="10429" dirty="0">
                <a:solidFill>
                  <a:srgbClr val="FDFDFD"/>
                </a:solidFill>
                <a:latin typeface="Open Sans"/>
              </a:rPr>
              <a:t> MAJOR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192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alphaModFix amt="65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34055" y="-1224316"/>
            <a:ext cx="6367816" cy="6367816"/>
          </a:xfrm>
          <a:prstGeom prst="rect">
            <a:avLst/>
          </a:prstGeom>
        </p:spPr>
      </p:pic>
      <p:grpSp>
        <p:nvGrpSpPr>
          <p:cNvPr id="3" name="Group 3"/>
          <p:cNvGrpSpPr/>
          <p:nvPr/>
        </p:nvGrpSpPr>
        <p:grpSpPr>
          <a:xfrm>
            <a:off x="7113211" y="2831699"/>
            <a:ext cx="5246370" cy="4980898"/>
            <a:chOff x="0" y="0"/>
            <a:chExt cx="1913890" cy="1817045"/>
          </a:xfrm>
        </p:grpSpPr>
        <p:sp>
          <p:nvSpPr>
            <p:cNvPr id="4" name="Freeform 4"/>
            <p:cNvSpPr/>
            <p:nvPr/>
          </p:nvSpPr>
          <p:spPr>
            <a:xfrm>
              <a:off x="0" y="0"/>
              <a:ext cx="1913890" cy="1817045"/>
            </a:xfrm>
            <a:custGeom>
              <a:avLst/>
              <a:gdLst/>
              <a:ahLst/>
              <a:cxnLst/>
              <a:rect l="l" t="t" r="r" b="b"/>
              <a:pathLst>
                <a:path w="1913890" h="1817045">
                  <a:moveTo>
                    <a:pt x="0" y="0"/>
                  </a:moveTo>
                  <a:lnTo>
                    <a:pt x="1913890" y="0"/>
                  </a:lnTo>
                  <a:lnTo>
                    <a:pt x="1913890" y="1817045"/>
                  </a:lnTo>
                  <a:lnTo>
                    <a:pt x="0" y="1817045"/>
                  </a:lnTo>
                  <a:close/>
                </a:path>
              </a:pathLst>
            </a:custGeom>
            <a:solidFill>
              <a:srgbClr val="D9D9D9"/>
            </a:solidFill>
          </p:spPr>
        </p:sp>
      </p:grpSp>
      <p:grpSp>
        <p:nvGrpSpPr>
          <p:cNvPr id="5" name="Group 5"/>
          <p:cNvGrpSpPr/>
          <p:nvPr/>
        </p:nvGrpSpPr>
        <p:grpSpPr>
          <a:xfrm>
            <a:off x="7532759" y="3205767"/>
            <a:ext cx="9085204" cy="5588000"/>
            <a:chOff x="0" y="0"/>
            <a:chExt cx="12113606" cy="7450667"/>
          </a:xfrm>
        </p:grpSpPr>
        <p:pic>
          <p:nvPicPr>
            <p:cNvPr id="6" name="Picture 6"/>
            <p:cNvPicPr>
              <a:picLocks noChangeAspect="1"/>
            </p:cNvPicPr>
            <p:nvPr/>
          </p:nvPicPr>
          <p:blipFill>
            <a:blip r:embed="rId4"/>
            <a:srcRect t="9038" b="9038"/>
            <a:stretch>
              <a:fillRect/>
            </a:stretch>
          </p:blipFill>
          <p:spPr>
            <a:xfrm>
              <a:off x="0" y="0"/>
              <a:ext cx="12113606" cy="7450667"/>
            </a:xfrm>
            <a:prstGeom prst="rect">
              <a:avLst/>
            </a:prstGeom>
          </p:spPr>
        </p:pic>
      </p:grpSp>
      <p:pic>
        <p:nvPicPr>
          <p:cNvPr id="7" name="Picture 7"/>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700000">
            <a:off x="10119662" y="-787690"/>
            <a:ext cx="2032757" cy="1926037"/>
          </a:xfrm>
          <a:prstGeom prst="rect">
            <a:avLst/>
          </a:prstGeom>
        </p:spPr>
      </p:pic>
      <p:sp>
        <p:nvSpPr>
          <p:cNvPr id="8" name="TextBox 8"/>
          <p:cNvSpPr txBox="1"/>
          <p:nvPr/>
        </p:nvSpPr>
        <p:spPr>
          <a:xfrm>
            <a:off x="808343" y="1279411"/>
            <a:ext cx="7812346" cy="1227012"/>
          </a:xfrm>
          <a:prstGeom prst="rect">
            <a:avLst/>
          </a:prstGeom>
        </p:spPr>
        <p:txBody>
          <a:bodyPr lIns="0" tIns="0" rIns="0" bIns="0" rtlCol="0" anchor="t">
            <a:spAutoFit/>
          </a:bodyPr>
          <a:lstStyle/>
          <a:p>
            <a:pPr>
              <a:lnSpc>
                <a:spcPts val="10069"/>
              </a:lnSpc>
              <a:spcBef>
                <a:spcPct val="0"/>
              </a:spcBef>
            </a:pPr>
            <a:r>
              <a:rPr lang="en-US" sz="7192">
                <a:solidFill>
                  <a:srgbClr val="F1C024"/>
                </a:solidFill>
                <a:latin typeface="Open Sauce SemiBold"/>
              </a:rPr>
              <a:t>INTRODUCTION</a:t>
            </a:r>
          </a:p>
        </p:txBody>
      </p:sp>
      <p:sp>
        <p:nvSpPr>
          <p:cNvPr id="9" name="TextBox 9"/>
          <p:cNvSpPr txBox="1"/>
          <p:nvPr/>
        </p:nvSpPr>
        <p:spPr>
          <a:xfrm>
            <a:off x="1192886" y="2784074"/>
            <a:ext cx="4844000" cy="5283200"/>
          </a:xfrm>
          <a:prstGeom prst="rect">
            <a:avLst/>
          </a:prstGeom>
        </p:spPr>
        <p:txBody>
          <a:bodyPr lIns="0" tIns="0" rIns="0" bIns="0" rtlCol="0" anchor="t">
            <a:spAutoFit/>
          </a:bodyPr>
          <a:lstStyle/>
          <a:p>
            <a:pPr marL="431801" lvl="1" indent="-215900" algn="just">
              <a:lnSpc>
                <a:spcPts val="2800"/>
              </a:lnSpc>
              <a:buFont typeface="Arial"/>
              <a:buChar char="•"/>
            </a:pPr>
            <a:r>
              <a:rPr lang="en-US" sz="2000">
                <a:solidFill>
                  <a:srgbClr val="EFECE7"/>
                </a:solidFill>
                <a:latin typeface="DM Sans"/>
              </a:rPr>
              <a:t>Since we find many replicated copies of almost everything and thus it makes difficult for the consumer in deciding what is real or fake!</a:t>
            </a:r>
          </a:p>
          <a:p>
            <a:pPr marL="431801" lvl="1" indent="-215900" algn="just">
              <a:lnSpc>
                <a:spcPts val="2800"/>
              </a:lnSpc>
              <a:buFont typeface="Arial"/>
              <a:buChar char="•"/>
            </a:pPr>
            <a:r>
              <a:rPr lang="en-US" sz="2000">
                <a:solidFill>
                  <a:srgbClr val="EFECE7"/>
                </a:solidFill>
                <a:latin typeface="DM Sans"/>
              </a:rPr>
              <a:t>Hence a system is required to check the authenticity of the product.We can find out various duplicates of branded clothes are available in markets at reasonable rates. This can cause the manufacturers or the company to be in loss. So, to avoid such circumstances we have designed a system called “COUNTERFEIT DTECTION SYSTEM”.</a:t>
            </a:r>
          </a:p>
          <a:p>
            <a:pPr algn="just">
              <a:lnSpc>
                <a:spcPts val="2800"/>
              </a:lnSpc>
              <a:spcBef>
                <a:spcPct val="0"/>
              </a:spcBef>
            </a:pPr>
            <a:endParaRPr lang="en-US" sz="2000">
              <a:solidFill>
                <a:srgbClr val="EFECE7"/>
              </a:solidFill>
              <a:latin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192E"/>
        </a:solidFill>
        <a:effectLst/>
      </p:bgPr>
    </p:bg>
    <p:spTree>
      <p:nvGrpSpPr>
        <p:cNvPr id="1" name=""/>
        <p:cNvGrpSpPr/>
        <p:nvPr/>
      </p:nvGrpSpPr>
      <p:grpSpPr>
        <a:xfrm>
          <a:off x="0" y="0"/>
          <a:ext cx="0" cy="0"/>
          <a:chOff x="0" y="0"/>
          <a:chExt cx="0" cy="0"/>
        </a:xfrm>
      </p:grpSpPr>
      <p:grpSp>
        <p:nvGrpSpPr>
          <p:cNvPr id="2" name="Group 2"/>
          <p:cNvGrpSpPr/>
          <p:nvPr/>
        </p:nvGrpSpPr>
        <p:grpSpPr>
          <a:xfrm>
            <a:off x="9366650" y="5278855"/>
            <a:ext cx="6843780" cy="3979445"/>
            <a:chOff x="0" y="0"/>
            <a:chExt cx="2496629" cy="1451712"/>
          </a:xfrm>
        </p:grpSpPr>
        <p:sp>
          <p:nvSpPr>
            <p:cNvPr id="3" name="Freeform 3"/>
            <p:cNvSpPr/>
            <p:nvPr/>
          </p:nvSpPr>
          <p:spPr>
            <a:xfrm>
              <a:off x="0" y="0"/>
              <a:ext cx="2496629" cy="1451712"/>
            </a:xfrm>
            <a:custGeom>
              <a:avLst/>
              <a:gdLst/>
              <a:ahLst/>
              <a:cxnLst/>
              <a:rect l="l" t="t" r="r" b="b"/>
              <a:pathLst>
                <a:path w="2496629" h="1451712">
                  <a:moveTo>
                    <a:pt x="0" y="0"/>
                  </a:moveTo>
                  <a:lnTo>
                    <a:pt x="2496629" y="0"/>
                  </a:lnTo>
                  <a:lnTo>
                    <a:pt x="2496629" y="1451712"/>
                  </a:lnTo>
                  <a:lnTo>
                    <a:pt x="0" y="1451712"/>
                  </a:lnTo>
                  <a:close/>
                </a:path>
              </a:pathLst>
            </a:custGeom>
            <a:solidFill>
              <a:srgbClr val="E8E8E8"/>
            </a:solidFill>
          </p:spPr>
        </p:sp>
      </p:grpSp>
      <p:grpSp>
        <p:nvGrpSpPr>
          <p:cNvPr id="4" name="Group 4"/>
          <p:cNvGrpSpPr/>
          <p:nvPr/>
        </p:nvGrpSpPr>
        <p:grpSpPr>
          <a:xfrm>
            <a:off x="9746783" y="5525804"/>
            <a:ext cx="5952839" cy="3485547"/>
            <a:chOff x="0" y="0"/>
            <a:chExt cx="7937119" cy="4647396"/>
          </a:xfrm>
        </p:grpSpPr>
        <p:pic>
          <p:nvPicPr>
            <p:cNvPr id="5" name="Picture 5"/>
            <p:cNvPicPr>
              <a:picLocks noChangeAspect="1"/>
            </p:cNvPicPr>
            <p:nvPr/>
          </p:nvPicPr>
          <p:blipFill>
            <a:blip r:embed="rId2"/>
            <a:srcRect t="14233" b="14233"/>
            <a:stretch>
              <a:fillRect/>
            </a:stretch>
          </p:blipFill>
          <p:spPr>
            <a:xfrm>
              <a:off x="0" y="0"/>
              <a:ext cx="7937119" cy="4647396"/>
            </a:xfrm>
            <a:prstGeom prst="rect">
              <a:avLst/>
            </a:prstGeom>
          </p:spPr>
        </p:pic>
      </p:grpSp>
      <p:grpSp>
        <p:nvGrpSpPr>
          <p:cNvPr id="6" name="Group 6"/>
          <p:cNvGrpSpPr/>
          <p:nvPr/>
        </p:nvGrpSpPr>
        <p:grpSpPr>
          <a:xfrm>
            <a:off x="636089" y="783070"/>
            <a:ext cx="6052566" cy="8720860"/>
            <a:chOff x="0" y="0"/>
            <a:chExt cx="18777572" cy="27055726"/>
          </a:xfrm>
        </p:grpSpPr>
        <p:sp>
          <p:nvSpPr>
            <p:cNvPr id="7" name="Freeform 7"/>
            <p:cNvSpPr/>
            <p:nvPr/>
          </p:nvSpPr>
          <p:spPr>
            <a:xfrm>
              <a:off x="0" y="0"/>
              <a:ext cx="18777572" cy="27055725"/>
            </a:xfrm>
            <a:custGeom>
              <a:avLst/>
              <a:gdLst/>
              <a:ahLst/>
              <a:cxnLst/>
              <a:rect l="l" t="t" r="r" b="b"/>
              <a:pathLst>
                <a:path w="18777572" h="27055725">
                  <a:moveTo>
                    <a:pt x="0" y="0"/>
                  </a:moveTo>
                  <a:lnTo>
                    <a:pt x="18777572" y="0"/>
                  </a:lnTo>
                  <a:lnTo>
                    <a:pt x="18777572" y="27055725"/>
                  </a:lnTo>
                  <a:lnTo>
                    <a:pt x="0" y="27055725"/>
                  </a:lnTo>
                  <a:close/>
                </a:path>
              </a:pathLst>
            </a:custGeom>
            <a:solidFill>
              <a:srgbClr val="F9C041"/>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562934" y="591957"/>
            <a:ext cx="1607432" cy="401858"/>
          </a:xfrm>
          <a:prstGeom prst="rect">
            <a:avLst/>
          </a:prstGeom>
        </p:spPr>
      </p:pic>
      <p:sp>
        <p:nvSpPr>
          <p:cNvPr id="9" name="TextBox 9"/>
          <p:cNvSpPr txBox="1"/>
          <p:nvPr/>
        </p:nvSpPr>
        <p:spPr>
          <a:xfrm>
            <a:off x="8562934" y="1382099"/>
            <a:ext cx="9320177" cy="754919"/>
          </a:xfrm>
          <a:prstGeom prst="rect">
            <a:avLst/>
          </a:prstGeom>
        </p:spPr>
        <p:txBody>
          <a:bodyPr lIns="0" tIns="0" rIns="0" bIns="0" rtlCol="0" anchor="t">
            <a:spAutoFit/>
          </a:bodyPr>
          <a:lstStyle/>
          <a:p>
            <a:pPr>
              <a:lnSpc>
                <a:spcPts val="5824"/>
              </a:lnSpc>
            </a:pPr>
            <a:r>
              <a:rPr lang="en-US" sz="5494">
                <a:solidFill>
                  <a:srgbClr val="FDFDFD"/>
                </a:solidFill>
                <a:latin typeface="League Spartan"/>
              </a:rPr>
              <a:t>PROBLEM STATEMENT</a:t>
            </a:r>
          </a:p>
        </p:txBody>
      </p:sp>
      <p:sp>
        <p:nvSpPr>
          <p:cNvPr id="10" name="TextBox 10"/>
          <p:cNvSpPr txBox="1"/>
          <p:nvPr/>
        </p:nvSpPr>
        <p:spPr>
          <a:xfrm>
            <a:off x="1028700" y="1267799"/>
            <a:ext cx="5267343" cy="7531792"/>
          </a:xfrm>
          <a:prstGeom prst="rect">
            <a:avLst/>
          </a:prstGeom>
        </p:spPr>
        <p:txBody>
          <a:bodyPr lIns="0" tIns="0" rIns="0" bIns="0" rtlCol="0" anchor="t">
            <a:spAutoFit/>
          </a:bodyPr>
          <a:lstStyle/>
          <a:p>
            <a:pPr>
              <a:lnSpc>
                <a:spcPts val="4222"/>
              </a:lnSpc>
            </a:pPr>
            <a:r>
              <a:rPr lang="en-US" sz="3519">
                <a:solidFill>
                  <a:srgbClr val="1A192E"/>
                </a:solidFill>
                <a:latin typeface="Poppins Bold"/>
              </a:rPr>
              <a:t>THIS FRAUD CAN LEAD TO A LOSS FOR -</a:t>
            </a:r>
          </a:p>
          <a:p>
            <a:pPr>
              <a:lnSpc>
                <a:spcPts val="4222"/>
              </a:lnSpc>
            </a:pPr>
            <a:endParaRPr lang="en-US" sz="3519">
              <a:solidFill>
                <a:srgbClr val="1A192E"/>
              </a:solidFill>
              <a:latin typeface="Poppins Bold"/>
            </a:endParaRPr>
          </a:p>
          <a:p>
            <a:pPr marL="759761" lvl="1" indent="-379880">
              <a:lnSpc>
                <a:spcPts val="4222"/>
              </a:lnSpc>
              <a:buFont typeface="Arial"/>
              <a:buChar char="•"/>
            </a:pPr>
            <a:r>
              <a:rPr lang="en-US" sz="3519">
                <a:solidFill>
                  <a:srgbClr val="1A192E"/>
                </a:solidFill>
                <a:latin typeface="Poppins Bold"/>
              </a:rPr>
              <a:t>CUSTOMER-NOT GIVING THEM THE AUTHENTIC PRODUCTS.</a:t>
            </a:r>
          </a:p>
          <a:p>
            <a:pPr marL="759762" lvl="1" indent="-379881">
              <a:lnSpc>
                <a:spcPts val="4222"/>
              </a:lnSpc>
              <a:buFont typeface="Arial"/>
              <a:buChar char="•"/>
            </a:pPr>
            <a:r>
              <a:rPr lang="en-US" sz="3519">
                <a:solidFill>
                  <a:srgbClr val="1A192E"/>
                </a:solidFill>
                <a:latin typeface="Poppins Bold"/>
              </a:rPr>
              <a:t>COMPANY-STEALS SALES BY UNDERCUTTING PRICES.</a:t>
            </a:r>
          </a:p>
          <a:p>
            <a:pPr marL="759762" lvl="1" indent="-379881">
              <a:lnSpc>
                <a:spcPts val="4222"/>
              </a:lnSpc>
              <a:buFont typeface="Arial"/>
              <a:buChar char="•"/>
            </a:pPr>
            <a:r>
              <a:rPr lang="en-US" sz="3519">
                <a:solidFill>
                  <a:srgbClr val="1A192E"/>
                </a:solidFill>
                <a:latin typeface="Poppins Bold"/>
              </a:rPr>
              <a:t>GOVT.-NO TAX GENERATION IN THE TRANSACTION </a:t>
            </a:r>
          </a:p>
        </p:txBody>
      </p:sp>
      <p:sp>
        <p:nvSpPr>
          <p:cNvPr id="11" name="TextBox 11"/>
          <p:cNvSpPr txBox="1"/>
          <p:nvPr/>
        </p:nvSpPr>
        <p:spPr>
          <a:xfrm>
            <a:off x="8562934" y="2251318"/>
            <a:ext cx="9320177" cy="2183581"/>
          </a:xfrm>
          <a:prstGeom prst="rect">
            <a:avLst/>
          </a:prstGeom>
        </p:spPr>
        <p:txBody>
          <a:bodyPr lIns="0" tIns="0" rIns="0" bIns="0" rtlCol="0" anchor="t">
            <a:spAutoFit/>
          </a:bodyPr>
          <a:lstStyle/>
          <a:p>
            <a:pPr>
              <a:lnSpc>
                <a:spcPts val="3503"/>
              </a:lnSpc>
            </a:pPr>
            <a:r>
              <a:rPr lang="en-US" sz="2189">
                <a:solidFill>
                  <a:srgbClr val="FDFDFD"/>
                </a:solidFill>
                <a:latin typeface="Montserrat"/>
              </a:rPr>
              <a:t>At the time of shopping clothing products, there is a possibility that you are getting the fake product in the name of a renowned brand by paying the amount of the original one and sometimes it becomes difficult for the customer to decide whether it is real or fake.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A192E"/>
        </a:solidFill>
        <a:effectLst/>
      </p:bgPr>
    </p:bg>
    <p:spTree>
      <p:nvGrpSpPr>
        <p:cNvPr id="1" name=""/>
        <p:cNvGrpSpPr/>
        <p:nvPr/>
      </p:nvGrpSpPr>
      <p:grpSpPr>
        <a:xfrm>
          <a:off x="0" y="0"/>
          <a:ext cx="0" cy="0"/>
          <a:chOff x="0" y="0"/>
          <a:chExt cx="0" cy="0"/>
        </a:xfrm>
      </p:grpSpPr>
      <p:grpSp>
        <p:nvGrpSpPr>
          <p:cNvPr id="2" name="Group 2"/>
          <p:cNvGrpSpPr/>
          <p:nvPr/>
        </p:nvGrpSpPr>
        <p:grpSpPr>
          <a:xfrm>
            <a:off x="16559131" y="3814080"/>
            <a:ext cx="1728869" cy="2767274"/>
            <a:chOff x="0" y="0"/>
            <a:chExt cx="630696" cy="1009509"/>
          </a:xfrm>
        </p:grpSpPr>
        <p:sp>
          <p:nvSpPr>
            <p:cNvPr id="3" name="Freeform 3"/>
            <p:cNvSpPr/>
            <p:nvPr/>
          </p:nvSpPr>
          <p:spPr>
            <a:xfrm>
              <a:off x="0" y="0"/>
              <a:ext cx="630696" cy="1009509"/>
            </a:xfrm>
            <a:custGeom>
              <a:avLst/>
              <a:gdLst/>
              <a:ahLst/>
              <a:cxnLst/>
              <a:rect l="l" t="t" r="r" b="b"/>
              <a:pathLst>
                <a:path w="630696" h="1009509">
                  <a:moveTo>
                    <a:pt x="0" y="0"/>
                  </a:moveTo>
                  <a:lnTo>
                    <a:pt x="630696" y="0"/>
                  </a:lnTo>
                  <a:lnTo>
                    <a:pt x="630696" y="1009509"/>
                  </a:lnTo>
                  <a:lnTo>
                    <a:pt x="0" y="1009509"/>
                  </a:lnTo>
                  <a:close/>
                </a:path>
              </a:pathLst>
            </a:custGeom>
            <a:solidFill>
              <a:srgbClr val="FCBF01"/>
            </a:solidFill>
          </p:spPr>
        </p:sp>
      </p:grpSp>
      <p:grpSp>
        <p:nvGrpSpPr>
          <p:cNvPr id="4" name="Group 4"/>
          <p:cNvGrpSpPr>
            <a:grpSpLocks noChangeAspect="1"/>
          </p:cNvGrpSpPr>
          <p:nvPr/>
        </p:nvGrpSpPr>
        <p:grpSpPr>
          <a:xfrm>
            <a:off x="11654538" y="1260158"/>
            <a:ext cx="5604762" cy="7766685"/>
            <a:chOff x="0" y="0"/>
            <a:chExt cx="4734560" cy="6560820"/>
          </a:xfrm>
        </p:grpSpPr>
        <p:sp>
          <p:nvSpPr>
            <p:cNvPr id="5" name="Freeform 5"/>
            <p:cNvSpPr/>
            <p:nvPr/>
          </p:nvSpPr>
          <p:spPr>
            <a:xfrm>
              <a:off x="36830" y="50800"/>
              <a:ext cx="4645660" cy="6473190"/>
            </a:xfrm>
            <a:custGeom>
              <a:avLst/>
              <a:gdLst/>
              <a:ahLst/>
              <a:cxnLst/>
              <a:rect l="l" t="t" r="r" b="b"/>
              <a:pathLst>
                <a:path w="4645660" h="6473190">
                  <a:moveTo>
                    <a:pt x="4368800" y="0"/>
                  </a:moveTo>
                  <a:lnTo>
                    <a:pt x="276860" y="0"/>
                  </a:lnTo>
                  <a:cubicBezTo>
                    <a:pt x="124460" y="0"/>
                    <a:pt x="0" y="123190"/>
                    <a:pt x="0" y="276860"/>
                  </a:cubicBezTo>
                  <a:lnTo>
                    <a:pt x="0" y="6196330"/>
                  </a:lnTo>
                  <a:cubicBezTo>
                    <a:pt x="0" y="6350000"/>
                    <a:pt x="124460" y="6473190"/>
                    <a:pt x="276860" y="6473190"/>
                  </a:cubicBezTo>
                  <a:lnTo>
                    <a:pt x="4368800" y="6473190"/>
                  </a:lnTo>
                  <a:cubicBezTo>
                    <a:pt x="4522470" y="6473190"/>
                    <a:pt x="4645660" y="6348730"/>
                    <a:pt x="4645660" y="6196330"/>
                  </a:cubicBezTo>
                  <a:lnTo>
                    <a:pt x="4645660" y="276860"/>
                  </a:lnTo>
                  <a:cubicBezTo>
                    <a:pt x="4645660" y="123190"/>
                    <a:pt x="4522470" y="0"/>
                    <a:pt x="4368800" y="0"/>
                  </a:cubicBezTo>
                  <a:close/>
                  <a:moveTo>
                    <a:pt x="4425950" y="6156960"/>
                  </a:moveTo>
                  <a:cubicBezTo>
                    <a:pt x="4425950" y="6212840"/>
                    <a:pt x="4380230" y="6258560"/>
                    <a:pt x="4324350" y="6258560"/>
                  </a:cubicBezTo>
                  <a:lnTo>
                    <a:pt x="321310" y="6258560"/>
                  </a:lnTo>
                  <a:cubicBezTo>
                    <a:pt x="265430" y="6258560"/>
                    <a:pt x="219710" y="6212840"/>
                    <a:pt x="219710" y="6156960"/>
                  </a:cubicBezTo>
                  <a:lnTo>
                    <a:pt x="219710" y="316230"/>
                  </a:lnTo>
                  <a:cubicBezTo>
                    <a:pt x="219710" y="260350"/>
                    <a:pt x="265430" y="214630"/>
                    <a:pt x="321310" y="214630"/>
                  </a:cubicBezTo>
                  <a:lnTo>
                    <a:pt x="4325620" y="214630"/>
                  </a:lnTo>
                  <a:cubicBezTo>
                    <a:pt x="4381500" y="214630"/>
                    <a:pt x="4427220" y="260350"/>
                    <a:pt x="4427220" y="316230"/>
                  </a:cubicBezTo>
                  <a:lnTo>
                    <a:pt x="4427220" y="6156960"/>
                  </a:lnTo>
                  <a:close/>
                </a:path>
              </a:pathLst>
            </a:custGeom>
            <a:solidFill>
              <a:srgbClr val="DFAC0D"/>
            </a:solidFill>
          </p:spPr>
        </p:sp>
        <p:sp>
          <p:nvSpPr>
            <p:cNvPr id="6" name="Freeform 6"/>
            <p:cNvSpPr/>
            <p:nvPr/>
          </p:nvSpPr>
          <p:spPr>
            <a:xfrm>
              <a:off x="0" y="16511"/>
              <a:ext cx="4716780" cy="6544310"/>
            </a:xfrm>
            <a:custGeom>
              <a:avLst/>
              <a:gdLst/>
              <a:ahLst/>
              <a:cxnLst/>
              <a:rect l="l" t="t" r="r" b="b"/>
              <a:pathLst>
                <a:path w="4716780" h="6544310">
                  <a:moveTo>
                    <a:pt x="4395470" y="36829"/>
                  </a:moveTo>
                  <a:cubicBezTo>
                    <a:pt x="4552950" y="36829"/>
                    <a:pt x="4681220" y="165099"/>
                    <a:pt x="4681220" y="322579"/>
                  </a:cubicBezTo>
                  <a:lnTo>
                    <a:pt x="4681220" y="6222999"/>
                  </a:lnTo>
                  <a:cubicBezTo>
                    <a:pt x="4681220" y="6380479"/>
                    <a:pt x="4552950" y="6508750"/>
                    <a:pt x="4395470" y="6508750"/>
                  </a:cubicBezTo>
                  <a:lnTo>
                    <a:pt x="321310" y="6508750"/>
                  </a:lnTo>
                  <a:cubicBezTo>
                    <a:pt x="163830" y="6508750"/>
                    <a:pt x="35560" y="6380480"/>
                    <a:pt x="35560" y="6223000"/>
                  </a:cubicBezTo>
                  <a:lnTo>
                    <a:pt x="35560" y="322580"/>
                  </a:lnTo>
                  <a:cubicBezTo>
                    <a:pt x="35560" y="165100"/>
                    <a:pt x="163830" y="36830"/>
                    <a:pt x="321310" y="36830"/>
                  </a:cubicBezTo>
                  <a:lnTo>
                    <a:pt x="4395470" y="36830"/>
                  </a:lnTo>
                  <a:moveTo>
                    <a:pt x="4395470" y="0"/>
                  </a:moveTo>
                  <a:lnTo>
                    <a:pt x="321310" y="0"/>
                  </a:lnTo>
                  <a:cubicBezTo>
                    <a:pt x="143510" y="0"/>
                    <a:pt x="0" y="144780"/>
                    <a:pt x="0" y="322580"/>
                  </a:cubicBezTo>
                  <a:lnTo>
                    <a:pt x="0" y="6223000"/>
                  </a:lnTo>
                  <a:cubicBezTo>
                    <a:pt x="0" y="6400800"/>
                    <a:pt x="143510" y="6544309"/>
                    <a:pt x="321310" y="6544309"/>
                  </a:cubicBezTo>
                  <a:lnTo>
                    <a:pt x="4395470" y="6544309"/>
                  </a:lnTo>
                  <a:cubicBezTo>
                    <a:pt x="4573270" y="6544309"/>
                    <a:pt x="4716780" y="6400800"/>
                    <a:pt x="4716780" y="6223000"/>
                  </a:cubicBezTo>
                  <a:lnTo>
                    <a:pt x="4716780" y="322580"/>
                  </a:lnTo>
                  <a:cubicBezTo>
                    <a:pt x="4716780" y="144780"/>
                    <a:pt x="4573270" y="0"/>
                    <a:pt x="4395470" y="0"/>
                  </a:cubicBezTo>
                  <a:close/>
                </a:path>
              </a:pathLst>
            </a:custGeom>
            <a:solidFill>
              <a:srgbClr val="565656"/>
            </a:solidFill>
          </p:spPr>
        </p:sp>
        <p:sp>
          <p:nvSpPr>
            <p:cNvPr id="7" name="Freeform 7"/>
            <p:cNvSpPr/>
            <p:nvPr/>
          </p:nvSpPr>
          <p:spPr>
            <a:xfrm>
              <a:off x="256540" y="265430"/>
              <a:ext cx="4207510" cy="6043930"/>
            </a:xfrm>
            <a:custGeom>
              <a:avLst/>
              <a:gdLst/>
              <a:ahLst/>
              <a:cxnLst/>
              <a:rect l="l" t="t" r="r" b="b"/>
              <a:pathLst>
                <a:path w="4207510" h="6043930">
                  <a:moveTo>
                    <a:pt x="4206240" y="5942330"/>
                  </a:moveTo>
                  <a:cubicBezTo>
                    <a:pt x="4206240" y="5998210"/>
                    <a:pt x="4160520" y="6043930"/>
                    <a:pt x="4104640" y="6043930"/>
                  </a:cubicBezTo>
                  <a:lnTo>
                    <a:pt x="101600" y="6043930"/>
                  </a:lnTo>
                  <a:cubicBezTo>
                    <a:pt x="45720" y="6043930"/>
                    <a:pt x="0" y="5998210"/>
                    <a:pt x="0" y="5942330"/>
                  </a:cubicBezTo>
                  <a:lnTo>
                    <a:pt x="0" y="101600"/>
                  </a:lnTo>
                  <a:cubicBezTo>
                    <a:pt x="0" y="45720"/>
                    <a:pt x="45720" y="0"/>
                    <a:pt x="101600" y="0"/>
                  </a:cubicBezTo>
                  <a:lnTo>
                    <a:pt x="4105910" y="0"/>
                  </a:lnTo>
                  <a:cubicBezTo>
                    <a:pt x="4161790" y="0"/>
                    <a:pt x="4207510" y="45720"/>
                    <a:pt x="4207510" y="101600"/>
                  </a:cubicBezTo>
                  <a:lnTo>
                    <a:pt x="4207510" y="5942330"/>
                  </a:lnTo>
                  <a:close/>
                </a:path>
              </a:pathLst>
            </a:custGeom>
            <a:blipFill>
              <a:blip r:embed="rId2"/>
              <a:stretch>
                <a:fillRect l="-40616" r="-114754"/>
              </a:stretch>
            </a:blipFill>
          </p:spPr>
        </p:sp>
        <p:sp>
          <p:nvSpPr>
            <p:cNvPr id="8" name="Freeform 8"/>
            <p:cNvSpPr/>
            <p:nvPr/>
          </p:nvSpPr>
          <p:spPr>
            <a:xfrm>
              <a:off x="1951378" y="120589"/>
              <a:ext cx="79963" cy="76322"/>
            </a:xfrm>
            <a:custGeom>
              <a:avLst/>
              <a:gdLst/>
              <a:ahLst/>
              <a:cxnLst/>
              <a:rect l="l" t="t" r="r" b="b"/>
              <a:pathLst>
                <a:path w="79963" h="76322">
                  <a:moveTo>
                    <a:pt x="39982" y="61"/>
                  </a:moveTo>
                  <a:cubicBezTo>
                    <a:pt x="26330" y="0"/>
                    <a:pt x="13688" y="7248"/>
                    <a:pt x="6844" y="19062"/>
                  </a:cubicBezTo>
                  <a:cubicBezTo>
                    <a:pt x="0" y="30875"/>
                    <a:pt x="0" y="45447"/>
                    <a:pt x="6844" y="57260"/>
                  </a:cubicBezTo>
                  <a:cubicBezTo>
                    <a:pt x="13688" y="69074"/>
                    <a:pt x="26330" y="76322"/>
                    <a:pt x="39982" y="76261"/>
                  </a:cubicBezTo>
                  <a:cubicBezTo>
                    <a:pt x="53634" y="76322"/>
                    <a:pt x="66276" y="69074"/>
                    <a:pt x="73120" y="57260"/>
                  </a:cubicBezTo>
                  <a:cubicBezTo>
                    <a:pt x="79964" y="45447"/>
                    <a:pt x="79964" y="30875"/>
                    <a:pt x="73120" y="19062"/>
                  </a:cubicBezTo>
                  <a:cubicBezTo>
                    <a:pt x="66276" y="7248"/>
                    <a:pt x="53634" y="0"/>
                    <a:pt x="39982" y="61"/>
                  </a:cubicBezTo>
                  <a:close/>
                </a:path>
              </a:pathLst>
            </a:custGeom>
            <a:solidFill>
              <a:srgbClr val="333333"/>
            </a:solidFill>
          </p:spPr>
        </p:sp>
        <p:sp>
          <p:nvSpPr>
            <p:cNvPr id="9" name="Freeform 9"/>
            <p:cNvSpPr/>
            <p:nvPr/>
          </p:nvSpPr>
          <p:spPr>
            <a:xfrm>
              <a:off x="2119473" y="104052"/>
              <a:ext cx="114614" cy="109395"/>
            </a:xfrm>
            <a:custGeom>
              <a:avLst/>
              <a:gdLst/>
              <a:ahLst/>
              <a:cxnLst/>
              <a:rect l="l" t="t" r="r" b="b"/>
              <a:pathLst>
                <a:path w="114614" h="109395">
                  <a:moveTo>
                    <a:pt x="57307" y="88"/>
                  </a:moveTo>
                  <a:cubicBezTo>
                    <a:pt x="37739" y="0"/>
                    <a:pt x="19619" y="10390"/>
                    <a:pt x="9809" y="27322"/>
                  </a:cubicBezTo>
                  <a:cubicBezTo>
                    <a:pt x="0" y="44255"/>
                    <a:pt x="0" y="65141"/>
                    <a:pt x="9809" y="82074"/>
                  </a:cubicBezTo>
                  <a:cubicBezTo>
                    <a:pt x="19619" y="99006"/>
                    <a:pt x="37739" y="109396"/>
                    <a:pt x="57307" y="109308"/>
                  </a:cubicBezTo>
                  <a:cubicBezTo>
                    <a:pt x="76875" y="109396"/>
                    <a:pt x="94995" y="99006"/>
                    <a:pt x="104804" y="82074"/>
                  </a:cubicBezTo>
                  <a:cubicBezTo>
                    <a:pt x="114614" y="65141"/>
                    <a:pt x="114614" y="44255"/>
                    <a:pt x="104804" y="27322"/>
                  </a:cubicBezTo>
                  <a:cubicBezTo>
                    <a:pt x="94995" y="10390"/>
                    <a:pt x="76875" y="0"/>
                    <a:pt x="57307" y="88"/>
                  </a:cubicBezTo>
                  <a:close/>
                </a:path>
              </a:pathLst>
            </a:custGeom>
            <a:solidFill>
              <a:srgbClr val="333333"/>
            </a:solidFill>
          </p:spPr>
        </p:sp>
        <p:sp>
          <p:nvSpPr>
            <p:cNvPr id="10" name="Freeform 10"/>
            <p:cNvSpPr/>
            <p:nvPr/>
          </p:nvSpPr>
          <p:spPr>
            <a:xfrm>
              <a:off x="2328944" y="128221"/>
              <a:ext cx="63971" cy="61058"/>
            </a:xfrm>
            <a:custGeom>
              <a:avLst/>
              <a:gdLst/>
              <a:ahLst/>
              <a:cxnLst/>
              <a:rect l="l" t="t" r="r" b="b"/>
              <a:pathLst>
                <a:path w="63971" h="61058">
                  <a:moveTo>
                    <a:pt x="31986" y="49"/>
                  </a:moveTo>
                  <a:cubicBezTo>
                    <a:pt x="21064" y="0"/>
                    <a:pt x="10951" y="5799"/>
                    <a:pt x="5476" y="15250"/>
                  </a:cubicBezTo>
                  <a:cubicBezTo>
                    <a:pt x="0" y="24700"/>
                    <a:pt x="0" y="36358"/>
                    <a:pt x="5476" y="45808"/>
                  </a:cubicBezTo>
                  <a:cubicBezTo>
                    <a:pt x="10951" y="55259"/>
                    <a:pt x="21064" y="61058"/>
                    <a:pt x="31986" y="61009"/>
                  </a:cubicBezTo>
                  <a:cubicBezTo>
                    <a:pt x="42908" y="61058"/>
                    <a:pt x="53021" y="55259"/>
                    <a:pt x="58496" y="45808"/>
                  </a:cubicBezTo>
                  <a:cubicBezTo>
                    <a:pt x="63971" y="36358"/>
                    <a:pt x="63971" y="24700"/>
                    <a:pt x="58496" y="15250"/>
                  </a:cubicBezTo>
                  <a:cubicBezTo>
                    <a:pt x="53021" y="5799"/>
                    <a:pt x="42908" y="0"/>
                    <a:pt x="31986" y="49"/>
                  </a:cubicBezTo>
                  <a:close/>
                </a:path>
              </a:pathLst>
            </a:custGeom>
            <a:solidFill>
              <a:srgbClr val="333333"/>
            </a:solidFill>
          </p:spPr>
        </p:sp>
        <p:sp>
          <p:nvSpPr>
            <p:cNvPr id="11" name="Freeform 11"/>
            <p:cNvSpPr/>
            <p:nvPr/>
          </p:nvSpPr>
          <p:spPr>
            <a:xfrm>
              <a:off x="2346270" y="144758"/>
              <a:ext cx="29320" cy="27985"/>
            </a:xfrm>
            <a:custGeom>
              <a:avLst/>
              <a:gdLst/>
              <a:ahLst/>
              <a:cxnLst/>
              <a:rect l="l" t="t" r="r" b="b"/>
              <a:pathLst>
                <a:path w="29320" h="27985">
                  <a:moveTo>
                    <a:pt x="14660" y="22"/>
                  </a:moveTo>
                  <a:cubicBezTo>
                    <a:pt x="9654" y="0"/>
                    <a:pt x="5019" y="2657"/>
                    <a:pt x="2509" y="6989"/>
                  </a:cubicBezTo>
                  <a:cubicBezTo>
                    <a:pt x="0" y="11320"/>
                    <a:pt x="0" y="16664"/>
                    <a:pt x="2509" y="20995"/>
                  </a:cubicBezTo>
                  <a:cubicBezTo>
                    <a:pt x="5019" y="25327"/>
                    <a:pt x="9654" y="27984"/>
                    <a:pt x="14660" y="27962"/>
                  </a:cubicBezTo>
                  <a:cubicBezTo>
                    <a:pt x="19666" y="27984"/>
                    <a:pt x="24301" y="25327"/>
                    <a:pt x="26811" y="20995"/>
                  </a:cubicBezTo>
                  <a:cubicBezTo>
                    <a:pt x="29320" y="16664"/>
                    <a:pt x="29320" y="11320"/>
                    <a:pt x="26811" y="6989"/>
                  </a:cubicBezTo>
                  <a:cubicBezTo>
                    <a:pt x="24301" y="2657"/>
                    <a:pt x="19666" y="0"/>
                    <a:pt x="14660" y="22"/>
                  </a:cubicBezTo>
                  <a:close/>
                </a:path>
              </a:pathLst>
            </a:custGeom>
            <a:solidFill>
              <a:srgbClr val="E9E8E9"/>
            </a:solidFill>
          </p:spPr>
        </p:sp>
        <p:sp>
          <p:nvSpPr>
            <p:cNvPr id="12" name="Freeform 12"/>
            <p:cNvSpPr/>
            <p:nvPr/>
          </p:nvSpPr>
          <p:spPr>
            <a:xfrm>
              <a:off x="2344044" y="144768"/>
              <a:ext cx="15993" cy="15264"/>
            </a:xfrm>
            <a:custGeom>
              <a:avLst/>
              <a:gdLst/>
              <a:ahLst/>
              <a:cxnLst/>
              <a:rect l="l" t="t" r="r" b="b"/>
              <a:pathLst>
                <a:path w="15993" h="15264">
                  <a:moveTo>
                    <a:pt x="7996" y="12"/>
                  </a:moveTo>
                  <a:cubicBezTo>
                    <a:pt x="5266" y="0"/>
                    <a:pt x="2737" y="1449"/>
                    <a:pt x="1368" y="3812"/>
                  </a:cubicBezTo>
                  <a:cubicBezTo>
                    <a:pt x="0" y="6175"/>
                    <a:pt x="0" y="9089"/>
                    <a:pt x="1368" y="11452"/>
                  </a:cubicBezTo>
                  <a:cubicBezTo>
                    <a:pt x="2737" y="13815"/>
                    <a:pt x="5266" y="15264"/>
                    <a:pt x="7996" y="15252"/>
                  </a:cubicBezTo>
                  <a:cubicBezTo>
                    <a:pt x="10726" y="15264"/>
                    <a:pt x="13255" y="13815"/>
                    <a:pt x="14623" y="11452"/>
                  </a:cubicBezTo>
                  <a:cubicBezTo>
                    <a:pt x="15992" y="9089"/>
                    <a:pt x="15992" y="6175"/>
                    <a:pt x="14623" y="3812"/>
                  </a:cubicBezTo>
                  <a:cubicBezTo>
                    <a:pt x="13255" y="1449"/>
                    <a:pt x="10726" y="0"/>
                    <a:pt x="7996" y="12"/>
                  </a:cubicBezTo>
                  <a:close/>
                </a:path>
              </a:pathLst>
            </a:custGeom>
            <a:solidFill>
              <a:srgbClr val="010101"/>
            </a:solidFill>
          </p:spPr>
        </p:sp>
        <p:sp>
          <p:nvSpPr>
            <p:cNvPr id="13" name="Freeform 13"/>
            <p:cNvSpPr/>
            <p:nvPr/>
          </p:nvSpPr>
          <p:spPr>
            <a:xfrm>
              <a:off x="4716780" y="534670"/>
              <a:ext cx="19050" cy="278130"/>
            </a:xfrm>
            <a:custGeom>
              <a:avLst/>
              <a:gdLst/>
              <a:ahLst/>
              <a:cxnLst/>
              <a:rect l="l" t="t" r="r" b="b"/>
              <a:pathLst>
                <a:path w="19050" h="278130">
                  <a:moveTo>
                    <a:pt x="0" y="0"/>
                  </a:moveTo>
                  <a:lnTo>
                    <a:pt x="0" y="278130"/>
                  </a:lnTo>
                  <a:cubicBezTo>
                    <a:pt x="19050" y="278130"/>
                    <a:pt x="16510" y="262890"/>
                    <a:pt x="16510" y="243840"/>
                  </a:cubicBezTo>
                  <a:lnTo>
                    <a:pt x="16510" y="35560"/>
                  </a:lnTo>
                  <a:cubicBezTo>
                    <a:pt x="16510" y="16510"/>
                    <a:pt x="19050" y="0"/>
                    <a:pt x="0" y="0"/>
                  </a:cubicBezTo>
                  <a:close/>
                </a:path>
              </a:pathLst>
            </a:custGeom>
            <a:solidFill>
              <a:srgbClr val="424242"/>
            </a:solidFill>
          </p:spPr>
        </p:sp>
        <p:sp>
          <p:nvSpPr>
            <p:cNvPr id="14" name="Freeform 14"/>
            <p:cNvSpPr/>
            <p:nvPr/>
          </p:nvSpPr>
          <p:spPr>
            <a:xfrm>
              <a:off x="4716780" y="861060"/>
              <a:ext cx="19050" cy="278130"/>
            </a:xfrm>
            <a:custGeom>
              <a:avLst/>
              <a:gdLst/>
              <a:ahLst/>
              <a:cxnLst/>
              <a:rect l="l" t="t" r="r" b="b"/>
              <a:pathLst>
                <a:path w="19050" h="278130">
                  <a:moveTo>
                    <a:pt x="0" y="0"/>
                  </a:moveTo>
                  <a:lnTo>
                    <a:pt x="0" y="278130"/>
                  </a:lnTo>
                  <a:cubicBezTo>
                    <a:pt x="19050" y="278130"/>
                    <a:pt x="16510" y="262890"/>
                    <a:pt x="16510" y="243840"/>
                  </a:cubicBezTo>
                  <a:lnTo>
                    <a:pt x="16510" y="35560"/>
                  </a:lnTo>
                  <a:cubicBezTo>
                    <a:pt x="16510" y="16510"/>
                    <a:pt x="19050" y="0"/>
                    <a:pt x="0" y="0"/>
                  </a:cubicBezTo>
                  <a:close/>
                </a:path>
              </a:pathLst>
            </a:custGeom>
            <a:solidFill>
              <a:srgbClr val="424242"/>
            </a:solidFill>
          </p:spPr>
        </p:sp>
        <p:sp>
          <p:nvSpPr>
            <p:cNvPr id="15" name="Freeform 15"/>
            <p:cNvSpPr/>
            <p:nvPr/>
          </p:nvSpPr>
          <p:spPr>
            <a:xfrm>
              <a:off x="4064000" y="-2540"/>
              <a:ext cx="320040" cy="19050"/>
            </a:xfrm>
            <a:custGeom>
              <a:avLst/>
              <a:gdLst/>
              <a:ahLst/>
              <a:cxnLst/>
              <a:rect l="l" t="t" r="r" b="b"/>
              <a:pathLst>
                <a:path w="320040" h="19050">
                  <a:moveTo>
                    <a:pt x="0" y="19050"/>
                  </a:moveTo>
                  <a:lnTo>
                    <a:pt x="320040" y="19050"/>
                  </a:lnTo>
                  <a:cubicBezTo>
                    <a:pt x="320040" y="0"/>
                    <a:pt x="304800" y="2540"/>
                    <a:pt x="285750" y="2540"/>
                  </a:cubicBezTo>
                  <a:lnTo>
                    <a:pt x="34290" y="2540"/>
                  </a:lnTo>
                  <a:cubicBezTo>
                    <a:pt x="15240" y="2540"/>
                    <a:pt x="0" y="0"/>
                    <a:pt x="0" y="19050"/>
                  </a:cubicBezTo>
                  <a:close/>
                </a:path>
              </a:pathLst>
            </a:custGeom>
            <a:solidFill>
              <a:srgbClr val="424242"/>
            </a:solidFill>
          </p:spPr>
        </p:sp>
      </p:grpSp>
      <p:pic>
        <p:nvPicPr>
          <p:cNvPr id="16" name="Picture 16"/>
          <p:cNvPicPr>
            <a:picLocks noChangeAspect="1"/>
          </p:cNvPicPr>
          <p:nvPr/>
        </p:nvPicPr>
        <p:blipFill>
          <a:blip r:embed="rId3" cstate="print">
            <a:alphaModFix amt="26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800000" flipH="1">
            <a:off x="-1062719" y="-1422191"/>
            <a:ext cx="4806532" cy="4806532"/>
          </a:xfrm>
          <a:prstGeom prst="rect">
            <a:avLst/>
          </a:prstGeom>
        </p:spPr>
      </p:pic>
      <p:sp>
        <p:nvSpPr>
          <p:cNvPr id="17" name="TextBox 17"/>
          <p:cNvSpPr txBox="1"/>
          <p:nvPr/>
        </p:nvSpPr>
        <p:spPr>
          <a:xfrm>
            <a:off x="1500466" y="952348"/>
            <a:ext cx="8599394" cy="1787653"/>
          </a:xfrm>
          <a:prstGeom prst="rect">
            <a:avLst/>
          </a:prstGeom>
        </p:spPr>
        <p:txBody>
          <a:bodyPr lIns="0" tIns="0" rIns="0" bIns="0" rtlCol="0" anchor="t">
            <a:spAutoFit/>
          </a:bodyPr>
          <a:lstStyle/>
          <a:p>
            <a:pPr>
              <a:lnSpc>
                <a:spcPts val="14628"/>
              </a:lnSpc>
              <a:spcBef>
                <a:spcPct val="0"/>
              </a:spcBef>
            </a:pPr>
            <a:r>
              <a:rPr lang="en-US" sz="10449">
                <a:solidFill>
                  <a:srgbClr val="F1C024"/>
                </a:solidFill>
                <a:latin typeface="Open Sauce SemiBold Bold"/>
              </a:rPr>
              <a:t>OBJECTIVES</a:t>
            </a:r>
          </a:p>
        </p:txBody>
      </p:sp>
      <p:sp>
        <p:nvSpPr>
          <p:cNvPr id="18" name="TextBox 18"/>
          <p:cNvSpPr txBox="1"/>
          <p:nvPr/>
        </p:nvSpPr>
        <p:spPr>
          <a:xfrm>
            <a:off x="1500466" y="3430980"/>
            <a:ext cx="8115300" cy="1273885"/>
          </a:xfrm>
          <a:prstGeom prst="rect">
            <a:avLst/>
          </a:prstGeom>
        </p:spPr>
        <p:txBody>
          <a:bodyPr lIns="0" tIns="0" rIns="0" bIns="0" rtlCol="0" anchor="t">
            <a:spAutoFit/>
          </a:bodyPr>
          <a:lstStyle/>
          <a:p>
            <a:pPr marL="532929" lvl="1" indent="-266465">
              <a:lnSpc>
                <a:spcPts val="3455"/>
              </a:lnSpc>
              <a:buFont typeface="Arial"/>
              <a:buChar char="•"/>
            </a:pPr>
            <a:r>
              <a:rPr lang="en-US" sz="2468">
                <a:solidFill>
                  <a:srgbClr val="E8E8E8"/>
                </a:solidFill>
                <a:latin typeface="DM Sans"/>
              </a:rPr>
              <a:t>To determine whether the product is authentic or fake.</a:t>
            </a:r>
          </a:p>
          <a:p>
            <a:pPr>
              <a:lnSpc>
                <a:spcPts val="3455"/>
              </a:lnSpc>
              <a:spcBef>
                <a:spcPct val="0"/>
              </a:spcBef>
            </a:pPr>
            <a:endParaRPr lang="en-US" sz="2468">
              <a:solidFill>
                <a:srgbClr val="E8E8E8"/>
              </a:solidFill>
              <a:latin typeface="DM Sans"/>
            </a:endParaRPr>
          </a:p>
        </p:txBody>
      </p:sp>
      <p:sp>
        <p:nvSpPr>
          <p:cNvPr id="19" name="TextBox 19"/>
          <p:cNvSpPr txBox="1"/>
          <p:nvPr/>
        </p:nvSpPr>
        <p:spPr>
          <a:xfrm>
            <a:off x="1500466" y="4696719"/>
            <a:ext cx="8115300" cy="791152"/>
          </a:xfrm>
          <a:prstGeom prst="rect">
            <a:avLst/>
          </a:prstGeom>
        </p:spPr>
        <p:txBody>
          <a:bodyPr lIns="0" tIns="0" rIns="0" bIns="0" rtlCol="0" anchor="t">
            <a:spAutoFit/>
          </a:bodyPr>
          <a:lstStyle/>
          <a:p>
            <a:pPr marL="503790" lvl="1" indent="-251895">
              <a:lnSpc>
                <a:spcPts val="3266"/>
              </a:lnSpc>
              <a:buFont typeface="Arial"/>
              <a:buChar char="•"/>
            </a:pPr>
            <a:r>
              <a:rPr lang="en-US" sz="2333">
                <a:solidFill>
                  <a:srgbClr val="E8E8E8"/>
                </a:solidFill>
                <a:latin typeface="DM Sans"/>
              </a:rPr>
              <a:t>To determine the sold status of the product so that it cannot be resold.</a:t>
            </a:r>
          </a:p>
        </p:txBody>
      </p:sp>
      <p:sp>
        <p:nvSpPr>
          <p:cNvPr id="20" name="TextBox 20"/>
          <p:cNvSpPr txBox="1"/>
          <p:nvPr/>
        </p:nvSpPr>
        <p:spPr>
          <a:xfrm>
            <a:off x="1500466" y="5790203"/>
            <a:ext cx="8115300" cy="791152"/>
          </a:xfrm>
          <a:prstGeom prst="rect">
            <a:avLst/>
          </a:prstGeom>
        </p:spPr>
        <p:txBody>
          <a:bodyPr lIns="0" tIns="0" rIns="0" bIns="0" rtlCol="0" anchor="t">
            <a:spAutoFit/>
          </a:bodyPr>
          <a:lstStyle/>
          <a:p>
            <a:pPr marL="503790" lvl="1" indent="-251895">
              <a:lnSpc>
                <a:spcPts val="3266"/>
              </a:lnSpc>
              <a:buFont typeface="Arial"/>
              <a:buChar char="•"/>
            </a:pPr>
            <a:r>
              <a:rPr lang="en-US" sz="2333">
                <a:solidFill>
                  <a:srgbClr val="E8E8E8"/>
                </a:solidFill>
                <a:latin typeface="DM Sans"/>
              </a:rPr>
              <a:t>To reduce the loss of the company by counterfeiting clothing products.</a:t>
            </a:r>
          </a:p>
        </p:txBody>
      </p:sp>
      <p:sp>
        <p:nvSpPr>
          <p:cNvPr id="21" name="TextBox 21"/>
          <p:cNvSpPr txBox="1"/>
          <p:nvPr/>
        </p:nvSpPr>
        <p:spPr>
          <a:xfrm>
            <a:off x="1500466" y="6993295"/>
            <a:ext cx="8115300" cy="791152"/>
          </a:xfrm>
          <a:prstGeom prst="rect">
            <a:avLst/>
          </a:prstGeom>
        </p:spPr>
        <p:txBody>
          <a:bodyPr lIns="0" tIns="0" rIns="0" bIns="0" rtlCol="0" anchor="t">
            <a:spAutoFit/>
          </a:bodyPr>
          <a:lstStyle/>
          <a:p>
            <a:pPr marL="503790" lvl="1" indent="-251895">
              <a:lnSpc>
                <a:spcPts val="3266"/>
              </a:lnSpc>
              <a:buFont typeface="Arial"/>
              <a:buChar char="•"/>
            </a:pPr>
            <a:r>
              <a:rPr lang="en-US" sz="2333">
                <a:solidFill>
                  <a:srgbClr val="E8E8E8"/>
                </a:solidFill>
                <a:latin typeface="DM Sans"/>
              </a:rPr>
              <a:t>To uphold the authentic brand’s reputation.</a:t>
            </a:r>
          </a:p>
          <a:p>
            <a:pPr>
              <a:lnSpc>
                <a:spcPts val="3266"/>
              </a:lnSpc>
            </a:pPr>
            <a:endParaRPr lang="en-US" sz="2333">
              <a:solidFill>
                <a:srgbClr val="E8E8E8"/>
              </a:solidFill>
              <a:latin typeface="DM Sans"/>
            </a:endParaRPr>
          </a:p>
        </p:txBody>
      </p:sp>
      <p:sp>
        <p:nvSpPr>
          <p:cNvPr id="22" name="TextBox 22"/>
          <p:cNvSpPr txBox="1"/>
          <p:nvPr/>
        </p:nvSpPr>
        <p:spPr>
          <a:xfrm>
            <a:off x="1500466" y="7654827"/>
            <a:ext cx="8115300" cy="1197312"/>
          </a:xfrm>
          <a:prstGeom prst="rect">
            <a:avLst/>
          </a:prstGeom>
        </p:spPr>
        <p:txBody>
          <a:bodyPr lIns="0" tIns="0" rIns="0" bIns="0" rtlCol="0" anchor="t">
            <a:spAutoFit/>
          </a:bodyPr>
          <a:lstStyle/>
          <a:p>
            <a:pPr>
              <a:lnSpc>
                <a:spcPts val="3266"/>
              </a:lnSpc>
            </a:pPr>
            <a:endParaRPr/>
          </a:p>
          <a:p>
            <a:pPr marL="503790" lvl="1" indent="-251895">
              <a:lnSpc>
                <a:spcPts val="3266"/>
              </a:lnSpc>
              <a:buFont typeface="Arial"/>
              <a:buChar char="•"/>
            </a:pPr>
            <a:r>
              <a:rPr lang="en-US" sz="2333">
                <a:solidFill>
                  <a:srgbClr val="E8E8E8"/>
                </a:solidFill>
                <a:latin typeface="DM Sans"/>
              </a:rPr>
              <a:t>To ensure the government get the tax percentage by the transaction of purchase of clothing products.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A192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alphaModFix amt="65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078484" y="-785455"/>
            <a:ext cx="8137971" cy="8137971"/>
          </a:xfrm>
          <a:prstGeom prst="rect">
            <a:avLst/>
          </a:prstGeom>
        </p:spPr>
      </p:pic>
      <p:grpSp>
        <p:nvGrpSpPr>
          <p:cNvPr id="3" name="Group 3"/>
          <p:cNvGrpSpPr/>
          <p:nvPr/>
        </p:nvGrpSpPr>
        <p:grpSpPr>
          <a:xfrm>
            <a:off x="12212845" y="2788655"/>
            <a:ext cx="4784893" cy="3433080"/>
            <a:chOff x="0" y="0"/>
            <a:chExt cx="1978638" cy="1419639"/>
          </a:xfrm>
        </p:grpSpPr>
        <p:sp>
          <p:nvSpPr>
            <p:cNvPr id="4" name="Freeform 4"/>
            <p:cNvSpPr/>
            <p:nvPr/>
          </p:nvSpPr>
          <p:spPr>
            <a:xfrm>
              <a:off x="0" y="0"/>
              <a:ext cx="1978638" cy="1419639"/>
            </a:xfrm>
            <a:custGeom>
              <a:avLst/>
              <a:gdLst/>
              <a:ahLst/>
              <a:cxnLst/>
              <a:rect l="l" t="t" r="r" b="b"/>
              <a:pathLst>
                <a:path w="1978638" h="1419639">
                  <a:moveTo>
                    <a:pt x="0" y="0"/>
                  </a:moveTo>
                  <a:lnTo>
                    <a:pt x="1978638" y="0"/>
                  </a:lnTo>
                  <a:lnTo>
                    <a:pt x="1978638" y="1419639"/>
                  </a:lnTo>
                  <a:lnTo>
                    <a:pt x="0" y="1419639"/>
                  </a:lnTo>
                  <a:close/>
                </a:path>
              </a:pathLst>
            </a:custGeom>
            <a:solidFill>
              <a:srgbClr val="FCBF01"/>
            </a:solidFill>
          </p:spPr>
        </p:sp>
      </p:grpSp>
      <p:grpSp>
        <p:nvGrpSpPr>
          <p:cNvPr id="5" name="Group 5"/>
          <p:cNvGrpSpPr/>
          <p:nvPr/>
        </p:nvGrpSpPr>
        <p:grpSpPr>
          <a:xfrm>
            <a:off x="4235042" y="6760852"/>
            <a:ext cx="4309753" cy="3236044"/>
            <a:chOff x="0" y="0"/>
            <a:chExt cx="1978638" cy="1485691"/>
          </a:xfrm>
        </p:grpSpPr>
        <p:sp>
          <p:nvSpPr>
            <p:cNvPr id="6" name="Freeform 6"/>
            <p:cNvSpPr/>
            <p:nvPr/>
          </p:nvSpPr>
          <p:spPr>
            <a:xfrm>
              <a:off x="0" y="0"/>
              <a:ext cx="1978638" cy="1485691"/>
            </a:xfrm>
            <a:custGeom>
              <a:avLst/>
              <a:gdLst/>
              <a:ahLst/>
              <a:cxnLst/>
              <a:rect l="l" t="t" r="r" b="b"/>
              <a:pathLst>
                <a:path w="1978638" h="1485691">
                  <a:moveTo>
                    <a:pt x="0" y="0"/>
                  </a:moveTo>
                  <a:lnTo>
                    <a:pt x="1978638" y="0"/>
                  </a:lnTo>
                  <a:lnTo>
                    <a:pt x="1978638" y="1485691"/>
                  </a:lnTo>
                  <a:lnTo>
                    <a:pt x="0" y="1485691"/>
                  </a:lnTo>
                  <a:close/>
                </a:path>
              </a:pathLst>
            </a:custGeom>
            <a:solidFill>
              <a:srgbClr val="FCBF01"/>
            </a:solidFill>
          </p:spPr>
        </p:sp>
      </p:grpSp>
      <p:grpSp>
        <p:nvGrpSpPr>
          <p:cNvPr id="7" name="Group 7"/>
          <p:cNvGrpSpPr/>
          <p:nvPr/>
        </p:nvGrpSpPr>
        <p:grpSpPr>
          <a:xfrm>
            <a:off x="9144000" y="6853920"/>
            <a:ext cx="4628236" cy="3142976"/>
            <a:chOff x="0" y="0"/>
            <a:chExt cx="1913858" cy="1299676"/>
          </a:xfrm>
        </p:grpSpPr>
        <p:sp>
          <p:nvSpPr>
            <p:cNvPr id="8" name="Freeform 8"/>
            <p:cNvSpPr/>
            <p:nvPr/>
          </p:nvSpPr>
          <p:spPr>
            <a:xfrm>
              <a:off x="0" y="0"/>
              <a:ext cx="1913858" cy="1299676"/>
            </a:xfrm>
            <a:custGeom>
              <a:avLst/>
              <a:gdLst/>
              <a:ahLst/>
              <a:cxnLst/>
              <a:rect l="l" t="t" r="r" b="b"/>
              <a:pathLst>
                <a:path w="1913858" h="1299676">
                  <a:moveTo>
                    <a:pt x="0" y="0"/>
                  </a:moveTo>
                  <a:lnTo>
                    <a:pt x="1913858" y="0"/>
                  </a:lnTo>
                  <a:lnTo>
                    <a:pt x="1913858" y="1299676"/>
                  </a:lnTo>
                  <a:lnTo>
                    <a:pt x="0" y="1299676"/>
                  </a:lnTo>
                  <a:close/>
                </a:path>
              </a:pathLst>
            </a:custGeom>
            <a:solidFill>
              <a:srgbClr val="FCBF01"/>
            </a:solidFill>
          </p:spPr>
        </p:sp>
      </p:grpSp>
      <p:grpSp>
        <p:nvGrpSpPr>
          <p:cNvPr id="9" name="Group 9"/>
          <p:cNvGrpSpPr/>
          <p:nvPr/>
        </p:nvGrpSpPr>
        <p:grpSpPr>
          <a:xfrm>
            <a:off x="6456403" y="2788655"/>
            <a:ext cx="4639207" cy="3433080"/>
            <a:chOff x="0" y="0"/>
            <a:chExt cx="1918394" cy="1419639"/>
          </a:xfrm>
        </p:grpSpPr>
        <p:sp>
          <p:nvSpPr>
            <p:cNvPr id="10" name="Freeform 10"/>
            <p:cNvSpPr/>
            <p:nvPr/>
          </p:nvSpPr>
          <p:spPr>
            <a:xfrm>
              <a:off x="0" y="0"/>
              <a:ext cx="1918394" cy="1419639"/>
            </a:xfrm>
            <a:custGeom>
              <a:avLst/>
              <a:gdLst/>
              <a:ahLst/>
              <a:cxnLst/>
              <a:rect l="l" t="t" r="r" b="b"/>
              <a:pathLst>
                <a:path w="1918394" h="1419639">
                  <a:moveTo>
                    <a:pt x="0" y="0"/>
                  </a:moveTo>
                  <a:lnTo>
                    <a:pt x="1918394" y="0"/>
                  </a:lnTo>
                  <a:lnTo>
                    <a:pt x="1918394" y="1419639"/>
                  </a:lnTo>
                  <a:lnTo>
                    <a:pt x="0" y="1419639"/>
                  </a:lnTo>
                  <a:close/>
                </a:path>
              </a:pathLst>
            </a:custGeom>
            <a:solidFill>
              <a:srgbClr val="FCBF01"/>
            </a:solidFill>
          </p:spPr>
        </p:sp>
      </p:grpSp>
      <p:grpSp>
        <p:nvGrpSpPr>
          <p:cNvPr id="11" name="Group 11"/>
          <p:cNvGrpSpPr/>
          <p:nvPr/>
        </p:nvGrpSpPr>
        <p:grpSpPr>
          <a:xfrm>
            <a:off x="4235042" y="839456"/>
            <a:ext cx="1416025" cy="378489"/>
            <a:chOff x="0" y="0"/>
            <a:chExt cx="570168" cy="152400"/>
          </a:xfrm>
        </p:grpSpPr>
        <p:sp>
          <p:nvSpPr>
            <p:cNvPr id="12" name="Freeform 12"/>
            <p:cNvSpPr/>
            <p:nvPr/>
          </p:nvSpPr>
          <p:spPr>
            <a:xfrm>
              <a:off x="0" y="0"/>
              <a:ext cx="570168" cy="152400"/>
            </a:xfrm>
            <a:custGeom>
              <a:avLst/>
              <a:gdLst/>
              <a:ahLst/>
              <a:cxnLst/>
              <a:rect l="l" t="t" r="r" b="b"/>
              <a:pathLst>
                <a:path w="570168" h="152400">
                  <a:moveTo>
                    <a:pt x="0" y="0"/>
                  </a:moveTo>
                  <a:lnTo>
                    <a:pt x="570168" y="0"/>
                  </a:lnTo>
                  <a:lnTo>
                    <a:pt x="570168" y="152400"/>
                  </a:lnTo>
                  <a:lnTo>
                    <a:pt x="0" y="152400"/>
                  </a:lnTo>
                  <a:close/>
                </a:path>
              </a:pathLst>
            </a:custGeom>
            <a:solidFill>
              <a:srgbClr val="FCBF01"/>
            </a:solidFill>
          </p:spPr>
        </p:sp>
      </p:grpSp>
      <p:sp>
        <p:nvSpPr>
          <p:cNvPr id="13" name="TextBox 13"/>
          <p:cNvSpPr txBox="1"/>
          <p:nvPr/>
        </p:nvSpPr>
        <p:spPr>
          <a:xfrm>
            <a:off x="12643093" y="3066493"/>
            <a:ext cx="3685192" cy="554359"/>
          </a:xfrm>
          <a:prstGeom prst="rect">
            <a:avLst/>
          </a:prstGeom>
        </p:spPr>
        <p:txBody>
          <a:bodyPr lIns="0" tIns="0" rIns="0" bIns="0" rtlCol="0" anchor="t">
            <a:spAutoFit/>
          </a:bodyPr>
          <a:lstStyle/>
          <a:p>
            <a:pPr>
              <a:lnSpc>
                <a:spcPts val="4409"/>
              </a:lnSpc>
            </a:pPr>
            <a:r>
              <a:rPr lang="en-US" sz="3499" spc="195">
                <a:solidFill>
                  <a:srgbClr val="010101"/>
                </a:solidFill>
                <a:latin typeface="Open Sauce SemiBold"/>
              </a:rPr>
              <a:t>Phase-3</a:t>
            </a:r>
          </a:p>
        </p:txBody>
      </p:sp>
      <p:sp>
        <p:nvSpPr>
          <p:cNvPr id="14" name="TextBox 14"/>
          <p:cNvSpPr txBox="1"/>
          <p:nvPr/>
        </p:nvSpPr>
        <p:spPr>
          <a:xfrm>
            <a:off x="4457667" y="6732277"/>
            <a:ext cx="3685192" cy="554359"/>
          </a:xfrm>
          <a:prstGeom prst="rect">
            <a:avLst/>
          </a:prstGeom>
        </p:spPr>
        <p:txBody>
          <a:bodyPr lIns="0" tIns="0" rIns="0" bIns="0" rtlCol="0" anchor="t">
            <a:spAutoFit/>
          </a:bodyPr>
          <a:lstStyle/>
          <a:p>
            <a:pPr>
              <a:lnSpc>
                <a:spcPts val="4409"/>
              </a:lnSpc>
            </a:pPr>
            <a:r>
              <a:rPr lang="en-US" sz="3499" spc="195">
                <a:solidFill>
                  <a:srgbClr val="010101"/>
                </a:solidFill>
                <a:latin typeface="Open Sauce SemiBold"/>
              </a:rPr>
              <a:t>Phase-4</a:t>
            </a:r>
          </a:p>
        </p:txBody>
      </p:sp>
      <p:sp>
        <p:nvSpPr>
          <p:cNvPr id="15" name="TextBox 15"/>
          <p:cNvSpPr txBox="1"/>
          <p:nvPr/>
        </p:nvSpPr>
        <p:spPr>
          <a:xfrm>
            <a:off x="9423421" y="6825345"/>
            <a:ext cx="3685192" cy="554359"/>
          </a:xfrm>
          <a:prstGeom prst="rect">
            <a:avLst/>
          </a:prstGeom>
        </p:spPr>
        <p:txBody>
          <a:bodyPr lIns="0" tIns="0" rIns="0" bIns="0" rtlCol="0" anchor="t">
            <a:spAutoFit/>
          </a:bodyPr>
          <a:lstStyle/>
          <a:p>
            <a:pPr>
              <a:lnSpc>
                <a:spcPts val="4409"/>
              </a:lnSpc>
            </a:pPr>
            <a:r>
              <a:rPr lang="en-US" sz="3499" spc="195">
                <a:solidFill>
                  <a:srgbClr val="010101"/>
                </a:solidFill>
                <a:latin typeface="Open Sauce SemiBold"/>
              </a:rPr>
              <a:t>Phase-5</a:t>
            </a:r>
          </a:p>
        </p:txBody>
      </p:sp>
      <p:sp>
        <p:nvSpPr>
          <p:cNvPr id="16" name="TextBox 16"/>
          <p:cNvSpPr txBox="1"/>
          <p:nvPr/>
        </p:nvSpPr>
        <p:spPr>
          <a:xfrm>
            <a:off x="6933410" y="2985531"/>
            <a:ext cx="3685192" cy="554359"/>
          </a:xfrm>
          <a:prstGeom prst="rect">
            <a:avLst/>
          </a:prstGeom>
        </p:spPr>
        <p:txBody>
          <a:bodyPr lIns="0" tIns="0" rIns="0" bIns="0" rtlCol="0" anchor="t">
            <a:spAutoFit/>
          </a:bodyPr>
          <a:lstStyle/>
          <a:p>
            <a:pPr>
              <a:lnSpc>
                <a:spcPts val="4409"/>
              </a:lnSpc>
            </a:pPr>
            <a:r>
              <a:rPr lang="en-US" sz="3499" spc="195">
                <a:solidFill>
                  <a:srgbClr val="010101"/>
                </a:solidFill>
                <a:latin typeface="Open Sauce SemiBold"/>
              </a:rPr>
              <a:t>Phase-2</a:t>
            </a:r>
          </a:p>
        </p:txBody>
      </p:sp>
      <p:sp>
        <p:nvSpPr>
          <p:cNvPr id="17" name="TextBox 17"/>
          <p:cNvSpPr txBox="1"/>
          <p:nvPr/>
        </p:nvSpPr>
        <p:spPr>
          <a:xfrm>
            <a:off x="12643093" y="3837242"/>
            <a:ext cx="3924397" cy="2007076"/>
          </a:xfrm>
          <a:prstGeom prst="rect">
            <a:avLst/>
          </a:prstGeom>
        </p:spPr>
        <p:txBody>
          <a:bodyPr lIns="0" tIns="0" rIns="0" bIns="0" rtlCol="0" anchor="t">
            <a:spAutoFit/>
          </a:bodyPr>
          <a:lstStyle/>
          <a:p>
            <a:pPr algn="just">
              <a:lnSpc>
                <a:spcPts val="2337"/>
              </a:lnSpc>
              <a:spcBef>
                <a:spcPct val="0"/>
              </a:spcBef>
            </a:pPr>
            <a:r>
              <a:rPr lang="en-US" sz="1669">
                <a:solidFill>
                  <a:srgbClr val="010101"/>
                </a:solidFill>
                <a:latin typeface="Montserrat"/>
              </a:rPr>
              <a:t>Consumer scans the QR code while buying in this phase, the consumer comes to buy the product. The consumer while buying, would scan the QR code and checks the details of the products. The consumer gets the various details of the product.</a:t>
            </a:r>
          </a:p>
        </p:txBody>
      </p:sp>
      <p:sp>
        <p:nvSpPr>
          <p:cNvPr id="18" name="TextBox 18"/>
          <p:cNvSpPr txBox="1"/>
          <p:nvPr/>
        </p:nvSpPr>
        <p:spPr>
          <a:xfrm>
            <a:off x="4457667" y="7334261"/>
            <a:ext cx="3997472" cy="2506529"/>
          </a:xfrm>
          <a:prstGeom prst="rect">
            <a:avLst/>
          </a:prstGeom>
        </p:spPr>
        <p:txBody>
          <a:bodyPr lIns="0" tIns="0" rIns="0" bIns="0" rtlCol="0" anchor="t">
            <a:spAutoFit/>
          </a:bodyPr>
          <a:lstStyle/>
          <a:p>
            <a:pPr algn="just">
              <a:lnSpc>
                <a:spcPts val="2544"/>
              </a:lnSpc>
              <a:spcBef>
                <a:spcPct val="0"/>
              </a:spcBef>
            </a:pPr>
            <a:r>
              <a:rPr lang="en-US" sz="1817">
                <a:solidFill>
                  <a:srgbClr val="010101"/>
                </a:solidFill>
                <a:latin typeface="Montserrat"/>
              </a:rPr>
              <a:t>In this phase, the QR code that is scanned by the consumer is not valid or it shows the status of product is sold before, it would automatically generate an alert to the company and the company would hold enquiry against the retailer.</a:t>
            </a:r>
          </a:p>
        </p:txBody>
      </p:sp>
      <p:sp>
        <p:nvSpPr>
          <p:cNvPr id="19" name="TextBox 19"/>
          <p:cNvSpPr txBox="1"/>
          <p:nvPr/>
        </p:nvSpPr>
        <p:spPr>
          <a:xfrm>
            <a:off x="9423421" y="7341605"/>
            <a:ext cx="3969204" cy="2820854"/>
          </a:xfrm>
          <a:prstGeom prst="rect">
            <a:avLst/>
          </a:prstGeom>
        </p:spPr>
        <p:txBody>
          <a:bodyPr lIns="0" tIns="0" rIns="0" bIns="0" rtlCol="0" anchor="t">
            <a:spAutoFit/>
          </a:bodyPr>
          <a:lstStyle/>
          <a:p>
            <a:pPr algn="just">
              <a:lnSpc>
                <a:spcPts val="2544"/>
              </a:lnSpc>
            </a:pPr>
            <a:r>
              <a:rPr lang="en-US" sz="1817">
                <a:solidFill>
                  <a:srgbClr val="010101"/>
                </a:solidFill>
                <a:latin typeface="Montserrat"/>
              </a:rPr>
              <a:t>If the QR code is valid In this phase, if the QR code that is scanned by the consumer is valid , the consumer would be able to write reviews of the product. Hence then it would check against the replication of branded products. </a:t>
            </a:r>
          </a:p>
          <a:p>
            <a:pPr algn="just">
              <a:lnSpc>
                <a:spcPts val="2544"/>
              </a:lnSpc>
              <a:spcBef>
                <a:spcPct val="0"/>
              </a:spcBef>
            </a:pPr>
            <a:endParaRPr lang="en-US" sz="1817">
              <a:solidFill>
                <a:srgbClr val="010101"/>
              </a:solidFill>
              <a:latin typeface="Montserrat"/>
            </a:endParaRPr>
          </a:p>
        </p:txBody>
      </p:sp>
      <p:sp>
        <p:nvSpPr>
          <p:cNvPr id="20" name="TextBox 20"/>
          <p:cNvSpPr txBox="1"/>
          <p:nvPr/>
        </p:nvSpPr>
        <p:spPr>
          <a:xfrm>
            <a:off x="6933410" y="3582753"/>
            <a:ext cx="3685192" cy="2506529"/>
          </a:xfrm>
          <a:prstGeom prst="rect">
            <a:avLst/>
          </a:prstGeom>
        </p:spPr>
        <p:txBody>
          <a:bodyPr lIns="0" tIns="0" rIns="0" bIns="0" rtlCol="0" anchor="t">
            <a:spAutoFit/>
          </a:bodyPr>
          <a:lstStyle/>
          <a:p>
            <a:pPr algn="just">
              <a:lnSpc>
                <a:spcPts val="2544"/>
              </a:lnSpc>
              <a:spcBef>
                <a:spcPct val="0"/>
              </a:spcBef>
            </a:pPr>
            <a:r>
              <a:rPr lang="en-US" sz="1817">
                <a:solidFill>
                  <a:srgbClr val="010101"/>
                </a:solidFill>
                <a:latin typeface="Montserrat"/>
              </a:rPr>
              <a:t>In this phase, the product is sold to the retailer with the unique product ID associated with it. At this moment, the retailer is going to sell the product to the consumer at the price decided by the company itself.</a:t>
            </a:r>
          </a:p>
        </p:txBody>
      </p:sp>
      <p:sp>
        <p:nvSpPr>
          <p:cNvPr id="21" name="TextBox 21"/>
          <p:cNvSpPr txBox="1"/>
          <p:nvPr/>
        </p:nvSpPr>
        <p:spPr>
          <a:xfrm>
            <a:off x="4235042" y="1549658"/>
            <a:ext cx="7556103" cy="917340"/>
          </a:xfrm>
          <a:prstGeom prst="rect">
            <a:avLst/>
          </a:prstGeom>
        </p:spPr>
        <p:txBody>
          <a:bodyPr lIns="0" tIns="0" rIns="0" bIns="0" rtlCol="0" anchor="t">
            <a:spAutoFit/>
          </a:bodyPr>
          <a:lstStyle/>
          <a:p>
            <a:pPr>
              <a:lnSpc>
                <a:spcPts val="6962"/>
              </a:lnSpc>
            </a:pPr>
            <a:r>
              <a:rPr lang="en-US" sz="6962">
                <a:solidFill>
                  <a:srgbClr val="FCBF01"/>
                </a:solidFill>
                <a:latin typeface="League Spartan"/>
              </a:rPr>
              <a:t>METHODOLOGY</a:t>
            </a:r>
          </a:p>
        </p:txBody>
      </p:sp>
      <p:grpSp>
        <p:nvGrpSpPr>
          <p:cNvPr id="22" name="Group 22"/>
          <p:cNvGrpSpPr/>
          <p:nvPr/>
        </p:nvGrpSpPr>
        <p:grpSpPr>
          <a:xfrm>
            <a:off x="1172018" y="2788655"/>
            <a:ext cx="4309753" cy="3433080"/>
            <a:chOff x="0" y="0"/>
            <a:chExt cx="1978638" cy="1576151"/>
          </a:xfrm>
        </p:grpSpPr>
        <p:sp>
          <p:nvSpPr>
            <p:cNvPr id="23" name="Freeform 23"/>
            <p:cNvSpPr/>
            <p:nvPr/>
          </p:nvSpPr>
          <p:spPr>
            <a:xfrm>
              <a:off x="0" y="0"/>
              <a:ext cx="1978638" cy="1576151"/>
            </a:xfrm>
            <a:custGeom>
              <a:avLst/>
              <a:gdLst/>
              <a:ahLst/>
              <a:cxnLst/>
              <a:rect l="l" t="t" r="r" b="b"/>
              <a:pathLst>
                <a:path w="1978638" h="1576151">
                  <a:moveTo>
                    <a:pt x="0" y="0"/>
                  </a:moveTo>
                  <a:lnTo>
                    <a:pt x="1978638" y="0"/>
                  </a:lnTo>
                  <a:lnTo>
                    <a:pt x="1978638" y="1576151"/>
                  </a:lnTo>
                  <a:lnTo>
                    <a:pt x="0" y="1576151"/>
                  </a:lnTo>
                  <a:close/>
                </a:path>
              </a:pathLst>
            </a:custGeom>
            <a:solidFill>
              <a:srgbClr val="FCBF01"/>
            </a:solidFill>
          </p:spPr>
        </p:sp>
      </p:grpSp>
      <p:sp>
        <p:nvSpPr>
          <p:cNvPr id="24" name="TextBox 24"/>
          <p:cNvSpPr txBox="1"/>
          <p:nvPr/>
        </p:nvSpPr>
        <p:spPr>
          <a:xfrm>
            <a:off x="1484298" y="2985531"/>
            <a:ext cx="3685192" cy="554359"/>
          </a:xfrm>
          <a:prstGeom prst="rect">
            <a:avLst/>
          </a:prstGeom>
        </p:spPr>
        <p:txBody>
          <a:bodyPr lIns="0" tIns="0" rIns="0" bIns="0" rtlCol="0" anchor="t">
            <a:spAutoFit/>
          </a:bodyPr>
          <a:lstStyle/>
          <a:p>
            <a:pPr>
              <a:lnSpc>
                <a:spcPts val="4409"/>
              </a:lnSpc>
            </a:pPr>
            <a:r>
              <a:rPr lang="en-US" sz="3499" spc="195">
                <a:solidFill>
                  <a:srgbClr val="010101"/>
                </a:solidFill>
                <a:latin typeface="Open Sauce SemiBold"/>
              </a:rPr>
              <a:t>Phase-1</a:t>
            </a:r>
          </a:p>
        </p:txBody>
      </p:sp>
      <p:sp>
        <p:nvSpPr>
          <p:cNvPr id="25" name="TextBox 25"/>
          <p:cNvSpPr txBox="1"/>
          <p:nvPr/>
        </p:nvSpPr>
        <p:spPr>
          <a:xfrm>
            <a:off x="1484298" y="3582753"/>
            <a:ext cx="3685192" cy="2506529"/>
          </a:xfrm>
          <a:prstGeom prst="rect">
            <a:avLst/>
          </a:prstGeom>
        </p:spPr>
        <p:txBody>
          <a:bodyPr lIns="0" tIns="0" rIns="0" bIns="0" rtlCol="0" anchor="t">
            <a:spAutoFit/>
          </a:bodyPr>
          <a:lstStyle/>
          <a:p>
            <a:pPr algn="just">
              <a:lnSpc>
                <a:spcPts val="2544"/>
              </a:lnSpc>
              <a:spcBef>
                <a:spcPct val="0"/>
              </a:spcBef>
            </a:pPr>
            <a:r>
              <a:rPr lang="en-US" sz="1817">
                <a:solidFill>
                  <a:srgbClr val="010101"/>
                </a:solidFill>
                <a:latin typeface="Montserrat"/>
              </a:rPr>
              <a:t>In this phase, the various details about the product like company name, brand name, characteristics of the product, size, color, price, etc. is being fed into the QR code. This would help the consumer to select the best product.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A192E"/>
        </a:solidFill>
        <a:effectLst/>
      </p:bgPr>
    </p:bg>
    <p:spTree>
      <p:nvGrpSpPr>
        <p:cNvPr id="1" name=""/>
        <p:cNvGrpSpPr/>
        <p:nvPr/>
      </p:nvGrpSpPr>
      <p:grpSpPr>
        <a:xfrm>
          <a:off x="0" y="0"/>
          <a:ext cx="0" cy="0"/>
          <a:chOff x="0" y="0"/>
          <a:chExt cx="0" cy="0"/>
        </a:xfrm>
      </p:grpSpPr>
      <p:grpSp>
        <p:nvGrpSpPr>
          <p:cNvPr id="2" name="Group 2"/>
          <p:cNvGrpSpPr/>
          <p:nvPr/>
        </p:nvGrpSpPr>
        <p:grpSpPr>
          <a:xfrm>
            <a:off x="8915400" y="0"/>
            <a:ext cx="9372600" cy="10287000"/>
            <a:chOff x="0" y="0"/>
            <a:chExt cx="1743766" cy="1913890"/>
          </a:xfrm>
        </p:grpSpPr>
        <p:sp>
          <p:nvSpPr>
            <p:cNvPr id="3" name="Freeform 3"/>
            <p:cNvSpPr/>
            <p:nvPr/>
          </p:nvSpPr>
          <p:spPr>
            <a:xfrm>
              <a:off x="0" y="0"/>
              <a:ext cx="1743766" cy="1913890"/>
            </a:xfrm>
            <a:custGeom>
              <a:avLst/>
              <a:gdLst/>
              <a:ahLst/>
              <a:cxnLst/>
              <a:rect l="l" t="t" r="r" b="b"/>
              <a:pathLst>
                <a:path w="1743766" h="1913890">
                  <a:moveTo>
                    <a:pt x="0" y="0"/>
                  </a:moveTo>
                  <a:lnTo>
                    <a:pt x="1743766" y="0"/>
                  </a:lnTo>
                  <a:lnTo>
                    <a:pt x="1743766" y="1913890"/>
                  </a:lnTo>
                  <a:lnTo>
                    <a:pt x="0" y="1913890"/>
                  </a:lnTo>
                  <a:close/>
                </a:path>
              </a:pathLst>
            </a:custGeom>
            <a:solidFill>
              <a:srgbClr val="F1C024"/>
            </a:solidFill>
          </p:spPr>
        </p:sp>
      </p:grpSp>
      <p:pic>
        <p:nvPicPr>
          <p:cNvPr id="4" name="Picture 4"/>
          <p:cNvPicPr>
            <a:picLocks noChangeAspect="1"/>
          </p:cNvPicPr>
          <p:nvPr/>
        </p:nvPicPr>
        <p:blipFill>
          <a:blip r:embed="rId2" cstate="print">
            <a:alphaModFix amt="65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2146592" y="-2430798"/>
            <a:ext cx="6367816" cy="6367816"/>
          </a:xfrm>
          <a:prstGeom prst="rect">
            <a:avLst/>
          </a:prstGeom>
        </p:spPr>
      </p:pic>
      <p:sp>
        <p:nvSpPr>
          <p:cNvPr id="5" name="TextBox 5"/>
          <p:cNvSpPr txBox="1"/>
          <p:nvPr/>
        </p:nvSpPr>
        <p:spPr>
          <a:xfrm>
            <a:off x="634587" y="4763683"/>
            <a:ext cx="5730212" cy="1466349"/>
          </a:xfrm>
          <a:prstGeom prst="rect">
            <a:avLst/>
          </a:prstGeom>
        </p:spPr>
        <p:txBody>
          <a:bodyPr lIns="0" tIns="0" rIns="0" bIns="0" rtlCol="0" anchor="t">
            <a:spAutoFit/>
          </a:bodyPr>
          <a:lstStyle/>
          <a:p>
            <a:pPr>
              <a:lnSpc>
                <a:spcPts val="10943"/>
              </a:lnSpc>
            </a:pPr>
            <a:r>
              <a:rPr lang="en-US" sz="10943">
                <a:solidFill>
                  <a:srgbClr val="FFFFFF"/>
                </a:solidFill>
                <a:latin typeface="Open Sauce SemiBold"/>
              </a:rPr>
              <a:t>SCOPE</a:t>
            </a:r>
          </a:p>
        </p:txBody>
      </p:sp>
      <p:sp>
        <p:nvSpPr>
          <p:cNvPr id="6" name="TextBox 6"/>
          <p:cNvSpPr txBox="1"/>
          <p:nvPr/>
        </p:nvSpPr>
        <p:spPr>
          <a:xfrm>
            <a:off x="9144000" y="779368"/>
            <a:ext cx="8690502" cy="8103627"/>
          </a:xfrm>
          <a:prstGeom prst="rect">
            <a:avLst/>
          </a:prstGeom>
        </p:spPr>
        <p:txBody>
          <a:bodyPr lIns="0" tIns="0" rIns="0" bIns="0" rtlCol="0" anchor="t">
            <a:spAutoFit/>
          </a:bodyPr>
          <a:lstStyle/>
          <a:p>
            <a:pPr marL="659870" lvl="1" indent="-329935">
              <a:lnSpc>
                <a:spcPts val="4584"/>
              </a:lnSpc>
              <a:buFont typeface="Arial"/>
              <a:buChar char="•"/>
            </a:pPr>
            <a:r>
              <a:rPr lang="en-US" sz="3056">
                <a:solidFill>
                  <a:srgbClr val="000000"/>
                </a:solidFill>
                <a:latin typeface="Garet Bold"/>
              </a:rPr>
              <a:t>COUNTERFEIT DETECTION SYSTEM can be used in various other industries also like in medicines, electronic devices, accessories, perfumes, toys, aircraft-parts, etc. and through this system we can detect which product is fake or real.</a:t>
            </a:r>
          </a:p>
          <a:p>
            <a:pPr>
              <a:lnSpc>
                <a:spcPts val="4584"/>
              </a:lnSpc>
            </a:pPr>
            <a:endParaRPr lang="en-US" sz="3056">
              <a:solidFill>
                <a:srgbClr val="000000"/>
              </a:solidFill>
              <a:latin typeface="Garet Bold"/>
            </a:endParaRPr>
          </a:p>
          <a:p>
            <a:pPr marL="659870" lvl="1" indent="-329935">
              <a:lnSpc>
                <a:spcPts val="4584"/>
              </a:lnSpc>
              <a:buFont typeface="Arial"/>
              <a:buChar char="•"/>
            </a:pPr>
            <a:r>
              <a:rPr lang="en-US" sz="3056">
                <a:solidFill>
                  <a:srgbClr val="000000"/>
                </a:solidFill>
                <a:latin typeface="Garet Bold"/>
              </a:rPr>
              <a:t>Since, industry world-wide loses large amounts to counterfeiters.</a:t>
            </a:r>
          </a:p>
          <a:p>
            <a:pPr>
              <a:lnSpc>
                <a:spcPts val="4584"/>
              </a:lnSpc>
            </a:pPr>
            <a:endParaRPr lang="en-US" sz="3056">
              <a:solidFill>
                <a:srgbClr val="000000"/>
              </a:solidFill>
              <a:latin typeface="Garet Bold"/>
            </a:endParaRPr>
          </a:p>
          <a:p>
            <a:pPr marL="659870" lvl="1" indent="-329935" algn="l">
              <a:lnSpc>
                <a:spcPts val="4584"/>
              </a:lnSpc>
              <a:buFont typeface="Arial"/>
              <a:buChar char="•"/>
            </a:pPr>
            <a:r>
              <a:rPr lang="en-US" sz="3056">
                <a:solidFill>
                  <a:srgbClr val="000000"/>
                </a:solidFill>
                <a:latin typeface="Garet Bold"/>
              </a:rPr>
              <a:t>Governments lose out on unpaid tax and incur large costs in enforcing intellectual property rights.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A192E"/>
        </a:solidFill>
        <a:effectLst/>
      </p:bgPr>
    </p:bg>
    <p:spTree>
      <p:nvGrpSpPr>
        <p:cNvPr id="1" name=""/>
        <p:cNvGrpSpPr/>
        <p:nvPr/>
      </p:nvGrpSpPr>
      <p:grpSpPr>
        <a:xfrm>
          <a:off x="0" y="0"/>
          <a:ext cx="0" cy="0"/>
          <a:chOff x="0" y="0"/>
          <a:chExt cx="0" cy="0"/>
        </a:xfrm>
      </p:grpSpPr>
      <p:grpSp>
        <p:nvGrpSpPr>
          <p:cNvPr id="2" name="Group 2"/>
          <p:cNvGrpSpPr/>
          <p:nvPr/>
        </p:nvGrpSpPr>
        <p:grpSpPr>
          <a:xfrm>
            <a:off x="8346420" y="1028700"/>
            <a:ext cx="2403988" cy="2121019"/>
            <a:chOff x="0" y="0"/>
            <a:chExt cx="1610555" cy="1420979"/>
          </a:xfrm>
        </p:grpSpPr>
        <p:sp>
          <p:nvSpPr>
            <p:cNvPr id="3" name="Freeform 3"/>
            <p:cNvSpPr/>
            <p:nvPr/>
          </p:nvSpPr>
          <p:spPr>
            <a:xfrm>
              <a:off x="0" y="0"/>
              <a:ext cx="1610555" cy="1420979"/>
            </a:xfrm>
            <a:custGeom>
              <a:avLst/>
              <a:gdLst/>
              <a:ahLst/>
              <a:cxnLst/>
              <a:rect l="l" t="t" r="r" b="b"/>
              <a:pathLst>
                <a:path w="1610555" h="1420979">
                  <a:moveTo>
                    <a:pt x="0" y="0"/>
                  </a:moveTo>
                  <a:lnTo>
                    <a:pt x="1610555" y="0"/>
                  </a:lnTo>
                  <a:lnTo>
                    <a:pt x="1610555" y="1420979"/>
                  </a:lnTo>
                  <a:lnTo>
                    <a:pt x="0" y="1420979"/>
                  </a:lnTo>
                  <a:close/>
                </a:path>
              </a:pathLst>
            </a:custGeom>
            <a:solidFill>
              <a:srgbClr val="F9C041"/>
            </a:solidFill>
          </p:spPr>
        </p:sp>
      </p:grpSp>
      <p:grpSp>
        <p:nvGrpSpPr>
          <p:cNvPr id="4" name="Group 4"/>
          <p:cNvGrpSpPr/>
          <p:nvPr/>
        </p:nvGrpSpPr>
        <p:grpSpPr>
          <a:xfrm>
            <a:off x="8346420" y="4082991"/>
            <a:ext cx="2403988" cy="2121019"/>
            <a:chOff x="0" y="0"/>
            <a:chExt cx="1610555" cy="1420979"/>
          </a:xfrm>
        </p:grpSpPr>
        <p:sp>
          <p:nvSpPr>
            <p:cNvPr id="5" name="Freeform 5"/>
            <p:cNvSpPr/>
            <p:nvPr/>
          </p:nvSpPr>
          <p:spPr>
            <a:xfrm>
              <a:off x="0" y="0"/>
              <a:ext cx="1610555" cy="1420979"/>
            </a:xfrm>
            <a:custGeom>
              <a:avLst/>
              <a:gdLst/>
              <a:ahLst/>
              <a:cxnLst/>
              <a:rect l="l" t="t" r="r" b="b"/>
              <a:pathLst>
                <a:path w="1610555" h="1420979">
                  <a:moveTo>
                    <a:pt x="0" y="0"/>
                  </a:moveTo>
                  <a:lnTo>
                    <a:pt x="1610555" y="0"/>
                  </a:lnTo>
                  <a:lnTo>
                    <a:pt x="1610555" y="1420979"/>
                  </a:lnTo>
                  <a:lnTo>
                    <a:pt x="0" y="1420979"/>
                  </a:lnTo>
                  <a:close/>
                </a:path>
              </a:pathLst>
            </a:custGeom>
            <a:solidFill>
              <a:srgbClr val="F9C041"/>
            </a:solidFill>
          </p:spPr>
        </p:sp>
      </p:grpSp>
      <p:grpSp>
        <p:nvGrpSpPr>
          <p:cNvPr id="6" name="Group 6"/>
          <p:cNvGrpSpPr/>
          <p:nvPr/>
        </p:nvGrpSpPr>
        <p:grpSpPr>
          <a:xfrm>
            <a:off x="8346420" y="7137281"/>
            <a:ext cx="2403988" cy="2121019"/>
            <a:chOff x="0" y="0"/>
            <a:chExt cx="1610555" cy="1420979"/>
          </a:xfrm>
        </p:grpSpPr>
        <p:sp>
          <p:nvSpPr>
            <p:cNvPr id="7" name="Freeform 7"/>
            <p:cNvSpPr/>
            <p:nvPr/>
          </p:nvSpPr>
          <p:spPr>
            <a:xfrm>
              <a:off x="0" y="0"/>
              <a:ext cx="1610555" cy="1420979"/>
            </a:xfrm>
            <a:custGeom>
              <a:avLst/>
              <a:gdLst/>
              <a:ahLst/>
              <a:cxnLst/>
              <a:rect l="l" t="t" r="r" b="b"/>
              <a:pathLst>
                <a:path w="1610555" h="1420979">
                  <a:moveTo>
                    <a:pt x="0" y="0"/>
                  </a:moveTo>
                  <a:lnTo>
                    <a:pt x="1610555" y="0"/>
                  </a:lnTo>
                  <a:lnTo>
                    <a:pt x="1610555" y="1420979"/>
                  </a:lnTo>
                  <a:lnTo>
                    <a:pt x="0" y="1420979"/>
                  </a:lnTo>
                  <a:close/>
                </a:path>
              </a:pathLst>
            </a:custGeom>
            <a:solidFill>
              <a:srgbClr val="F9C041"/>
            </a:solidFill>
          </p:spPr>
        </p:sp>
      </p:grpSp>
      <p:grpSp>
        <p:nvGrpSpPr>
          <p:cNvPr id="8" name="Group 8"/>
          <p:cNvGrpSpPr/>
          <p:nvPr/>
        </p:nvGrpSpPr>
        <p:grpSpPr>
          <a:xfrm>
            <a:off x="8530757" y="1184927"/>
            <a:ext cx="2035314" cy="1808565"/>
            <a:chOff x="0" y="0"/>
            <a:chExt cx="2713752" cy="2411421"/>
          </a:xfrm>
        </p:grpSpPr>
        <p:pic>
          <p:nvPicPr>
            <p:cNvPr id="9" name="Picture 9"/>
            <p:cNvPicPr>
              <a:picLocks noChangeAspect="1"/>
            </p:cNvPicPr>
            <p:nvPr/>
          </p:nvPicPr>
          <p:blipFill>
            <a:blip r:embed="rId2"/>
            <a:srcRect t="12141" b="37875"/>
            <a:stretch>
              <a:fillRect/>
            </a:stretch>
          </p:blipFill>
          <p:spPr>
            <a:xfrm>
              <a:off x="0" y="0"/>
              <a:ext cx="2713752" cy="2411421"/>
            </a:xfrm>
            <a:prstGeom prst="rect">
              <a:avLst/>
            </a:prstGeom>
          </p:spPr>
        </p:pic>
      </p:grpSp>
      <p:grpSp>
        <p:nvGrpSpPr>
          <p:cNvPr id="10" name="Group 10"/>
          <p:cNvGrpSpPr/>
          <p:nvPr/>
        </p:nvGrpSpPr>
        <p:grpSpPr>
          <a:xfrm>
            <a:off x="8530757" y="4251017"/>
            <a:ext cx="2035314" cy="1749697"/>
            <a:chOff x="0" y="0"/>
            <a:chExt cx="2713752" cy="2332929"/>
          </a:xfrm>
        </p:grpSpPr>
        <p:pic>
          <p:nvPicPr>
            <p:cNvPr id="11" name="Picture 11"/>
            <p:cNvPicPr>
              <a:picLocks noChangeAspect="1"/>
            </p:cNvPicPr>
            <p:nvPr/>
          </p:nvPicPr>
          <p:blipFill>
            <a:blip r:embed="rId3"/>
            <a:srcRect l="6333" r="6333"/>
            <a:stretch>
              <a:fillRect/>
            </a:stretch>
          </p:blipFill>
          <p:spPr>
            <a:xfrm>
              <a:off x="0" y="0"/>
              <a:ext cx="2713752" cy="2332929"/>
            </a:xfrm>
            <a:prstGeom prst="rect">
              <a:avLst/>
            </a:prstGeom>
          </p:spPr>
        </p:pic>
      </p:grpSp>
      <p:grpSp>
        <p:nvGrpSpPr>
          <p:cNvPr id="12" name="Group 12"/>
          <p:cNvGrpSpPr/>
          <p:nvPr/>
        </p:nvGrpSpPr>
        <p:grpSpPr>
          <a:xfrm>
            <a:off x="8530757" y="7293508"/>
            <a:ext cx="2035314" cy="1808565"/>
            <a:chOff x="0" y="0"/>
            <a:chExt cx="2713752" cy="2411421"/>
          </a:xfrm>
        </p:grpSpPr>
        <p:pic>
          <p:nvPicPr>
            <p:cNvPr id="13" name="Picture 13"/>
            <p:cNvPicPr>
              <a:picLocks noChangeAspect="1"/>
            </p:cNvPicPr>
            <p:nvPr/>
          </p:nvPicPr>
          <p:blipFill>
            <a:blip r:embed="rId4"/>
            <a:srcRect t="5570" b="5570"/>
            <a:stretch>
              <a:fillRect/>
            </a:stretch>
          </p:blipFill>
          <p:spPr>
            <a:xfrm>
              <a:off x="0" y="0"/>
              <a:ext cx="2713752" cy="2411421"/>
            </a:xfrm>
            <a:prstGeom prst="rect">
              <a:avLst/>
            </a:prstGeom>
          </p:spPr>
        </p:pic>
      </p:grpSp>
      <p:sp>
        <p:nvSpPr>
          <p:cNvPr id="14" name="AutoShape 14"/>
          <p:cNvSpPr/>
          <p:nvPr/>
        </p:nvSpPr>
        <p:spPr>
          <a:xfrm rot="5400000">
            <a:off x="3436131" y="5226044"/>
            <a:ext cx="7512180" cy="0"/>
          </a:xfrm>
          <a:prstGeom prst="line">
            <a:avLst/>
          </a:prstGeom>
          <a:ln w="19050" cap="flat">
            <a:solidFill>
              <a:srgbClr val="FFFFFF"/>
            </a:solidFill>
            <a:prstDash val="solid"/>
            <a:headEnd type="none" w="sm" len="sm"/>
            <a:tailEnd type="none" w="sm" len="sm"/>
          </a:ln>
        </p:spPr>
      </p:sp>
      <p:grpSp>
        <p:nvGrpSpPr>
          <p:cNvPr id="15" name="Group 15"/>
          <p:cNvGrpSpPr/>
          <p:nvPr/>
        </p:nvGrpSpPr>
        <p:grpSpPr>
          <a:xfrm>
            <a:off x="6955633" y="1010798"/>
            <a:ext cx="473177" cy="473177"/>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1C024"/>
            </a:solidFill>
          </p:spPr>
        </p:sp>
      </p:grpSp>
      <p:grpSp>
        <p:nvGrpSpPr>
          <p:cNvPr id="17" name="Group 17"/>
          <p:cNvGrpSpPr/>
          <p:nvPr/>
        </p:nvGrpSpPr>
        <p:grpSpPr>
          <a:xfrm>
            <a:off x="6955633" y="8785123"/>
            <a:ext cx="473177" cy="473177"/>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1C024"/>
            </a:solidFill>
          </p:spPr>
        </p:sp>
      </p:grpSp>
      <p:grpSp>
        <p:nvGrpSpPr>
          <p:cNvPr id="19" name="Group 19"/>
          <p:cNvGrpSpPr/>
          <p:nvPr/>
        </p:nvGrpSpPr>
        <p:grpSpPr>
          <a:xfrm rot="-7704742">
            <a:off x="-757332" y="5742324"/>
            <a:ext cx="4305786" cy="5939243"/>
            <a:chOff x="0" y="0"/>
            <a:chExt cx="2354580" cy="3247821"/>
          </a:xfrm>
        </p:grpSpPr>
        <p:sp>
          <p:nvSpPr>
            <p:cNvPr id="20" name="Freeform 20"/>
            <p:cNvSpPr/>
            <p:nvPr/>
          </p:nvSpPr>
          <p:spPr>
            <a:xfrm>
              <a:off x="0" y="0"/>
              <a:ext cx="2353310" cy="3247821"/>
            </a:xfrm>
            <a:custGeom>
              <a:avLst/>
              <a:gdLst/>
              <a:ahLst/>
              <a:cxnLst/>
              <a:rect l="l" t="t" r="r" b="b"/>
              <a:pathLst>
                <a:path w="2353310" h="3247821">
                  <a:moveTo>
                    <a:pt x="784860" y="3180511"/>
                  </a:moveTo>
                  <a:cubicBezTo>
                    <a:pt x="905510" y="3221151"/>
                    <a:pt x="1042670" y="3247821"/>
                    <a:pt x="1177290" y="3247821"/>
                  </a:cubicBezTo>
                  <a:cubicBezTo>
                    <a:pt x="1311910" y="3247821"/>
                    <a:pt x="1441450" y="3224961"/>
                    <a:pt x="1560830" y="3184321"/>
                  </a:cubicBezTo>
                  <a:cubicBezTo>
                    <a:pt x="1563370" y="3183051"/>
                    <a:pt x="1565910" y="3183051"/>
                    <a:pt x="1568450" y="3181781"/>
                  </a:cubicBezTo>
                  <a:cubicBezTo>
                    <a:pt x="2016760" y="3019221"/>
                    <a:pt x="2346960" y="2589961"/>
                    <a:pt x="2353310" y="2087145"/>
                  </a:cubicBezTo>
                  <a:lnTo>
                    <a:pt x="2353310" y="0"/>
                  </a:lnTo>
                  <a:lnTo>
                    <a:pt x="0" y="0"/>
                  </a:lnTo>
                  <a:lnTo>
                    <a:pt x="0" y="2085584"/>
                  </a:lnTo>
                  <a:cubicBezTo>
                    <a:pt x="6350" y="2592501"/>
                    <a:pt x="331470" y="3021761"/>
                    <a:pt x="784860" y="3180511"/>
                  </a:cubicBezTo>
                  <a:close/>
                </a:path>
              </a:pathLst>
            </a:custGeom>
            <a:solidFill>
              <a:srgbClr val="F9C041"/>
            </a:solidFill>
          </p:spPr>
        </p:sp>
      </p:grpSp>
      <p:pic>
        <p:nvPicPr>
          <p:cNvPr id="21" name="Picture 2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28700" y="8181690"/>
            <a:ext cx="266091" cy="1060509"/>
          </a:xfrm>
          <a:prstGeom prst="rect">
            <a:avLst/>
          </a:prstGeom>
        </p:spPr>
      </p:pic>
      <p:sp>
        <p:nvSpPr>
          <p:cNvPr id="22" name="TextBox 22"/>
          <p:cNvSpPr txBox="1"/>
          <p:nvPr/>
        </p:nvSpPr>
        <p:spPr>
          <a:xfrm>
            <a:off x="11234771" y="4996299"/>
            <a:ext cx="5429295" cy="941070"/>
          </a:xfrm>
          <a:prstGeom prst="rect">
            <a:avLst/>
          </a:prstGeom>
        </p:spPr>
        <p:txBody>
          <a:bodyPr lIns="0" tIns="0" rIns="0" bIns="0" rtlCol="0" anchor="t">
            <a:spAutoFit/>
          </a:bodyPr>
          <a:lstStyle/>
          <a:p>
            <a:pPr>
              <a:lnSpc>
                <a:spcPts val="3780"/>
              </a:lnSpc>
            </a:pPr>
            <a:r>
              <a:rPr lang="en-US" sz="2700">
                <a:solidFill>
                  <a:srgbClr val="EFECE7"/>
                </a:solidFill>
                <a:latin typeface="Open Sans Light"/>
              </a:rPr>
              <a:t>2000290120057</a:t>
            </a:r>
          </a:p>
          <a:p>
            <a:pPr>
              <a:lnSpc>
                <a:spcPts val="3780"/>
              </a:lnSpc>
            </a:pPr>
            <a:r>
              <a:rPr lang="en-US" sz="2700">
                <a:solidFill>
                  <a:srgbClr val="EFECE7"/>
                </a:solidFill>
                <a:latin typeface="Open Sans Light"/>
              </a:rPr>
              <a:t>5 A</a:t>
            </a:r>
          </a:p>
        </p:txBody>
      </p:sp>
      <p:sp>
        <p:nvSpPr>
          <p:cNvPr id="23" name="TextBox 23"/>
          <p:cNvSpPr txBox="1"/>
          <p:nvPr/>
        </p:nvSpPr>
        <p:spPr>
          <a:xfrm>
            <a:off x="11234771" y="8050590"/>
            <a:ext cx="5786892" cy="941070"/>
          </a:xfrm>
          <a:prstGeom prst="rect">
            <a:avLst/>
          </a:prstGeom>
        </p:spPr>
        <p:txBody>
          <a:bodyPr lIns="0" tIns="0" rIns="0" bIns="0" rtlCol="0" anchor="t">
            <a:spAutoFit/>
          </a:bodyPr>
          <a:lstStyle/>
          <a:p>
            <a:pPr>
              <a:lnSpc>
                <a:spcPts val="3780"/>
              </a:lnSpc>
            </a:pPr>
            <a:r>
              <a:rPr lang="en-US" sz="2700">
                <a:solidFill>
                  <a:srgbClr val="EFECE7"/>
                </a:solidFill>
                <a:latin typeface="Open Sans Light"/>
              </a:rPr>
              <a:t>2000290120025</a:t>
            </a:r>
          </a:p>
          <a:p>
            <a:pPr>
              <a:lnSpc>
                <a:spcPts val="3780"/>
              </a:lnSpc>
            </a:pPr>
            <a:r>
              <a:rPr lang="en-US" sz="2700">
                <a:solidFill>
                  <a:srgbClr val="EFECE7"/>
                </a:solidFill>
                <a:latin typeface="Open Sans Light"/>
              </a:rPr>
              <a:t>5 A</a:t>
            </a:r>
          </a:p>
        </p:txBody>
      </p:sp>
      <p:sp>
        <p:nvSpPr>
          <p:cNvPr id="24" name="TextBox 24"/>
          <p:cNvSpPr txBox="1"/>
          <p:nvPr/>
        </p:nvSpPr>
        <p:spPr>
          <a:xfrm>
            <a:off x="11234771" y="1190237"/>
            <a:ext cx="6024529" cy="521335"/>
          </a:xfrm>
          <a:prstGeom prst="rect">
            <a:avLst/>
          </a:prstGeom>
        </p:spPr>
        <p:txBody>
          <a:bodyPr lIns="0" tIns="0" rIns="0" bIns="0" rtlCol="0" anchor="t">
            <a:spAutoFit/>
          </a:bodyPr>
          <a:lstStyle/>
          <a:p>
            <a:pPr>
              <a:lnSpc>
                <a:spcPts val="4340"/>
              </a:lnSpc>
            </a:pPr>
            <a:r>
              <a:rPr lang="en-US" sz="3100">
                <a:solidFill>
                  <a:srgbClr val="F9C041"/>
                </a:solidFill>
                <a:latin typeface="Open Sans Light Bold"/>
              </a:rPr>
              <a:t>Archit Rajesh Shrivastava </a:t>
            </a:r>
          </a:p>
        </p:txBody>
      </p:sp>
      <p:sp>
        <p:nvSpPr>
          <p:cNvPr id="25" name="TextBox 25"/>
          <p:cNvSpPr txBox="1"/>
          <p:nvPr/>
        </p:nvSpPr>
        <p:spPr>
          <a:xfrm>
            <a:off x="11234771" y="4221361"/>
            <a:ext cx="5429295" cy="521335"/>
          </a:xfrm>
          <a:prstGeom prst="rect">
            <a:avLst/>
          </a:prstGeom>
        </p:spPr>
        <p:txBody>
          <a:bodyPr lIns="0" tIns="0" rIns="0" bIns="0" rtlCol="0" anchor="t">
            <a:spAutoFit/>
          </a:bodyPr>
          <a:lstStyle/>
          <a:p>
            <a:pPr>
              <a:lnSpc>
                <a:spcPts val="4340"/>
              </a:lnSpc>
            </a:pPr>
            <a:r>
              <a:rPr lang="en-US" sz="3100">
                <a:solidFill>
                  <a:srgbClr val="F9C041"/>
                </a:solidFill>
                <a:latin typeface="Open Sans Light Bold"/>
              </a:rPr>
              <a:t>Bhoomika Saxena</a:t>
            </a:r>
          </a:p>
        </p:txBody>
      </p:sp>
      <p:sp>
        <p:nvSpPr>
          <p:cNvPr id="26" name="TextBox 26"/>
          <p:cNvSpPr txBox="1"/>
          <p:nvPr/>
        </p:nvSpPr>
        <p:spPr>
          <a:xfrm>
            <a:off x="11234771" y="7275652"/>
            <a:ext cx="5429295" cy="521335"/>
          </a:xfrm>
          <a:prstGeom prst="rect">
            <a:avLst/>
          </a:prstGeom>
        </p:spPr>
        <p:txBody>
          <a:bodyPr lIns="0" tIns="0" rIns="0" bIns="0" rtlCol="0" anchor="t">
            <a:spAutoFit/>
          </a:bodyPr>
          <a:lstStyle/>
          <a:p>
            <a:pPr>
              <a:lnSpc>
                <a:spcPts val="4340"/>
              </a:lnSpc>
            </a:pPr>
            <a:r>
              <a:rPr lang="en-US" sz="3100">
                <a:solidFill>
                  <a:srgbClr val="F9C041"/>
                </a:solidFill>
                <a:latin typeface="Open Sans Light Bold"/>
              </a:rPr>
              <a:t>Ankita Jain</a:t>
            </a:r>
          </a:p>
        </p:txBody>
      </p:sp>
      <p:grpSp>
        <p:nvGrpSpPr>
          <p:cNvPr id="27" name="Group 27"/>
          <p:cNvGrpSpPr>
            <a:grpSpLocks noChangeAspect="1"/>
          </p:cNvGrpSpPr>
          <p:nvPr/>
        </p:nvGrpSpPr>
        <p:grpSpPr>
          <a:xfrm>
            <a:off x="13741012" y="688581"/>
            <a:ext cx="9093976" cy="9093976"/>
            <a:chOff x="0" y="0"/>
            <a:chExt cx="2787650" cy="2787650"/>
          </a:xfrm>
        </p:grpSpPr>
        <p:sp>
          <p:nvSpPr>
            <p:cNvPr id="28" name="Freeform 28"/>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FFFFFF">
                <a:alpha val="5882"/>
              </a:srgbClr>
            </a:solidFill>
          </p:spPr>
        </p:sp>
      </p:grpSp>
      <p:sp>
        <p:nvSpPr>
          <p:cNvPr id="29" name="TextBox 29"/>
          <p:cNvSpPr txBox="1"/>
          <p:nvPr/>
        </p:nvSpPr>
        <p:spPr>
          <a:xfrm>
            <a:off x="784173" y="1153673"/>
            <a:ext cx="5066560" cy="2695575"/>
          </a:xfrm>
          <a:prstGeom prst="rect">
            <a:avLst/>
          </a:prstGeom>
        </p:spPr>
        <p:txBody>
          <a:bodyPr lIns="0" tIns="0" rIns="0" bIns="0" rtlCol="0" anchor="t">
            <a:spAutoFit/>
          </a:bodyPr>
          <a:lstStyle/>
          <a:p>
            <a:pPr>
              <a:lnSpc>
                <a:spcPts val="10499"/>
              </a:lnSpc>
            </a:pPr>
            <a:endParaRPr/>
          </a:p>
          <a:p>
            <a:pPr>
              <a:lnSpc>
                <a:spcPts val="10499"/>
              </a:lnSpc>
            </a:pPr>
            <a:r>
              <a:rPr lang="en-US" sz="9999">
                <a:solidFill>
                  <a:srgbClr val="F9C041"/>
                </a:solidFill>
                <a:latin typeface="Open Sauce SemiBold Bold"/>
              </a:rPr>
              <a:t>Team</a:t>
            </a:r>
          </a:p>
        </p:txBody>
      </p:sp>
      <p:sp>
        <p:nvSpPr>
          <p:cNvPr id="30" name="TextBox 30"/>
          <p:cNvSpPr txBox="1"/>
          <p:nvPr/>
        </p:nvSpPr>
        <p:spPr>
          <a:xfrm>
            <a:off x="784173" y="1642340"/>
            <a:ext cx="4310208" cy="787683"/>
          </a:xfrm>
          <a:prstGeom prst="rect">
            <a:avLst/>
          </a:prstGeom>
        </p:spPr>
        <p:txBody>
          <a:bodyPr lIns="0" tIns="0" rIns="0" bIns="0" rtlCol="0" anchor="t">
            <a:spAutoFit/>
          </a:bodyPr>
          <a:lstStyle/>
          <a:p>
            <a:pPr>
              <a:lnSpc>
                <a:spcPts val="6074"/>
              </a:lnSpc>
            </a:pPr>
            <a:r>
              <a:rPr lang="en-US" sz="5730">
                <a:solidFill>
                  <a:srgbClr val="FAFAFA"/>
                </a:solidFill>
                <a:latin typeface="Montserrat Bold"/>
              </a:rPr>
              <a:t>Meet Our</a:t>
            </a:r>
          </a:p>
        </p:txBody>
      </p:sp>
      <p:sp>
        <p:nvSpPr>
          <p:cNvPr id="31" name="TextBox 31"/>
          <p:cNvSpPr txBox="1"/>
          <p:nvPr/>
        </p:nvSpPr>
        <p:spPr>
          <a:xfrm>
            <a:off x="11234771" y="1940931"/>
            <a:ext cx="5429295" cy="941070"/>
          </a:xfrm>
          <a:prstGeom prst="rect">
            <a:avLst/>
          </a:prstGeom>
        </p:spPr>
        <p:txBody>
          <a:bodyPr lIns="0" tIns="0" rIns="0" bIns="0" rtlCol="0" anchor="t">
            <a:spAutoFit/>
          </a:bodyPr>
          <a:lstStyle/>
          <a:p>
            <a:pPr>
              <a:lnSpc>
                <a:spcPts val="3780"/>
              </a:lnSpc>
            </a:pPr>
            <a:r>
              <a:rPr lang="en-US" sz="2700">
                <a:solidFill>
                  <a:srgbClr val="EFECE7"/>
                </a:solidFill>
                <a:latin typeface="Open Sans Light"/>
              </a:rPr>
              <a:t>2000290120039</a:t>
            </a:r>
          </a:p>
          <a:p>
            <a:pPr>
              <a:lnSpc>
                <a:spcPts val="3780"/>
              </a:lnSpc>
            </a:pPr>
            <a:r>
              <a:rPr lang="en-US" sz="2700">
                <a:solidFill>
                  <a:srgbClr val="EFECE7"/>
                </a:solidFill>
                <a:latin typeface="Open Sans Light"/>
              </a:rPr>
              <a:t>5 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A192E"/>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7599101"/>
            <a:chOff x="0" y="0"/>
            <a:chExt cx="19872376" cy="9304166"/>
          </a:xfrm>
        </p:grpSpPr>
        <p:sp>
          <p:nvSpPr>
            <p:cNvPr id="3" name="Freeform 3"/>
            <p:cNvSpPr/>
            <p:nvPr/>
          </p:nvSpPr>
          <p:spPr>
            <a:xfrm>
              <a:off x="0" y="0"/>
              <a:ext cx="19872376" cy="9304166"/>
            </a:xfrm>
            <a:custGeom>
              <a:avLst/>
              <a:gdLst/>
              <a:ahLst/>
              <a:cxnLst/>
              <a:rect l="l" t="t" r="r" b="b"/>
              <a:pathLst>
                <a:path w="19872376" h="9304166">
                  <a:moveTo>
                    <a:pt x="0" y="0"/>
                  </a:moveTo>
                  <a:lnTo>
                    <a:pt x="0" y="9304166"/>
                  </a:lnTo>
                  <a:lnTo>
                    <a:pt x="19872376" y="9304166"/>
                  </a:lnTo>
                  <a:lnTo>
                    <a:pt x="19872376" y="0"/>
                  </a:lnTo>
                  <a:lnTo>
                    <a:pt x="0" y="0"/>
                  </a:lnTo>
                  <a:close/>
                  <a:moveTo>
                    <a:pt x="19811417" y="9243206"/>
                  </a:moveTo>
                  <a:lnTo>
                    <a:pt x="59690" y="9243206"/>
                  </a:lnTo>
                  <a:lnTo>
                    <a:pt x="59690" y="59690"/>
                  </a:lnTo>
                  <a:lnTo>
                    <a:pt x="19811417" y="59690"/>
                  </a:lnTo>
                  <a:lnTo>
                    <a:pt x="19811417" y="9243206"/>
                  </a:lnTo>
                  <a:close/>
                </a:path>
              </a:pathLst>
            </a:custGeom>
            <a:solidFill>
              <a:srgbClr val="F9C041"/>
            </a:solidFill>
          </p:spPr>
        </p:sp>
      </p:grpSp>
      <p:sp>
        <p:nvSpPr>
          <p:cNvPr id="4" name="TextBox 4"/>
          <p:cNvSpPr txBox="1"/>
          <p:nvPr/>
        </p:nvSpPr>
        <p:spPr>
          <a:xfrm>
            <a:off x="3340493" y="3582024"/>
            <a:ext cx="11607015" cy="2597229"/>
          </a:xfrm>
          <a:prstGeom prst="rect">
            <a:avLst/>
          </a:prstGeom>
        </p:spPr>
        <p:txBody>
          <a:bodyPr lIns="0" tIns="0" rIns="0" bIns="0" rtlCol="0" anchor="t">
            <a:spAutoFit/>
          </a:bodyPr>
          <a:lstStyle/>
          <a:p>
            <a:pPr algn="ctr">
              <a:lnSpc>
                <a:spcPts val="10162"/>
              </a:lnSpc>
            </a:pPr>
            <a:r>
              <a:rPr lang="en-US" sz="9323" spc="438">
                <a:solidFill>
                  <a:srgbClr val="FFFFFF"/>
                </a:solidFill>
                <a:latin typeface="Open Sauce SemiBold Bold"/>
              </a:rPr>
              <a:t>THANK</a:t>
            </a:r>
          </a:p>
          <a:p>
            <a:pPr algn="ctr">
              <a:lnSpc>
                <a:spcPts val="10162"/>
              </a:lnSpc>
            </a:pPr>
            <a:r>
              <a:rPr lang="en-US" sz="9323" spc="438">
                <a:solidFill>
                  <a:srgbClr val="FFFFFF"/>
                </a:solidFill>
                <a:latin typeface="Open Sauce SemiBold Bold"/>
              </a:rPr>
              <a:t>YOU</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500632" y="1828800"/>
            <a:ext cx="1286735" cy="321684"/>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500632" y="7315200"/>
            <a:ext cx="1286735" cy="32168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566</Words>
  <Application>Microsoft Office PowerPoint</Application>
  <PresentationFormat>Custom</PresentationFormat>
  <Paragraphs>50</Paragraphs>
  <Slides>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vt:i4>
      </vt:variant>
    </vt:vector>
  </HeadingPairs>
  <TitlesOfParts>
    <vt:vector size="22" baseType="lpstr">
      <vt:lpstr>DM Sans</vt:lpstr>
      <vt:lpstr>Calibri</vt:lpstr>
      <vt:lpstr>Arial</vt:lpstr>
      <vt:lpstr>Montserrat</vt:lpstr>
      <vt:lpstr>Open Sauce SemiBold</vt:lpstr>
      <vt:lpstr>Open Sans</vt:lpstr>
      <vt:lpstr>League Spartan</vt:lpstr>
      <vt:lpstr>Open Sans Light Bold</vt:lpstr>
      <vt:lpstr>Montserrat Bold</vt:lpstr>
      <vt:lpstr>Open Sauce SemiBold Bold</vt:lpstr>
      <vt:lpstr>Poppins Bold</vt:lpstr>
      <vt:lpstr>Garet Bold</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Innotech 2022</dc:title>
  <cp:lastModifiedBy>ashlesha.2024cs1103</cp:lastModifiedBy>
  <cp:revision>4</cp:revision>
  <dcterms:created xsi:type="dcterms:W3CDTF">2006-08-16T00:00:00Z</dcterms:created>
  <dcterms:modified xsi:type="dcterms:W3CDTF">2022-11-22T08:54:31Z</dcterms:modified>
  <dc:identifier>DAFR8KlImJU</dc:identifier>
</cp:coreProperties>
</file>