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81" r:id="rId7"/>
    <p:sldId id="269" r:id="rId8"/>
    <p:sldId id="270" r:id="rId9"/>
    <p:sldId id="271" r:id="rId10"/>
    <p:sldId id="277" r:id="rId11"/>
    <p:sldId id="284" r:id="rId12"/>
    <p:sldId id="279" r:id="rId13"/>
    <p:sldId id="273" r:id="rId14"/>
    <p:sldId id="278"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3/30/2023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3/30/2023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3/30/2023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3/30/2023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3/30/2023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3/30/2023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3/30/2023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3/30/2023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3/30/2023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3/30/2023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3/30/2023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3/30/2023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3/30/2023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3/30/2023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
        <p:nvSpPr>
          <p:cNvPr id="7" name="Rectangle 6">
            <a:extLst>
              <a:ext uri="{FF2B5EF4-FFF2-40B4-BE49-F238E27FC236}">
                <a16:creationId xmlns:a16="http://schemas.microsoft.com/office/drawing/2014/main" id="{4F21EADB-4DF9-DAED-1012-92029311F3E7}"/>
              </a:ext>
            </a:extLst>
          </p:cNvPr>
          <p:cNvSpPr/>
          <p:nvPr userDrawn="1"/>
        </p:nvSpPr>
        <p:spPr>
          <a:xfrm>
            <a:off x="10666412" y="76201"/>
            <a:ext cx="1447800" cy="1422400"/>
          </a:xfrm>
          <a:prstGeom prst="rect">
            <a:avLst/>
          </a:prstGeom>
          <a:blipFill>
            <a:blip r:embed="rId1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419784"/>
            <a:ext cx="11125199" cy="2000251"/>
          </a:xfrm>
        </p:spPr>
        <p:txBody>
          <a:bodyPr>
            <a:normAutofit/>
          </a:bodyPr>
          <a:lstStyle/>
          <a:p>
            <a:r>
              <a:rPr lang="en-US" dirty="0">
                <a:latin typeface="Times New Roman" panose="02020603050405020304" pitchFamily="18" charset="0"/>
                <a:cs typeface="Times New Roman" panose="02020603050405020304" pitchFamily="18" charset="0"/>
              </a:rPr>
              <a:t> DESKTOP VIRTUAL ASSISTANT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F7762539-7F50-67D3-189B-A8068DC0F01A}"/>
              </a:ext>
            </a:extLst>
          </p:cNvPr>
          <p:cNvSpPr>
            <a:spLocks noGrp="1"/>
          </p:cNvSpPr>
          <p:nvPr>
            <p:ph type="subTitle" idx="1"/>
          </p:nvPr>
        </p:nvSpPr>
        <p:spPr>
          <a:xfrm>
            <a:off x="1903412" y="4876800"/>
            <a:ext cx="7696200" cy="1752600"/>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Submitted by:		Guide: Ms. Anshula GUPTA</a:t>
            </a:r>
          </a:p>
          <a:p>
            <a:r>
              <a:rPr lang="en-US" sz="1800" dirty="0">
                <a:solidFill>
                  <a:schemeClr val="tx1"/>
                </a:solidFill>
                <a:latin typeface="Times New Roman" panose="02020603050405020304" pitchFamily="18" charset="0"/>
                <a:cs typeface="Times New Roman" panose="02020603050405020304" pitchFamily="18" charset="0"/>
              </a:rPr>
              <a:t>Suraj Gupta</a:t>
            </a:r>
          </a:p>
          <a:p>
            <a:r>
              <a:rPr lang="en-US" sz="1800" dirty="0">
                <a:solidFill>
                  <a:schemeClr val="tx1"/>
                </a:solidFill>
                <a:latin typeface="Times New Roman" panose="02020603050405020304" pitchFamily="18" charset="0"/>
                <a:cs typeface="Times New Roman" panose="02020603050405020304" pitchFamily="18" charset="0"/>
              </a:rPr>
              <a:t>Sushant Pandey</a:t>
            </a:r>
          </a:p>
          <a:p>
            <a:r>
              <a:rPr lang="en-US" sz="1800" dirty="0">
                <a:solidFill>
                  <a:schemeClr val="tx1"/>
                </a:solidFill>
                <a:latin typeface="Times New Roman" panose="02020603050405020304" pitchFamily="18" charset="0"/>
                <a:cs typeface="Times New Roman" panose="02020603050405020304" pitchFamily="18" charset="0"/>
              </a:rPr>
              <a:t>Srijan shahi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605A-C1C9-4696-B4AE-9A6464267C73}"/>
              </a:ext>
            </a:extLst>
          </p:cNvPr>
          <p:cNvSpPr>
            <a:spLocks noGrp="1"/>
          </p:cNvSpPr>
          <p:nvPr>
            <p:ph type="title"/>
          </p:nvPr>
        </p:nvSpPr>
        <p:spPr>
          <a:xfrm>
            <a:off x="1218883" y="990600"/>
            <a:ext cx="10360501" cy="1223963"/>
          </a:xfrm>
        </p:spPr>
        <p:txBody>
          <a:bodyPr>
            <a:normAutofit/>
          </a:bodyPr>
          <a:lstStyle/>
          <a:p>
            <a:pPr algn="ctr"/>
            <a:r>
              <a:rPr lang="en-US" sz="5400" dirty="0">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96F14157-144F-1E54-2D48-E6ABFC7EBAEF}"/>
              </a:ext>
            </a:extLst>
          </p:cNvPr>
          <p:cNvSpPr>
            <a:spLocks noGrp="1"/>
          </p:cNvSpPr>
          <p:nvPr>
            <p:ph idx="1"/>
          </p:nvPr>
        </p:nvSpPr>
        <p:spPr>
          <a:xfrm>
            <a:off x="1218883" y="2971800"/>
            <a:ext cx="10360501" cy="2108203"/>
          </a:xfrm>
        </p:spPr>
        <p:txBody>
          <a:bodyPr/>
          <a:lstStyle/>
          <a:p>
            <a:r>
              <a:rPr lang="en-US" dirty="0">
                <a:latin typeface="Times New Roman" panose="02020603050405020304" pitchFamily="18" charset="0"/>
                <a:cs typeface="Times New Roman" panose="02020603050405020304" pitchFamily="18" charset="0"/>
              </a:rPr>
              <a:t>A voice assistant, without any doubt, as it saves time for the user through conversational interactions, effectiveness, and efficiency. But while working on this project, there were some limitations encountered, and also realized some scope for enhancement in the future.</a:t>
            </a:r>
          </a:p>
        </p:txBody>
      </p:sp>
    </p:spTree>
    <p:extLst>
      <p:ext uri="{BB962C8B-B14F-4D97-AF65-F5344CB8AC3E}">
        <p14:creationId xmlns:p14="http://schemas.microsoft.com/office/powerpoint/2010/main" val="130563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995B8-C318-33AA-8EF2-6DFDCA14A4D7}"/>
              </a:ext>
            </a:extLst>
          </p:cNvPr>
          <p:cNvSpPr>
            <a:spLocks noGrp="1"/>
          </p:cNvSpPr>
          <p:nvPr>
            <p:ph idx="1"/>
          </p:nvPr>
        </p:nvSpPr>
        <p:spPr>
          <a:xfrm>
            <a:off x="2665412" y="2743200"/>
            <a:ext cx="10360501" cy="1905000"/>
          </a:xfrm>
        </p:spPr>
        <p:txBody>
          <a:bodyPr>
            <a:normAutofit/>
          </a:bodyPr>
          <a:lstStyle/>
          <a:p>
            <a:pPr marL="0" indent="0">
              <a:buNone/>
            </a:pP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3830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020763"/>
          </a:xfrm>
        </p:spPr>
        <p:txBody>
          <a:bodyPr>
            <a:normAutofit/>
          </a:bodyPr>
          <a:lstStyle/>
          <a:p>
            <a:pPr algn="ctr"/>
            <a:r>
              <a:rPr lang="en-US" sz="5400" dirty="0">
                <a:latin typeface="Times New Roman" panose="02020603050405020304" pitchFamily="18" charset="0"/>
                <a:cs typeface="Times New Roman" panose="02020603050405020304" pitchFamily="18" charset="0"/>
              </a:rPr>
              <a:t>INTRODUCTION</a:t>
            </a:r>
          </a:p>
        </p:txBody>
      </p:sp>
      <p:sp>
        <p:nvSpPr>
          <p:cNvPr id="14" name="Content Placeholder 13"/>
          <p:cNvSpPr>
            <a:spLocks noGrp="1"/>
          </p:cNvSpPr>
          <p:nvPr>
            <p:ph idx="1"/>
          </p:nvPr>
        </p:nvSpPr>
        <p:spPr>
          <a:xfrm>
            <a:off x="1218883" y="1905001"/>
            <a:ext cx="10360501" cy="3962400"/>
          </a:xfrm>
        </p:spPr>
        <p:txBody>
          <a:bodyPr>
            <a:normAutofit/>
          </a:bodyPr>
          <a:lstStyle/>
          <a:p>
            <a:pPr marL="0" marR="0" algn="just">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In this project, the user is just expected to give voice commands, and the rest work is done by our voice assistants which can automate the complete process and completes our task. As Virtual Assistants perform tasks as a human can. It can send emails, play music, and talk to you accordingly. </a:t>
            </a:r>
            <a:endParaRPr lang="en-US" sz="36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7EFF-AA99-9B03-AC82-E0E2F53F2D09}"/>
              </a:ext>
            </a:extLst>
          </p:cNvPr>
          <p:cNvSpPr>
            <a:spLocks noGrp="1"/>
          </p:cNvSpPr>
          <p:nvPr>
            <p:ph type="title"/>
          </p:nvPr>
        </p:nvSpPr>
        <p:spPr/>
        <p:txBody>
          <a:bodyPr/>
          <a:lstStyle/>
          <a:p>
            <a:r>
              <a:rPr lang="en-US" dirty="0"/>
              <a:t>			</a:t>
            </a:r>
            <a:r>
              <a:rPr lang="en-US" sz="6000" dirty="0"/>
              <a:t>Abstract</a:t>
            </a:r>
          </a:p>
        </p:txBody>
      </p:sp>
      <p:sp>
        <p:nvSpPr>
          <p:cNvPr id="3" name="Content Placeholder 2">
            <a:extLst>
              <a:ext uri="{FF2B5EF4-FFF2-40B4-BE49-F238E27FC236}">
                <a16:creationId xmlns:a16="http://schemas.microsoft.com/office/drawing/2014/main" id="{759E3623-490A-F040-CB53-74B5FA6E6477}"/>
              </a:ext>
            </a:extLst>
          </p:cNvPr>
          <p:cNvSpPr>
            <a:spLocks noGrp="1"/>
          </p:cNvSpPr>
          <p:nvPr>
            <p:ph idx="1"/>
          </p:nvPr>
        </p:nvSpPr>
        <p:spPr/>
        <p:txBody>
          <a:bodyPr>
            <a:normAutofit/>
          </a:bodyPr>
          <a:lstStyle/>
          <a:p>
            <a:r>
              <a:rPr lang="en-US" b="0" i="0" dirty="0">
                <a:solidFill>
                  <a:srgbClr val="D1D5DB"/>
                </a:solidFill>
                <a:effectLst/>
                <a:latin typeface="Söhne"/>
              </a:rPr>
              <a:t>The Desktop Virtual Assistant is a software system designed to assist users with daily tasks, such as scheduling appointments, setting reminders, and performing web searches. The software is developed to be user-friendly and easy to interact with, using natural language processing to understand user commands and respond with relevant information and actions. </a:t>
            </a:r>
            <a:endParaRPr lang="en-US" dirty="0"/>
          </a:p>
        </p:txBody>
      </p:sp>
    </p:spTree>
    <p:extLst>
      <p:ext uri="{BB962C8B-B14F-4D97-AF65-F5344CB8AC3E}">
        <p14:creationId xmlns:p14="http://schemas.microsoft.com/office/powerpoint/2010/main" val="416866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64F2-DEA9-A767-71F4-8F4A18E0A6F2}"/>
              </a:ext>
            </a:extLst>
          </p:cNvPr>
          <p:cNvSpPr>
            <a:spLocks noGrp="1"/>
          </p:cNvSpPr>
          <p:nvPr>
            <p:ph type="title"/>
          </p:nvPr>
        </p:nvSpPr>
        <p:spPr>
          <a:xfrm>
            <a:off x="914161" y="228600"/>
            <a:ext cx="10360501" cy="1604963"/>
          </a:xfrm>
        </p:spPr>
        <p:txBody>
          <a:bodyPr>
            <a:normAutofit fontScale="90000"/>
          </a:bodyPr>
          <a:lstStyle/>
          <a:p>
            <a:pPr algn="ctr"/>
            <a:r>
              <a:rPr lang="en-US" sz="6000" dirty="0">
                <a:latin typeface="Times New Roman" panose="02020603050405020304" pitchFamily="18" charset="0"/>
                <a:cs typeface="Times New Roman" panose="02020603050405020304" pitchFamily="18" charset="0"/>
              </a:rPr>
              <a:t>PROBLEM STATEMENT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(reason to work)</a:t>
            </a:r>
          </a:p>
        </p:txBody>
      </p:sp>
      <p:sp>
        <p:nvSpPr>
          <p:cNvPr id="3" name="Content Placeholder 2">
            <a:extLst>
              <a:ext uri="{FF2B5EF4-FFF2-40B4-BE49-F238E27FC236}">
                <a16:creationId xmlns:a16="http://schemas.microsoft.com/office/drawing/2014/main" id="{5407FF86-EABB-F4C2-22D5-A27015673CE1}"/>
              </a:ext>
            </a:extLst>
          </p:cNvPr>
          <p:cNvSpPr>
            <a:spLocks noGrp="1"/>
          </p:cNvSpPr>
          <p:nvPr>
            <p:ph idx="1"/>
          </p:nvPr>
        </p:nvSpPr>
        <p:spPr>
          <a:xfrm>
            <a:off x="1598612" y="2133600"/>
            <a:ext cx="10360501" cy="3784603"/>
          </a:xfrm>
        </p:spPr>
        <p:txBody>
          <a:bodyPr>
            <a:normAutofit/>
          </a:bodyPr>
          <a:lstStyle/>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Understanding user voice commands.  </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Can't read or send SMS/Emails.</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Security Issues</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Not able to read Notifications</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No desktop </a:t>
            </a:r>
            <a:r>
              <a:rPr lang="en-US" dirty="0">
                <a:latin typeface="Times New Roman" panose="02020603050405020304" pitchFamily="18" charset="0"/>
                <a:ea typeface="Times New Roman" panose="02020603050405020304" pitchFamily="18" charset="0"/>
              </a:rPr>
              <a:t>software</a:t>
            </a:r>
            <a:r>
              <a:rPr lang="en-US" dirty="0">
                <a:effectLst/>
                <a:latin typeface="Times New Roman" panose="02020603050405020304" pitchFamily="18" charset="0"/>
                <a:ea typeface="Times New Roman" panose="02020603050405020304" pitchFamily="18" charset="0"/>
              </a:rPr>
              <a:t> is available</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Eavesdropping Aspect (Off automatically when there are no commands from the user end</a:t>
            </a:r>
            <a:r>
              <a:rPr lang="en-US" dirty="0">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102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0701-3EC0-0720-7609-EA01E78D6311}"/>
              </a:ext>
            </a:extLst>
          </p:cNvPr>
          <p:cNvSpPr>
            <a:spLocks noGrp="1"/>
          </p:cNvSpPr>
          <p:nvPr>
            <p:ph type="title"/>
          </p:nvPr>
        </p:nvSpPr>
        <p:spPr>
          <a:xfrm>
            <a:off x="1181200" y="228600"/>
            <a:ext cx="10360501" cy="1223963"/>
          </a:xfrm>
        </p:spPr>
        <p:txBody>
          <a:bodyPr>
            <a:normAutofit/>
          </a:bodyPr>
          <a:lstStyle/>
          <a:p>
            <a:pPr algn="ctr"/>
            <a:r>
              <a:rPr lang="en-US" sz="54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EA1517B-1E24-4232-1D42-B8BF1C2DDDBB}"/>
              </a:ext>
            </a:extLst>
          </p:cNvPr>
          <p:cNvSpPr>
            <a:spLocks noGrp="1"/>
          </p:cNvSpPr>
          <p:nvPr>
            <p:ph idx="1"/>
          </p:nvPr>
        </p:nvSpPr>
        <p:spPr>
          <a:xfrm>
            <a:off x="1370012" y="1981200"/>
            <a:ext cx="10360501" cy="3733800"/>
          </a:xfrm>
        </p:spPr>
        <p:txBody>
          <a:bodyPr>
            <a:normAutofit/>
          </a:bodyPr>
          <a:lstStyle/>
          <a:p>
            <a:pPr marL="0" marR="0" algn="just">
              <a:lnSpc>
                <a:spcPct val="115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Existing Virtual Assistants have some limitations like can’t read messages, and can’t access other web applications. To overcome these limitations, we will integrate various APIs to eradicate those limitations which will save time, and enhance productivity.</a:t>
            </a:r>
          </a:p>
          <a:p>
            <a:pPr marL="0" indent="0">
              <a:buNone/>
            </a:pPr>
            <a:endParaRPr lang="en-US" dirty="0"/>
          </a:p>
        </p:txBody>
      </p:sp>
    </p:spTree>
    <p:extLst>
      <p:ext uri="{BB962C8B-B14F-4D97-AF65-F5344CB8AC3E}">
        <p14:creationId xmlns:p14="http://schemas.microsoft.com/office/powerpoint/2010/main" val="269131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D0BE-4576-FCC5-4A1A-AD2191061E48}"/>
              </a:ext>
            </a:extLst>
          </p:cNvPr>
          <p:cNvSpPr>
            <a:spLocks noGrp="1"/>
          </p:cNvSpPr>
          <p:nvPr>
            <p:ph type="title"/>
          </p:nvPr>
        </p:nvSpPr>
        <p:spPr>
          <a:xfrm>
            <a:off x="684212" y="381000"/>
            <a:ext cx="10360501" cy="1223963"/>
          </a:xfrm>
        </p:spPr>
        <p:txBody>
          <a:bodyPr>
            <a:normAutofit fontScale="90000"/>
          </a:bodyPr>
          <a:lstStyle/>
          <a:p>
            <a:pPr algn="ctr"/>
            <a:r>
              <a:rPr lang="en-US" sz="7200" dirty="0">
                <a:latin typeface="Times New Roman" panose="02020603050405020304" pitchFamily="18" charset="0"/>
                <a:cs typeface="Times New Roman" panose="02020603050405020304" pitchFamily="18" charset="0"/>
              </a:rPr>
              <a:t>Workflow of Voice Assistant</a:t>
            </a:r>
          </a:p>
        </p:txBody>
      </p:sp>
      <p:pic>
        <p:nvPicPr>
          <p:cNvPr id="4" name="Content Placeholder 3">
            <a:extLst>
              <a:ext uri="{FF2B5EF4-FFF2-40B4-BE49-F238E27FC236}">
                <a16:creationId xmlns:a16="http://schemas.microsoft.com/office/drawing/2014/main" id="{4D72E19E-AE66-165B-E88C-5C299B4CCF16}"/>
              </a:ext>
            </a:extLst>
          </p:cNvPr>
          <p:cNvPicPr>
            <a:picLocks noGrp="1" noChangeAspect="1"/>
          </p:cNvPicPr>
          <p:nvPr>
            <p:ph idx="1"/>
          </p:nvPr>
        </p:nvPicPr>
        <p:blipFill>
          <a:blip r:embed="rId2"/>
          <a:stretch>
            <a:fillRect/>
          </a:stretch>
        </p:blipFill>
        <p:spPr>
          <a:xfrm>
            <a:off x="4003920" y="1752600"/>
            <a:ext cx="4180983" cy="4462463"/>
          </a:xfrm>
          <a:prstGeom prst="rect">
            <a:avLst/>
          </a:prstGeom>
        </p:spPr>
      </p:pic>
    </p:spTree>
    <p:extLst>
      <p:ext uri="{BB962C8B-B14F-4D97-AF65-F5344CB8AC3E}">
        <p14:creationId xmlns:p14="http://schemas.microsoft.com/office/powerpoint/2010/main" val="161316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0288-108E-EF7E-DB0E-0E04ECCBFF83}"/>
              </a:ext>
            </a:extLst>
          </p:cNvPr>
          <p:cNvSpPr>
            <a:spLocks noGrp="1"/>
          </p:cNvSpPr>
          <p:nvPr>
            <p:ph idx="1"/>
          </p:nvPr>
        </p:nvSpPr>
        <p:spPr>
          <a:xfrm>
            <a:off x="1217612" y="1219200"/>
            <a:ext cx="10360501" cy="4800600"/>
          </a:xfrm>
        </p:spPr>
        <p:txBody>
          <a:bodyPr>
            <a:normAutofit/>
          </a:bodyPr>
          <a:lstStyle/>
          <a:p>
            <a:pPr marL="0" marR="0" algn="just">
              <a:lnSpc>
                <a:spcPct val="115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PyPDF2: </a:t>
            </a:r>
            <a:r>
              <a:rPr lang="en-US" sz="2800" dirty="0">
                <a:effectLst/>
                <a:latin typeface="Times New Roman" panose="02020603050405020304" pitchFamily="18" charset="0"/>
                <a:ea typeface="Times New Roman" panose="02020603050405020304" pitchFamily="18" charset="0"/>
              </a:rPr>
              <a:t>It is a python module that can read, split, and merge any PDF.</a:t>
            </a:r>
          </a:p>
          <a:p>
            <a:pPr marL="0" marR="0" indent="0" algn="just">
              <a:lnSpc>
                <a:spcPct val="115000"/>
              </a:lnSpc>
              <a:spcBef>
                <a:spcPts val="0"/>
              </a:spcBef>
              <a:spcAft>
                <a:spcPts val="0"/>
              </a:spcAft>
              <a:buNone/>
            </a:pPr>
            <a:endParaRPr lang="en-US" sz="2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Web browser: </a:t>
            </a:r>
            <a:r>
              <a:rPr lang="en-US" sz="2800" dirty="0">
                <a:effectLst/>
                <a:latin typeface="Times New Roman" panose="02020603050405020304" pitchFamily="18" charset="0"/>
                <a:ea typeface="Times New Roman" panose="02020603050405020304" pitchFamily="18" charset="0"/>
              </a:rPr>
              <a:t>It provides an interface for displaying web-based documents to users.</a:t>
            </a:r>
          </a:p>
          <a:p>
            <a:pPr marL="0" marR="0" algn="just">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800" b="1" dirty="0" err="1">
                <a:effectLst/>
                <a:latin typeface="Times New Roman" panose="02020603050405020304" pitchFamily="18" charset="0"/>
                <a:ea typeface="Times New Roman" panose="02020603050405020304" pitchFamily="18" charset="0"/>
              </a:rPr>
              <a:t>Pyautogui</a:t>
            </a:r>
            <a:r>
              <a:rPr lang="en-US" sz="2800" b="1"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 It is a python library for the graphical user interface.</a:t>
            </a:r>
          </a:p>
          <a:p>
            <a:pPr marL="0" marR="0" algn="just">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800" b="1" dirty="0" err="1">
                <a:effectLst/>
                <a:latin typeface="Times New Roman" panose="02020603050405020304" pitchFamily="18" charset="0"/>
                <a:ea typeface="Times New Roman" panose="02020603050405020304" pitchFamily="18" charset="0"/>
              </a:rPr>
              <a:t>os</a:t>
            </a:r>
            <a:r>
              <a:rPr lang="en-US" sz="2800" b="1"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 It represents Operating System-related functionality.</a:t>
            </a:r>
          </a:p>
          <a:p>
            <a:pPr marL="0" marR="0" algn="just">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121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906D-B3A0-1737-597B-1C1550743518}"/>
              </a:ext>
            </a:extLst>
          </p:cNvPr>
          <p:cNvSpPr>
            <a:spLocks noGrp="1"/>
          </p:cNvSpPr>
          <p:nvPr>
            <p:ph type="title"/>
          </p:nvPr>
        </p:nvSpPr>
        <p:spPr/>
        <p:txBody>
          <a:bodyPr>
            <a:normAutofit/>
          </a:bodyPr>
          <a:lstStyle/>
          <a:p>
            <a:r>
              <a:rPr lang="en-US" sz="5400" dirty="0"/>
              <a:t>Hardware Requirements</a:t>
            </a:r>
          </a:p>
        </p:txBody>
      </p:sp>
      <p:sp>
        <p:nvSpPr>
          <p:cNvPr id="3" name="Content Placeholder 2">
            <a:extLst>
              <a:ext uri="{FF2B5EF4-FFF2-40B4-BE49-F238E27FC236}">
                <a16:creationId xmlns:a16="http://schemas.microsoft.com/office/drawing/2014/main" id="{38503A28-3409-082E-73A9-E9B8348952BA}"/>
              </a:ext>
            </a:extLst>
          </p:cNvPr>
          <p:cNvSpPr>
            <a:spLocks noGrp="1"/>
          </p:cNvSpPr>
          <p:nvPr>
            <p:ph idx="1"/>
          </p:nvPr>
        </p:nvSpPr>
        <p:spPr/>
        <p:txBody>
          <a:bodyPr>
            <a:normAutofit/>
          </a:bodyPr>
          <a:lstStyle/>
          <a:p>
            <a:r>
              <a:rPr lang="en-US" dirty="0"/>
              <a:t>Computer</a:t>
            </a:r>
          </a:p>
          <a:p>
            <a:r>
              <a:rPr lang="en-US" dirty="0"/>
              <a:t>Microphone</a:t>
            </a:r>
          </a:p>
          <a:p>
            <a:r>
              <a:rPr lang="en-US" dirty="0"/>
              <a:t>Speakers</a:t>
            </a:r>
          </a:p>
          <a:p>
            <a:r>
              <a:rPr lang="en-US" dirty="0"/>
              <a:t>Webcam: A webcam may be necessary for enabling video-based interaction with the virtual assistant, such as for facial recognition.</a:t>
            </a:r>
          </a:p>
          <a:p>
            <a:r>
              <a:rPr lang="en-US" dirty="0"/>
              <a:t>Internet Connection: An internet connection is necessary for accessing cloud-based resources, enabling online updates and syncing, and performing other online-based activities.</a:t>
            </a:r>
          </a:p>
        </p:txBody>
      </p:sp>
    </p:spTree>
    <p:extLst>
      <p:ext uri="{BB962C8B-B14F-4D97-AF65-F5344CB8AC3E}">
        <p14:creationId xmlns:p14="http://schemas.microsoft.com/office/powerpoint/2010/main" val="336574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FE4C-EAEC-DF78-947D-A29DBE2E4023}"/>
              </a:ext>
            </a:extLst>
          </p:cNvPr>
          <p:cNvSpPr>
            <a:spLocks noGrp="1"/>
          </p:cNvSpPr>
          <p:nvPr>
            <p:ph type="title"/>
          </p:nvPr>
        </p:nvSpPr>
        <p:spPr>
          <a:xfrm>
            <a:off x="1218883" y="274637"/>
            <a:ext cx="10360501" cy="1096963"/>
          </a:xfrm>
        </p:spPr>
        <p:txBody>
          <a:bodyPr>
            <a:normAutofit/>
          </a:bodyPr>
          <a:lstStyle/>
          <a:p>
            <a:pPr algn="ctr"/>
            <a:r>
              <a:rPr lang="en-US" sz="5400" dirty="0">
                <a:latin typeface="Times New Roman" panose="02020603050405020304" pitchFamily="18" charset="0"/>
                <a:cs typeface="Times New Roman" panose="02020603050405020304" pitchFamily="18" charset="0"/>
              </a:rPr>
              <a:t>TECHNOLOGIES</a:t>
            </a:r>
          </a:p>
        </p:txBody>
      </p:sp>
      <p:sp>
        <p:nvSpPr>
          <p:cNvPr id="3" name="Content Placeholder 2">
            <a:extLst>
              <a:ext uri="{FF2B5EF4-FFF2-40B4-BE49-F238E27FC236}">
                <a16:creationId xmlns:a16="http://schemas.microsoft.com/office/drawing/2014/main" id="{0FDE0693-13CF-4E8F-0882-422F74DDFDE0}"/>
              </a:ext>
            </a:extLst>
          </p:cNvPr>
          <p:cNvSpPr>
            <a:spLocks noGrp="1"/>
          </p:cNvSpPr>
          <p:nvPr>
            <p:ph idx="1"/>
          </p:nvPr>
        </p:nvSpPr>
        <p:spPr>
          <a:xfrm>
            <a:off x="1218883" y="1371600"/>
            <a:ext cx="10360501" cy="5410199"/>
          </a:xfrm>
        </p:spPr>
        <p:txBody>
          <a:bodyPr>
            <a:normAutofit fontScale="92500"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NLU: Refers to the ability of a computer to use syntactic and semantic analysis to determine the meaning of text or speech.</a:t>
            </a:r>
          </a:p>
          <a:p>
            <a:r>
              <a:rPr lang="en-US" dirty="0">
                <a:latin typeface="Times New Roman" panose="02020603050405020304" pitchFamily="18" charset="0"/>
                <a:cs typeface="Times New Roman" panose="02020603050405020304" pitchFamily="18" charset="0"/>
              </a:rPr>
              <a:t>NLG: Enables computing devices to generate text and speech from data input.</a:t>
            </a:r>
          </a:p>
          <a:p>
            <a:r>
              <a:rPr lang="en-US" dirty="0">
                <a:latin typeface="Times New Roman" panose="02020603050405020304" pitchFamily="18" charset="0"/>
                <a:cs typeface="Times New Roman" panose="02020603050405020304" pitchFamily="18" charset="0"/>
              </a:rPr>
              <a:t>Natural Language Processing (NLP) Libraries: NLP libraries such as NLTK (Natural Language Toolkit), </a:t>
            </a:r>
            <a:r>
              <a:rPr lang="en-US" dirty="0" err="1">
                <a:latin typeface="Times New Roman" panose="02020603050405020304" pitchFamily="18" charset="0"/>
                <a:cs typeface="Times New Roman" panose="02020603050405020304" pitchFamily="18" charset="0"/>
              </a:rPr>
              <a:t>SpaCy</a:t>
            </a:r>
            <a:r>
              <a:rPr lang="en-US" dirty="0">
                <a:latin typeface="Times New Roman" panose="02020603050405020304" pitchFamily="18" charset="0"/>
                <a:cs typeface="Times New Roman" panose="02020603050405020304" pitchFamily="18" charset="0"/>
              </a:rPr>
              <a:t>, and Stanford </a:t>
            </a:r>
            <a:r>
              <a:rPr lang="en-US" dirty="0" err="1">
                <a:latin typeface="Times New Roman" panose="02020603050405020304" pitchFamily="18" charset="0"/>
                <a:cs typeface="Times New Roman" panose="02020603050405020304" pitchFamily="18" charset="0"/>
              </a:rPr>
              <a:t>CoreNLP</a:t>
            </a:r>
            <a:r>
              <a:rPr lang="en-US" dirty="0">
                <a:latin typeface="Times New Roman" panose="02020603050405020304" pitchFamily="18" charset="0"/>
                <a:cs typeface="Times New Roman" panose="02020603050405020304" pitchFamily="18" charset="0"/>
              </a:rPr>
              <a:t> can be used to implement the virtual assistant's ability to understand and interpret natural language commands and queries.</a:t>
            </a:r>
          </a:p>
          <a:p>
            <a:r>
              <a:rPr lang="en-US" dirty="0">
                <a:latin typeface="Times New Roman" panose="02020603050405020304" pitchFamily="18" charset="0"/>
                <a:cs typeface="Times New Roman" panose="02020603050405020304" pitchFamily="18" charset="0"/>
              </a:rPr>
              <a:t>Voice Recognition Software: Voice recognition software such as Google Speech Recognition, Microsoft Speech API, and Amazon Transcribe can be used to enable voice-based interaction with the virtual assistant.</a:t>
            </a:r>
          </a:p>
          <a:p>
            <a:r>
              <a:rPr lang="en-US" dirty="0">
                <a:latin typeface="Times New Roman" panose="02020603050405020304" pitchFamily="18" charset="0"/>
                <a:cs typeface="Times New Roman" panose="02020603050405020304" pitchFamily="18" charset="0"/>
              </a:rPr>
              <a:t>Integrated Development Environments (IDEs): PyCharm,.</a:t>
            </a:r>
          </a:p>
        </p:txBody>
      </p:sp>
    </p:spTree>
    <p:extLst>
      <p:ext uri="{BB962C8B-B14F-4D97-AF65-F5344CB8AC3E}">
        <p14:creationId xmlns:p14="http://schemas.microsoft.com/office/powerpoint/2010/main" val="256782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319</TotalTime>
  <Words>516</Words>
  <Application>Microsoft Office PowerPoint</Application>
  <PresentationFormat>Custom</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Times New Roman</vt:lpstr>
      <vt:lpstr>Tech 16x9</vt:lpstr>
      <vt:lpstr> DESKTOP VIRTUAL ASSISTANT </vt:lpstr>
      <vt:lpstr>INTRODUCTION</vt:lpstr>
      <vt:lpstr>   Abstract</vt:lpstr>
      <vt:lpstr>PROBLEM STATEMENT  (reason to work)</vt:lpstr>
      <vt:lpstr>OBJECTIVE</vt:lpstr>
      <vt:lpstr>Workflow of Voice Assistant</vt:lpstr>
      <vt:lpstr>PowerPoint Presentation</vt:lpstr>
      <vt:lpstr>Hardware Requirements</vt:lpstr>
      <vt:lpstr>TECHNOLOGIES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suraj.2024cs1034</dc:creator>
  <cp:lastModifiedBy>suraj.2024cs1034</cp:lastModifiedBy>
  <cp:revision>27</cp:revision>
  <dcterms:created xsi:type="dcterms:W3CDTF">2022-11-13T12:04:23Z</dcterms:created>
  <dcterms:modified xsi:type="dcterms:W3CDTF">2023-03-30T14:37:39Z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