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57" r:id="rId5"/>
    <p:sldId id="268" r:id="rId6"/>
    <p:sldId id="281" r:id="rId7"/>
    <p:sldId id="282" r:id="rId8"/>
    <p:sldId id="269" r:id="rId9"/>
    <p:sldId id="270" r:id="rId10"/>
    <p:sldId id="271" r:id="rId11"/>
    <p:sldId id="288" r:id="rId12"/>
    <p:sldId id="287" r:id="rId13"/>
    <p:sldId id="286" r:id="rId14"/>
    <p:sldId id="283" r:id="rId15"/>
    <p:sldId id="272" r:id="rId16"/>
    <p:sldId id="277" r:id="rId17"/>
    <p:sldId id="284" r:id="rId18"/>
    <p:sldId id="279" r:id="rId19"/>
    <p:sldId id="280" r:id="rId20"/>
    <p:sldId id="285" r:id="rId21"/>
    <p:sldId id="273" r:id="rId22"/>
    <p:sldId id="278"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2" d="100"/>
          <a:sy n="82" d="100"/>
        </p:scale>
        <p:origin x="720"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3/27/2023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3/27/2023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3/27/2023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3/27/2023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3/27/2023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3/27/2023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3/27/2023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3/27/2023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3/27/2023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3/27/2023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3/27/2023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3/27/2023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3/27/2023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3/27/2023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6749" y="1419784"/>
            <a:ext cx="8735325" cy="2000251"/>
          </a:xfrm>
        </p:spPr>
        <p:txBody>
          <a:bodyPr>
            <a:normAutofit/>
          </a:bodyPr>
          <a:lstStyle/>
          <a:p>
            <a:r>
              <a:rPr lang="en-US" sz="4400" dirty="0">
                <a:latin typeface="Times New Roman" panose="02020603050405020304" pitchFamily="18" charset="0"/>
                <a:cs typeface="Times New Roman" panose="02020603050405020304" pitchFamily="18" charset="0"/>
              </a:rPr>
              <a:t>DESKTOP VIRTUAL ASSISTANT</a:t>
            </a:r>
          </a:p>
        </p:txBody>
      </p:sp>
      <p:sp>
        <p:nvSpPr>
          <p:cNvPr id="4" name="Subtitle 3">
            <a:extLst>
              <a:ext uri="{FF2B5EF4-FFF2-40B4-BE49-F238E27FC236}">
                <a16:creationId xmlns:a16="http://schemas.microsoft.com/office/drawing/2014/main" id="{F7762539-7F50-67D3-189B-A8068DC0F01A}"/>
              </a:ext>
            </a:extLst>
          </p:cNvPr>
          <p:cNvSpPr>
            <a:spLocks noGrp="1"/>
          </p:cNvSpPr>
          <p:nvPr>
            <p:ph type="subTitle" idx="1"/>
          </p:nvPr>
        </p:nvSpPr>
        <p:spPr>
          <a:xfrm>
            <a:off x="1903412" y="4876800"/>
            <a:ext cx="7696200" cy="1752600"/>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Submitted by:		Guide: Ms. Anshula GUPTA</a:t>
            </a:r>
          </a:p>
          <a:p>
            <a:r>
              <a:rPr lang="en-US" sz="1800" dirty="0">
                <a:solidFill>
                  <a:schemeClr val="tx1"/>
                </a:solidFill>
                <a:latin typeface="Times New Roman" panose="02020603050405020304" pitchFamily="18" charset="0"/>
                <a:cs typeface="Times New Roman" panose="02020603050405020304" pitchFamily="18" charset="0"/>
              </a:rPr>
              <a:t>Suraj Gupta</a:t>
            </a:r>
          </a:p>
          <a:p>
            <a:r>
              <a:rPr lang="en-US" sz="1800" dirty="0">
                <a:solidFill>
                  <a:schemeClr val="tx1"/>
                </a:solidFill>
                <a:latin typeface="Times New Roman" panose="02020603050405020304" pitchFamily="18" charset="0"/>
                <a:cs typeface="Times New Roman" panose="02020603050405020304" pitchFamily="18" charset="0"/>
              </a:rPr>
              <a:t>Sushant Pandey</a:t>
            </a:r>
          </a:p>
          <a:p>
            <a:r>
              <a:rPr lang="en-US" sz="1800" dirty="0">
                <a:solidFill>
                  <a:schemeClr val="tx1"/>
                </a:solidFill>
                <a:latin typeface="Times New Roman" panose="02020603050405020304" pitchFamily="18" charset="0"/>
                <a:cs typeface="Times New Roman" panose="02020603050405020304" pitchFamily="18" charset="0"/>
              </a:rPr>
              <a:t>Srijan shahi </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EEA28-CC1B-F500-62E3-83865027FD0C}"/>
              </a:ext>
            </a:extLst>
          </p:cNvPr>
          <p:cNvSpPr>
            <a:spLocks noGrp="1"/>
          </p:cNvSpPr>
          <p:nvPr>
            <p:ph type="title"/>
          </p:nvPr>
        </p:nvSpPr>
        <p:spPr/>
        <p:txBody>
          <a:bodyPr/>
          <a:lstStyle/>
          <a:p>
            <a:r>
              <a:rPr lang="en-US" dirty="0"/>
              <a:t>Error Detection Flowchart</a:t>
            </a:r>
          </a:p>
        </p:txBody>
      </p:sp>
      <p:sp>
        <p:nvSpPr>
          <p:cNvPr id="3" name="Content Placeholder 2">
            <a:extLst>
              <a:ext uri="{FF2B5EF4-FFF2-40B4-BE49-F238E27FC236}">
                <a16:creationId xmlns:a16="http://schemas.microsoft.com/office/drawing/2014/main" id="{4AC3571D-5220-4EE7-B150-5C0C1A7D4B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0893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2F9D-A099-E57B-E8CB-2A12EEBBB71B}"/>
              </a:ext>
            </a:extLst>
          </p:cNvPr>
          <p:cNvSpPr>
            <a:spLocks noGrp="1"/>
          </p:cNvSpPr>
          <p:nvPr>
            <p:ph type="title"/>
          </p:nvPr>
        </p:nvSpPr>
        <p:spPr/>
        <p:txBody>
          <a:bodyPr/>
          <a:lstStyle/>
          <a:p>
            <a:r>
              <a:rPr lang="en-US" sz="6000" dirty="0"/>
              <a:t>	Innovative idea</a:t>
            </a:r>
            <a:endParaRPr lang="en-US" dirty="0"/>
          </a:p>
        </p:txBody>
      </p:sp>
      <p:sp>
        <p:nvSpPr>
          <p:cNvPr id="3" name="Content Placeholder 2">
            <a:extLst>
              <a:ext uri="{FF2B5EF4-FFF2-40B4-BE49-F238E27FC236}">
                <a16:creationId xmlns:a16="http://schemas.microsoft.com/office/drawing/2014/main" id="{7F3CB8D7-30FC-5E42-FE2F-F93FA4BCC3B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4090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FB0D-8613-0CA0-BEE7-598A77B418B1}"/>
              </a:ext>
            </a:extLst>
          </p:cNvPr>
          <p:cNvSpPr>
            <a:spLocks noGrp="1"/>
          </p:cNvSpPr>
          <p:nvPr>
            <p:ph type="title"/>
          </p:nvPr>
        </p:nvSpPr>
        <p:spPr/>
        <p:txBody>
          <a:bodyPr>
            <a:normAutofit/>
          </a:bodyPr>
          <a:lstStyle/>
          <a:p>
            <a:pPr algn="ctr"/>
            <a:r>
              <a:rPr lang="en-US" sz="7200" dirty="0">
                <a:latin typeface="Times New Roman" panose="02020603050405020304" pitchFamily="18" charset="0"/>
                <a:cs typeface="Times New Roman" panose="02020603050405020304" pitchFamily="18" charset="0"/>
              </a:rPr>
              <a:t>TOOLS/LIBRARIES</a:t>
            </a:r>
          </a:p>
        </p:txBody>
      </p:sp>
      <p:sp>
        <p:nvSpPr>
          <p:cNvPr id="3" name="Content Placeholder 2">
            <a:extLst>
              <a:ext uri="{FF2B5EF4-FFF2-40B4-BE49-F238E27FC236}">
                <a16:creationId xmlns:a16="http://schemas.microsoft.com/office/drawing/2014/main" id="{61324376-52C1-BD7E-5BAC-6FAAB8774FEC}"/>
              </a:ext>
            </a:extLst>
          </p:cNvPr>
          <p:cNvSpPr>
            <a:spLocks noGrp="1"/>
          </p:cNvSpPr>
          <p:nvPr>
            <p:ph idx="1"/>
          </p:nvPr>
        </p:nvSpPr>
        <p:spPr>
          <a:xfrm>
            <a:off x="1218883" y="1828800"/>
            <a:ext cx="10360501" cy="4114800"/>
          </a:xfrm>
        </p:spPr>
        <p:txBody>
          <a:bodyPr>
            <a:normAutofit/>
          </a:bodyPr>
          <a:lstStyle/>
          <a:p>
            <a:pPr marL="0" marR="0" algn="just">
              <a:lnSpc>
                <a:spcPct val="115000"/>
              </a:lnSpc>
              <a:spcBef>
                <a:spcPts val="0"/>
              </a:spcBef>
              <a:spcAft>
                <a:spcPts val="0"/>
              </a:spcAft>
            </a:pPr>
            <a:r>
              <a:rPr lang="en-US" sz="2000" b="1" dirty="0">
                <a:effectLst/>
                <a:latin typeface="Times New Roman" panose="02020603050405020304" pitchFamily="18" charset="0"/>
                <a:ea typeface="Times New Roman" panose="02020603050405020304" pitchFamily="18" charset="0"/>
              </a:rPr>
              <a:t>pyttsx3</a:t>
            </a:r>
            <a:r>
              <a:rPr lang="en-US" sz="2000" dirty="0">
                <a:effectLst/>
                <a:latin typeface="Times New Roman" panose="02020603050405020304" pitchFamily="18" charset="0"/>
                <a:ea typeface="Times New Roman" panose="02020603050405020304" pitchFamily="18" charset="0"/>
              </a:rPr>
              <a:t>: It is a python library that converts text to speech.</a:t>
            </a:r>
          </a:p>
          <a:p>
            <a:pPr marL="0" marR="0" indent="0" algn="just">
              <a:lnSpc>
                <a:spcPct val="115000"/>
              </a:lnSpc>
              <a:spcBef>
                <a:spcPts val="0"/>
              </a:spcBef>
              <a:spcAft>
                <a:spcPts val="0"/>
              </a:spcAft>
              <a:buNone/>
            </a:pPr>
            <a:endParaRPr lang="en-US" sz="20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2000" b="1" dirty="0">
                <a:effectLst/>
                <a:latin typeface="Times New Roman" panose="02020603050405020304" pitchFamily="18" charset="0"/>
                <a:ea typeface="Times New Roman" panose="02020603050405020304" pitchFamily="18" charset="0"/>
              </a:rPr>
              <a:t>Speech Recognition</a:t>
            </a:r>
            <a:r>
              <a:rPr lang="en-US" sz="2000" dirty="0">
                <a:effectLst/>
                <a:latin typeface="Times New Roman" panose="02020603050405020304" pitchFamily="18" charset="0"/>
                <a:ea typeface="Times New Roman" panose="02020603050405020304" pitchFamily="18" charset="0"/>
              </a:rPr>
              <a:t>: It is a python module that converts speech to text.</a:t>
            </a:r>
          </a:p>
          <a:p>
            <a:pPr marL="0" marR="0" indent="0" algn="just">
              <a:lnSpc>
                <a:spcPct val="115000"/>
              </a:lnSpc>
              <a:spcBef>
                <a:spcPts val="0"/>
              </a:spcBef>
              <a:spcAft>
                <a:spcPts val="0"/>
              </a:spcAft>
              <a:buNone/>
            </a:pPr>
            <a:endParaRPr lang="en-US" sz="20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2000" b="1" dirty="0" err="1">
                <a:effectLst/>
                <a:latin typeface="Times New Roman" panose="02020603050405020304" pitchFamily="18" charset="0"/>
                <a:ea typeface="Times New Roman" panose="02020603050405020304" pitchFamily="18" charset="0"/>
              </a:rPr>
              <a:t>pywhatkit</a:t>
            </a:r>
            <a:r>
              <a:rPr lang="en-US" sz="2000" b="1"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It is a python library to send WhatsApp messages at a particular time with some additional features.</a:t>
            </a:r>
          </a:p>
          <a:p>
            <a:pPr marL="0" marR="0" indent="0" algn="just">
              <a:lnSpc>
                <a:spcPct val="115000"/>
              </a:lnSpc>
              <a:spcBef>
                <a:spcPts val="0"/>
              </a:spcBef>
              <a:spcAft>
                <a:spcPts val="0"/>
              </a:spcAft>
              <a:buNone/>
            </a:pPr>
            <a:endParaRPr lang="en-US" sz="20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2000" b="1" dirty="0">
                <a:effectLst/>
                <a:latin typeface="Times New Roman" panose="02020603050405020304" pitchFamily="18" charset="0"/>
                <a:ea typeface="Times New Roman" panose="02020603050405020304" pitchFamily="18" charset="0"/>
              </a:rPr>
              <a:t>Wikipedia:</a:t>
            </a:r>
            <a:r>
              <a:rPr lang="en-US" sz="2000" dirty="0">
                <a:effectLst/>
                <a:latin typeface="Times New Roman" panose="02020603050405020304" pitchFamily="18" charset="0"/>
                <a:ea typeface="Times New Roman" panose="02020603050405020304" pitchFamily="18" charset="0"/>
              </a:rPr>
              <a:t> It is a python module for searching anything on Wikipedia.</a:t>
            </a:r>
          </a:p>
          <a:p>
            <a:pPr marL="0" marR="0" algn="just">
              <a:lnSpc>
                <a:spcPct val="115000"/>
              </a:lnSpc>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2000" b="1" dirty="0" err="1">
                <a:effectLst/>
                <a:latin typeface="Times New Roman" panose="02020603050405020304" pitchFamily="18" charset="0"/>
                <a:ea typeface="Times New Roman" panose="02020603050405020304" pitchFamily="18" charset="0"/>
              </a:rPr>
              <a:t>smtplib</a:t>
            </a:r>
            <a:r>
              <a:rPr lang="en-US" sz="2000" b="1"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Simple mail transfer protocol that allows us to send emails and route mail between mail servers.</a:t>
            </a:r>
          </a:p>
          <a:p>
            <a:pPr marL="0" marR="0" algn="just">
              <a:lnSpc>
                <a:spcPct val="115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21440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C0288-108E-EF7E-DB0E-0E04ECCBFF83}"/>
              </a:ext>
            </a:extLst>
          </p:cNvPr>
          <p:cNvSpPr>
            <a:spLocks noGrp="1"/>
          </p:cNvSpPr>
          <p:nvPr>
            <p:ph idx="1"/>
          </p:nvPr>
        </p:nvSpPr>
        <p:spPr>
          <a:xfrm>
            <a:off x="1217612" y="1219200"/>
            <a:ext cx="10360501" cy="4800600"/>
          </a:xfrm>
        </p:spPr>
        <p:txBody>
          <a:bodyPr>
            <a:normAutofit/>
          </a:bodyPr>
          <a:lstStyle/>
          <a:p>
            <a:pPr marL="0" marR="0" algn="just">
              <a:lnSpc>
                <a:spcPct val="115000"/>
              </a:lnSpc>
              <a:spcBef>
                <a:spcPts val="0"/>
              </a:spcBef>
              <a:spcAft>
                <a:spcPts val="0"/>
              </a:spcAft>
            </a:pPr>
            <a:r>
              <a:rPr lang="en-US" sz="2800" b="1" dirty="0">
                <a:effectLst/>
                <a:latin typeface="Times New Roman" panose="02020603050405020304" pitchFamily="18" charset="0"/>
                <a:ea typeface="Times New Roman" panose="02020603050405020304" pitchFamily="18" charset="0"/>
              </a:rPr>
              <a:t>PyPDF2: </a:t>
            </a:r>
            <a:r>
              <a:rPr lang="en-US" sz="2800" dirty="0">
                <a:effectLst/>
                <a:latin typeface="Times New Roman" panose="02020603050405020304" pitchFamily="18" charset="0"/>
                <a:ea typeface="Times New Roman" panose="02020603050405020304" pitchFamily="18" charset="0"/>
              </a:rPr>
              <a:t>It is a python module that can read, split, and merge any PDF.</a:t>
            </a:r>
          </a:p>
          <a:p>
            <a:pPr marL="0" marR="0" indent="0" algn="just">
              <a:lnSpc>
                <a:spcPct val="115000"/>
              </a:lnSpc>
              <a:spcBef>
                <a:spcPts val="0"/>
              </a:spcBef>
              <a:spcAft>
                <a:spcPts val="0"/>
              </a:spcAft>
              <a:buNone/>
            </a:pPr>
            <a:endParaRPr lang="en-US" sz="2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2800" b="1" dirty="0">
                <a:effectLst/>
                <a:latin typeface="Times New Roman" panose="02020603050405020304" pitchFamily="18" charset="0"/>
                <a:ea typeface="Times New Roman" panose="02020603050405020304" pitchFamily="18" charset="0"/>
              </a:rPr>
              <a:t>Web browser: </a:t>
            </a:r>
            <a:r>
              <a:rPr lang="en-US" sz="2800" dirty="0">
                <a:effectLst/>
                <a:latin typeface="Times New Roman" panose="02020603050405020304" pitchFamily="18" charset="0"/>
                <a:ea typeface="Times New Roman" panose="02020603050405020304" pitchFamily="18" charset="0"/>
              </a:rPr>
              <a:t>It provides an interface for displaying web-based documents to users.</a:t>
            </a:r>
          </a:p>
          <a:p>
            <a:pPr marL="0" marR="0" algn="just">
              <a:lnSpc>
                <a:spcPct val="115000"/>
              </a:lnSpc>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2800" b="1" dirty="0" err="1">
                <a:effectLst/>
                <a:latin typeface="Times New Roman" panose="02020603050405020304" pitchFamily="18" charset="0"/>
                <a:ea typeface="Times New Roman" panose="02020603050405020304" pitchFamily="18" charset="0"/>
              </a:rPr>
              <a:t>Pyautogui</a:t>
            </a:r>
            <a:r>
              <a:rPr lang="en-US" sz="2800" b="1" dirty="0">
                <a:effectLst/>
                <a:latin typeface="Times New Roman" panose="02020603050405020304" pitchFamily="18" charset="0"/>
                <a:ea typeface="Times New Roman" panose="02020603050405020304" pitchFamily="18" charset="0"/>
              </a:rPr>
              <a:t>:</a:t>
            </a:r>
            <a:r>
              <a:rPr lang="en-US" sz="2800" dirty="0">
                <a:effectLst/>
                <a:latin typeface="Times New Roman" panose="02020603050405020304" pitchFamily="18" charset="0"/>
                <a:ea typeface="Times New Roman" panose="02020603050405020304" pitchFamily="18" charset="0"/>
              </a:rPr>
              <a:t> It is a python library for the graphical user interface.</a:t>
            </a:r>
          </a:p>
          <a:p>
            <a:pPr marL="0" marR="0" algn="just">
              <a:lnSpc>
                <a:spcPct val="115000"/>
              </a:lnSpc>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2800" b="1" dirty="0" err="1">
                <a:effectLst/>
                <a:latin typeface="Times New Roman" panose="02020603050405020304" pitchFamily="18" charset="0"/>
                <a:ea typeface="Times New Roman" panose="02020603050405020304" pitchFamily="18" charset="0"/>
              </a:rPr>
              <a:t>os</a:t>
            </a:r>
            <a:r>
              <a:rPr lang="en-US" sz="2800" b="1" dirty="0">
                <a:effectLst/>
                <a:latin typeface="Times New Roman" panose="02020603050405020304" pitchFamily="18" charset="0"/>
                <a:ea typeface="Times New Roman" panose="02020603050405020304" pitchFamily="18" charset="0"/>
              </a:rPr>
              <a:t>:</a:t>
            </a:r>
            <a:r>
              <a:rPr lang="en-US" sz="2800" dirty="0">
                <a:effectLst/>
                <a:latin typeface="Times New Roman" panose="02020603050405020304" pitchFamily="18" charset="0"/>
                <a:ea typeface="Times New Roman" panose="02020603050405020304" pitchFamily="18" charset="0"/>
              </a:rPr>
              <a:t> It represents Operating System-related functionality.</a:t>
            </a:r>
          </a:p>
          <a:p>
            <a:pPr marL="0" marR="0" algn="just">
              <a:lnSpc>
                <a:spcPct val="115000"/>
              </a:lnSpc>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121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906D-B3A0-1737-597B-1C1550743518}"/>
              </a:ext>
            </a:extLst>
          </p:cNvPr>
          <p:cNvSpPr>
            <a:spLocks noGrp="1"/>
          </p:cNvSpPr>
          <p:nvPr>
            <p:ph type="title"/>
          </p:nvPr>
        </p:nvSpPr>
        <p:spPr/>
        <p:txBody>
          <a:bodyPr/>
          <a:lstStyle/>
          <a:p>
            <a:r>
              <a:rPr lang="en-US" dirty="0"/>
              <a:t>Hardware Requirements</a:t>
            </a:r>
          </a:p>
        </p:txBody>
      </p:sp>
      <p:sp>
        <p:nvSpPr>
          <p:cNvPr id="3" name="Content Placeholder 2">
            <a:extLst>
              <a:ext uri="{FF2B5EF4-FFF2-40B4-BE49-F238E27FC236}">
                <a16:creationId xmlns:a16="http://schemas.microsoft.com/office/drawing/2014/main" id="{38503A28-3409-082E-73A9-E9B8348952BA}"/>
              </a:ext>
            </a:extLst>
          </p:cNvPr>
          <p:cNvSpPr>
            <a:spLocks noGrp="1"/>
          </p:cNvSpPr>
          <p:nvPr>
            <p:ph idx="1"/>
          </p:nvPr>
        </p:nvSpPr>
        <p:spPr/>
        <p:txBody>
          <a:bodyPr>
            <a:normAutofit fontScale="62500" lnSpcReduction="20000"/>
          </a:bodyPr>
          <a:lstStyle/>
          <a:p>
            <a:r>
              <a:rPr lang="en-US" dirty="0"/>
              <a:t>Computer: A computer is the basic requirement for developing and running a virtual assistant. The computer can be a desktop or laptop computer, and should have sufficient processing power, memory, and storage capacity to run the virtual assistant software.</a:t>
            </a:r>
          </a:p>
          <a:p>
            <a:r>
              <a:rPr lang="en-US" dirty="0"/>
              <a:t>Microphone: A microphone is necessary for enabling voice-based interaction with the virtual assistant. The microphone can be an external microphone or built-in microphone on the computer.</a:t>
            </a:r>
          </a:p>
          <a:p>
            <a:r>
              <a:rPr lang="en-US" dirty="0"/>
              <a:t>Speakers: Speakers are necessary for playing back the virtual assistant's responses and other audio-based information.</a:t>
            </a:r>
          </a:p>
          <a:p>
            <a:r>
              <a:rPr lang="en-US" dirty="0"/>
              <a:t>Webcam: A webcam may be necessary for enabling video-based interaction with the virtual assistant, such as for facial recognition.</a:t>
            </a:r>
          </a:p>
          <a:p>
            <a:r>
              <a:rPr lang="en-US" dirty="0"/>
              <a:t>Display: A display is necessary for displaying the virtual assistant's interface and other visual-based information.</a:t>
            </a:r>
          </a:p>
          <a:p>
            <a:r>
              <a:rPr lang="en-US" dirty="0"/>
              <a:t>Internet Connection: An internet connection is necessary for accessing cloud-based resources, enabling online updates and syncing, and performing other online-based activities.</a:t>
            </a:r>
          </a:p>
          <a:p>
            <a:r>
              <a:rPr lang="en-US" dirty="0"/>
              <a:t>Input Devices: Input devices such as a keyboard, mouse, and touchscreen may be necessary for providing input to the virtual assistant and interacting with the computer</a:t>
            </a:r>
          </a:p>
        </p:txBody>
      </p:sp>
    </p:spTree>
    <p:extLst>
      <p:ext uri="{BB962C8B-B14F-4D97-AF65-F5344CB8AC3E}">
        <p14:creationId xmlns:p14="http://schemas.microsoft.com/office/powerpoint/2010/main" val="336574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FE4C-EAEC-DF78-947D-A29DBE2E4023}"/>
              </a:ext>
            </a:extLst>
          </p:cNvPr>
          <p:cNvSpPr>
            <a:spLocks noGrp="1"/>
          </p:cNvSpPr>
          <p:nvPr>
            <p:ph type="title"/>
          </p:nvPr>
        </p:nvSpPr>
        <p:spPr>
          <a:xfrm>
            <a:off x="1218883" y="274637"/>
            <a:ext cx="10360501" cy="1096963"/>
          </a:xfrm>
        </p:spPr>
        <p:txBody>
          <a:bodyPr>
            <a:normAutofit/>
          </a:bodyPr>
          <a:lstStyle/>
          <a:p>
            <a:pPr algn="ctr"/>
            <a:r>
              <a:rPr lang="en-US" sz="6000" dirty="0">
                <a:latin typeface="Times New Roman" panose="02020603050405020304" pitchFamily="18" charset="0"/>
                <a:cs typeface="Times New Roman" panose="02020603050405020304" pitchFamily="18" charset="0"/>
              </a:rPr>
              <a:t>TECHNOLOGIES</a:t>
            </a:r>
          </a:p>
        </p:txBody>
      </p:sp>
      <p:sp>
        <p:nvSpPr>
          <p:cNvPr id="3" name="Content Placeholder 2">
            <a:extLst>
              <a:ext uri="{FF2B5EF4-FFF2-40B4-BE49-F238E27FC236}">
                <a16:creationId xmlns:a16="http://schemas.microsoft.com/office/drawing/2014/main" id="{0FDE0693-13CF-4E8F-0882-422F74DDFDE0}"/>
              </a:ext>
            </a:extLst>
          </p:cNvPr>
          <p:cNvSpPr>
            <a:spLocks noGrp="1"/>
          </p:cNvSpPr>
          <p:nvPr>
            <p:ph idx="1"/>
          </p:nvPr>
        </p:nvSpPr>
        <p:spPr>
          <a:xfrm>
            <a:off x="1218883" y="1371600"/>
            <a:ext cx="10360501" cy="4792469"/>
          </a:xfrm>
        </p:spPr>
        <p:txBody>
          <a:bodyPr>
            <a:normAutofit fontScale="47500" lnSpcReduction="20000"/>
          </a:bodyPr>
          <a:lstStyle/>
          <a:p>
            <a:r>
              <a:rPr lang="en-US" dirty="0">
                <a:latin typeface="Times New Roman" panose="02020603050405020304" pitchFamily="18" charset="0"/>
                <a:cs typeface="Times New Roman" panose="02020603050405020304" pitchFamily="18" charset="0"/>
              </a:rPr>
              <a:t>NLP:  The ability to understand the text and spoken words in much the same way human beings can.</a:t>
            </a:r>
          </a:p>
          <a:p>
            <a:r>
              <a:rPr lang="en-US" dirty="0">
                <a:latin typeface="Times New Roman" panose="02020603050405020304" pitchFamily="18" charset="0"/>
                <a:cs typeface="Times New Roman" panose="02020603050405020304" pitchFamily="18" charset="0"/>
              </a:rPr>
              <a:t>NLU: Refers to the ability of a computer to use syntactic and semantic analysis to determine the meaning of text or speech.</a:t>
            </a:r>
          </a:p>
          <a:p>
            <a:r>
              <a:rPr lang="en-US" dirty="0">
                <a:latin typeface="Times New Roman" panose="02020603050405020304" pitchFamily="18" charset="0"/>
                <a:cs typeface="Times New Roman" panose="02020603050405020304" pitchFamily="18" charset="0"/>
              </a:rPr>
              <a:t>NLG: Enables computing devices to generate text and speech from data input.</a:t>
            </a:r>
          </a:p>
          <a:p>
            <a:r>
              <a:rPr lang="en-US" dirty="0">
                <a:latin typeface="Times New Roman" panose="02020603050405020304" pitchFamily="18" charset="0"/>
                <a:cs typeface="Times New Roman" panose="02020603050405020304" pitchFamily="18" charset="0"/>
              </a:rPr>
              <a:t>Programming Languages: The virtual assistant can be developed using a variety of programming languages, such as Python, Java, C#, and JavaScript.</a:t>
            </a:r>
          </a:p>
          <a:p>
            <a:r>
              <a:rPr lang="en-US" dirty="0">
                <a:latin typeface="Times New Roman" panose="02020603050405020304" pitchFamily="18" charset="0"/>
                <a:cs typeface="Times New Roman" panose="02020603050405020304" pitchFamily="18" charset="0"/>
              </a:rPr>
              <a:t>Natural Language Processing (NLP) Libraries: NLP libraries such as NLTK (Natural Language Toolkit), </a:t>
            </a:r>
            <a:r>
              <a:rPr lang="en-US" dirty="0" err="1">
                <a:latin typeface="Times New Roman" panose="02020603050405020304" pitchFamily="18" charset="0"/>
                <a:cs typeface="Times New Roman" panose="02020603050405020304" pitchFamily="18" charset="0"/>
              </a:rPr>
              <a:t>SpaCy</a:t>
            </a:r>
            <a:r>
              <a:rPr lang="en-US" dirty="0">
                <a:latin typeface="Times New Roman" panose="02020603050405020304" pitchFamily="18" charset="0"/>
                <a:cs typeface="Times New Roman" panose="02020603050405020304" pitchFamily="18" charset="0"/>
              </a:rPr>
              <a:t>, and Stanford </a:t>
            </a:r>
            <a:r>
              <a:rPr lang="en-US" dirty="0" err="1">
                <a:latin typeface="Times New Roman" panose="02020603050405020304" pitchFamily="18" charset="0"/>
                <a:cs typeface="Times New Roman" panose="02020603050405020304" pitchFamily="18" charset="0"/>
              </a:rPr>
              <a:t>CoreNLP</a:t>
            </a:r>
            <a:r>
              <a:rPr lang="en-US" dirty="0">
                <a:latin typeface="Times New Roman" panose="02020603050405020304" pitchFamily="18" charset="0"/>
                <a:cs typeface="Times New Roman" panose="02020603050405020304" pitchFamily="18" charset="0"/>
              </a:rPr>
              <a:t> can be used to implement the virtual assistant's ability to understand and interpret natural language commands and queries.</a:t>
            </a:r>
          </a:p>
          <a:p>
            <a:r>
              <a:rPr lang="en-US" dirty="0">
                <a:latin typeface="Times New Roman" panose="02020603050405020304" pitchFamily="18" charset="0"/>
                <a:cs typeface="Times New Roman" panose="02020603050405020304" pitchFamily="18" charset="0"/>
              </a:rPr>
              <a:t>Machine Learning Frameworks: Machine learning frameworks such as TensorFlow,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PyTorch</a:t>
            </a:r>
            <a:r>
              <a:rPr lang="en-US" dirty="0">
                <a:latin typeface="Times New Roman" panose="02020603050405020304" pitchFamily="18" charset="0"/>
                <a:cs typeface="Times New Roman" panose="02020603050405020304" pitchFamily="18" charset="0"/>
              </a:rPr>
              <a:t> can be used to train the virtual assistant to recognize patterns in user behavior and provide more personalized responses and </a:t>
            </a:r>
            <a:r>
              <a:rPr lang="en-US" dirty="0" err="1">
                <a:latin typeface="Times New Roman" panose="02020603050405020304" pitchFamily="18" charset="0"/>
                <a:cs typeface="Times New Roman" panose="02020603050405020304" pitchFamily="18" charset="0"/>
              </a:rPr>
              <a:t>recommendations.Web</a:t>
            </a:r>
            <a:r>
              <a:rPr lang="en-US" dirty="0">
                <a:latin typeface="Times New Roman" panose="02020603050405020304" pitchFamily="18" charset="0"/>
                <a:cs typeface="Times New Roman" panose="02020603050405020304" pitchFamily="18" charset="0"/>
              </a:rPr>
              <a:t> Frameworks: Web frameworks such as Flask and Django can be used to develop the web-based interface for the virtual assistant.</a:t>
            </a:r>
          </a:p>
          <a:p>
            <a:r>
              <a:rPr lang="en-US" dirty="0">
                <a:latin typeface="Times New Roman" panose="02020603050405020304" pitchFamily="18" charset="0"/>
                <a:cs typeface="Times New Roman" panose="02020603050405020304" pitchFamily="18" charset="0"/>
              </a:rPr>
              <a:t>Cloud-Based Platforms: Cloud-based platforms such as Amazon Web Services (AWS), Google Cloud Platform (GCP), and Microsoft Azure can be used to host the virtual assistant and provide scalability, flexibility, and accessibility.</a:t>
            </a:r>
          </a:p>
          <a:p>
            <a:r>
              <a:rPr lang="en-US" dirty="0">
                <a:latin typeface="Times New Roman" panose="02020603050405020304" pitchFamily="18" charset="0"/>
                <a:cs typeface="Times New Roman" panose="02020603050405020304" pitchFamily="18" charset="0"/>
              </a:rPr>
              <a:t>Voice Recognition Software: Voice recognition software such as Google Speech Recognition, Microsoft Speech API, and Amazon Transcribe can be used to enable voice-based interaction with the virtual assistant.</a:t>
            </a:r>
          </a:p>
          <a:p>
            <a:r>
              <a:rPr lang="en-US" dirty="0">
                <a:latin typeface="Times New Roman" panose="02020603050405020304" pitchFamily="18" charset="0"/>
                <a:cs typeface="Times New Roman" panose="02020603050405020304" pitchFamily="18" charset="0"/>
              </a:rPr>
              <a:t>Integrated Development Environments (IDEs): IDEs such as PyCharm, Eclipse, and Visual Studio can be used to develop and test the virtual assistant's code.</a:t>
            </a:r>
          </a:p>
          <a:p>
            <a:r>
              <a:rPr lang="en-US" dirty="0">
                <a:latin typeface="Times New Roman" panose="02020603050405020304" pitchFamily="18" charset="0"/>
                <a:cs typeface="Times New Roman" panose="02020603050405020304" pitchFamily="18" charset="0"/>
              </a:rPr>
              <a:t>Version Control Systems: Version control systems such as Git and SVN can be used to manage and track changes to the virtual assistant's code over time.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828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E122-2945-ADD5-622E-D60E5A84E6DC}"/>
              </a:ext>
            </a:extLst>
          </p:cNvPr>
          <p:cNvSpPr>
            <a:spLocks noGrp="1"/>
          </p:cNvSpPr>
          <p:nvPr>
            <p:ph type="title"/>
          </p:nvPr>
        </p:nvSpPr>
        <p:spPr/>
        <p:txBody>
          <a:bodyPr>
            <a:normAutofit/>
          </a:bodyPr>
          <a:lstStyle/>
          <a:p>
            <a:pPr algn="ctr"/>
            <a:r>
              <a:rPr lang="en-US" sz="7200" dirty="0">
                <a:latin typeface="Times New Roman" panose="02020603050405020304" pitchFamily="18" charset="0"/>
                <a:cs typeface="Times New Roman" panose="02020603050405020304" pitchFamily="18" charset="0"/>
              </a:rPr>
              <a:t>End </a:t>
            </a:r>
            <a:r>
              <a:rPr lang="en-US" sz="6000" dirty="0">
                <a:latin typeface="Times New Roman" panose="02020603050405020304" pitchFamily="18" charset="0"/>
                <a:cs typeface="Times New Roman" panose="02020603050405020304" pitchFamily="18" charset="0"/>
              </a:rPr>
              <a:t>user</a:t>
            </a:r>
            <a:r>
              <a:rPr lang="en-US" sz="7200" dirty="0">
                <a:latin typeface="Times New Roman" panose="02020603050405020304" pitchFamily="18" charset="0"/>
                <a:cs typeface="Times New Roman" panose="02020603050405020304" pitchFamily="18" charset="0"/>
              </a:rPr>
              <a:t> and Advantage</a:t>
            </a:r>
          </a:p>
        </p:txBody>
      </p:sp>
      <p:sp>
        <p:nvSpPr>
          <p:cNvPr id="4" name="Content Placeholder 3">
            <a:extLst>
              <a:ext uri="{FF2B5EF4-FFF2-40B4-BE49-F238E27FC236}">
                <a16:creationId xmlns:a16="http://schemas.microsoft.com/office/drawing/2014/main" id="{206DEC77-AED3-BFCF-0007-71B74FFCB1B6}"/>
              </a:ext>
            </a:extLst>
          </p:cNvPr>
          <p:cNvSpPr>
            <a:spLocks noGrp="1"/>
          </p:cNvSpPr>
          <p:nvPr>
            <p:ph idx="1"/>
          </p:nvPr>
        </p:nvSpPr>
        <p:spPr/>
        <p:txBody>
          <a:bodyPr>
            <a:normAutofit fontScale="92500"/>
          </a:bodyPr>
          <a:lstStyle/>
          <a:p>
            <a:r>
              <a:rPr lang="en-US" sz="2400" dirty="0"/>
              <a:t>Professionals: Business professionals and office workers who want to increase productivity and streamline their workflow.</a:t>
            </a:r>
          </a:p>
          <a:p>
            <a:r>
              <a:rPr lang="en-US" sz="2400" dirty="0"/>
              <a:t>Students: Students who need assistance with scheduling, time management, and research. Elderly or Disabled Individuals: Individuals with disabilities or impairments that make it difficult to interact with a computer using a mouse or keyboard.</a:t>
            </a:r>
          </a:p>
          <a:p>
            <a:r>
              <a:rPr lang="en-US" sz="2400" dirty="0"/>
              <a:t>Casual Users: Casual computer users who want to simplify their interactions with their computer and access information more easily.</a:t>
            </a:r>
          </a:p>
          <a:p>
            <a:r>
              <a:rPr lang="en-US" sz="2400" dirty="0"/>
              <a:t>Multilingual Users: Users who speak multiple languages and want a virtual assistant that can understand and respond in different languages.</a:t>
            </a:r>
          </a:p>
          <a:p>
            <a:r>
              <a:rPr lang="en-US" sz="2400" dirty="0"/>
              <a:t>Tech-Savvy Users: Users who are familiar with advanced computer systems and want to use a virtual assistant to enhance their productivity and access to information.</a:t>
            </a:r>
          </a:p>
        </p:txBody>
      </p:sp>
    </p:spTree>
    <p:extLst>
      <p:ext uri="{BB962C8B-B14F-4D97-AF65-F5344CB8AC3E}">
        <p14:creationId xmlns:p14="http://schemas.microsoft.com/office/powerpoint/2010/main" val="75913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7BAE-B27A-E9E1-0D1C-9C4B64022FBE}"/>
              </a:ext>
            </a:extLst>
          </p:cNvPr>
          <p:cNvSpPr>
            <a:spLocks noGrp="1"/>
          </p:cNvSpPr>
          <p:nvPr>
            <p:ph type="title"/>
          </p:nvPr>
        </p:nvSpPr>
        <p:spPr/>
        <p:txBody>
          <a:bodyPr>
            <a:normAutofit/>
          </a:bodyPr>
          <a:lstStyle/>
          <a:p>
            <a:r>
              <a:rPr lang="en-US" sz="5400" dirty="0"/>
              <a:t>Potential Industrial/</a:t>
            </a:r>
            <a:r>
              <a:rPr lang="en-US" sz="5400" dirty="0" err="1"/>
              <a:t>Bussiness</a:t>
            </a:r>
            <a:r>
              <a:rPr lang="en-US" sz="5400" dirty="0"/>
              <a:t> use</a:t>
            </a:r>
          </a:p>
        </p:txBody>
      </p:sp>
      <p:sp>
        <p:nvSpPr>
          <p:cNvPr id="3" name="Content Placeholder 2">
            <a:extLst>
              <a:ext uri="{FF2B5EF4-FFF2-40B4-BE49-F238E27FC236}">
                <a16:creationId xmlns:a16="http://schemas.microsoft.com/office/drawing/2014/main" id="{7BF09E16-A4CB-3158-ADAE-843D227C948A}"/>
              </a:ext>
            </a:extLst>
          </p:cNvPr>
          <p:cNvSpPr>
            <a:spLocks noGrp="1"/>
          </p:cNvSpPr>
          <p:nvPr>
            <p:ph idx="1"/>
          </p:nvPr>
        </p:nvSpPr>
        <p:spPr/>
        <p:txBody>
          <a:bodyPr/>
          <a:lstStyle/>
          <a:p>
            <a:r>
              <a:rPr lang="en-US" dirty="0"/>
              <a:t>Cost Savings: The virtual assistant can help businesses and organizations reduce costs by automating tasks that would otherwise require manual intervention or hiring additional staff.</a:t>
            </a:r>
          </a:p>
          <a:p>
            <a:r>
              <a:rPr lang="en-US" dirty="0"/>
              <a:t>Competitive Advantage: The virtual assistant can help businesses differentiate themselves from their competitors by providing unique and innovative features and functionalities.</a:t>
            </a:r>
          </a:p>
          <a:p>
            <a:r>
              <a:rPr lang="en-US" dirty="0"/>
              <a:t>Improved Data Insights: The virtual assistant can help businesses and organizations gather and analyze data on user behavior, preferences, and interactions, which can be used to improve product design, marketing strategies, and customer service.</a:t>
            </a:r>
          </a:p>
        </p:txBody>
      </p:sp>
    </p:spTree>
    <p:extLst>
      <p:ext uri="{BB962C8B-B14F-4D97-AF65-F5344CB8AC3E}">
        <p14:creationId xmlns:p14="http://schemas.microsoft.com/office/powerpoint/2010/main" val="311631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605A-C1C9-4696-B4AE-9A6464267C73}"/>
              </a:ext>
            </a:extLst>
          </p:cNvPr>
          <p:cNvSpPr>
            <a:spLocks noGrp="1"/>
          </p:cNvSpPr>
          <p:nvPr>
            <p:ph type="title"/>
          </p:nvPr>
        </p:nvSpPr>
        <p:spPr>
          <a:xfrm>
            <a:off x="1218883" y="990600"/>
            <a:ext cx="10360501" cy="1223963"/>
          </a:xfrm>
        </p:spPr>
        <p:txBody>
          <a:bodyPr/>
          <a:lstStyle/>
          <a:p>
            <a:pPr algn="ctr"/>
            <a:r>
              <a:rPr lang="en-US" sz="7200"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6F14157-144F-1E54-2D48-E6ABFC7EBAEF}"/>
              </a:ext>
            </a:extLst>
          </p:cNvPr>
          <p:cNvSpPr>
            <a:spLocks noGrp="1"/>
          </p:cNvSpPr>
          <p:nvPr>
            <p:ph idx="1"/>
          </p:nvPr>
        </p:nvSpPr>
        <p:spPr>
          <a:xfrm>
            <a:off x="1218883" y="2971800"/>
            <a:ext cx="10360501" cy="2108203"/>
          </a:xfrm>
        </p:spPr>
        <p:txBody>
          <a:bodyPr/>
          <a:lstStyle/>
          <a:p>
            <a:r>
              <a:rPr lang="en-US" dirty="0">
                <a:latin typeface="Times New Roman" panose="02020603050405020304" pitchFamily="18" charset="0"/>
                <a:cs typeface="Times New Roman" panose="02020603050405020304" pitchFamily="18" charset="0"/>
              </a:rPr>
              <a:t>A voice assistant, without any doubt, as it saves time for the user through conversational interactions, effectiveness, and efficiency. But while working on this project, there were some limitations encountered, and also realized some scope for enhancement in the future.</a:t>
            </a:r>
          </a:p>
        </p:txBody>
      </p:sp>
    </p:spTree>
    <p:extLst>
      <p:ext uri="{BB962C8B-B14F-4D97-AF65-F5344CB8AC3E}">
        <p14:creationId xmlns:p14="http://schemas.microsoft.com/office/powerpoint/2010/main" val="130563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995B8-C318-33AA-8EF2-6DFDCA14A4D7}"/>
              </a:ext>
            </a:extLst>
          </p:cNvPr>
          <p:cNvSpPr>
            <a:spLocks noGrp="1"/>
          </p:cNvSpPr>
          <p:nvPr>
            <p:ph idx="1"/>
          </p:nvPr>
        </p:nvSpPr>
        <p:spPr>
          <a:xfrm>
            <a:off x="2665412" y="2743200"/>
            <a:ext cx="10360501" cy="1905000"/>
          </a:xfrm>
        </p:spPr>
        <p:txBody>
          <a:bodyPr>
            <a:normAutofit/>
          </a:bodyPr>
          <a:lstStyle/>
          <a:p>
            <a:pPr marL="0" indent="0">
              <a:buNone/>
            </a:pPr>
            <a:r>
              <a:rPr lang="en-US"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3830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020763"/>
          </a:xfrm>
        </p:spPr>
        <p:txBody>
          <a:bodyPr>
            <a:normAutofit fontScale="90000"/>
          </a:bodyPr>
          <a:lstStyle/>
          <a:p>
            <a:pPr algn="ctr"/>
            <a:r>
              <a:rPr lang="en-US" sz="7200" dirty="0">
                <a:latin typeface="Times New Roman" panose="02020603050405020304" pitchFamily="18" charset="0"/>
                <a:cs typeface="Times New Roman" panose="02020603050405020304" pitchFamily="18" charset="0"/>
              </a:rPr>
              <a:t>INTRODUCTION</a:t>
            </a:r>
          </a:p>
        </p:txBody>
      </p:sp>
      <p:sp>
        <p:nvSpPr>
          <p:cNvPr id="14" name="Content Placeholder 13"/>
          <p:cNvSpPr>
            <a:spLocks noGrp="1"/>
          </p:cNvSpPr>
          <p:nvPr>
            <p:ph idx="1"/>
          </p:nvPr>
        </p:nvSpPr>
        <p:spPr>
          <a:xfrm>
            <a:off x="1218883" y="1905001"/>
            <a:ext cx="10360501" cy="3962400"/>
          </a:xfrm>
        </p:spPr>
        <p:txBody>
          <a:bodyPr>
            <a:normAutofit fontScale="92500"/>
          </a:bodyPr>
          <a:lstStyle/>
          <a:p>
            <a:pPr marL="0" marR="0" algn="just">
              <a:lnSpc>
                <a:spcPct val="115000"/>
              </a:lnSpc>
              <a:spcBef>
                <a:spcPts val="0"/>
              </a:spcBef>
              <a:spcAft>
                <a:spcPts val="0"/>
              </a:spcAft>
            </a:pPr>
            <a:r>
              <a:rPr lang="en-US" dirty="0">
                <a:effectLst/>
                <a:latin typeface="Times New Roman" panose="02020603050405020304" pitchFamily="18" charset="0"/>
                <a:ea typeface="Times New Roman" panose="02020603050405020304" pitchFamily="18" charset="0"/>
              </a:rPr>
              <a:t>In this project, the user is just expected to give voice commands, and the rest work is done by our voice assistants which can automate the complete process and completes our task. As Virtual Assistants perform tasks as a human can. It can send emails, play music, and talk to you accordingly. </a:t>
            </a:r>
          </a:p>
          <a:p>
            <a:pPr marL="0" marR="0" algn="just">
              <a:lnSpc>
                <a:spcPct val="115000"/>
              </a:lnSpc>
              <a:spcBef>
                <a:spcPts val="0"/>
              </a:spcBef>
              <a:spcAft>
                <a:spcPts val="0"/>
              </a:spcAft>
            </a:pPr>
            <a:r>
              <a:rPr lang="en-US" dirty="0">
                <a:effectLst/>
                <a:latin typeface="Times New Roman" panose="02020603050405020304" pitchFamily="18" charset="0"/>
                <a:ea typeface="Times New Roman" panose="02020603050405020304" pitchFamily="18" charset="0"/>
              </a:rPr>
              <a:t>Viber voice chat API can shift between conversations, block/unblock conversations, Turn On/Off notifications, and much more. To build this functionality, We will use different libraries and modules like </a:t>
            </a:r>
            <a:r>
              <a:rPr lang="en-US" dirty="0" err="1">
                <a:effectLst/>
                <a:latin typeface="Times New Roman" panose="02020603050405020304" pitchFamily="18" charset="0"/>
                <a:ea typeface="Times New Roman" panose="02020603050405020304" pitchFamily="18" charset="0"/>
              </a:rPr>
              <a:t>Tkinter</a:t>
            </a:r>
            <a:r>
              <a:rPr lang="en-US" dirty="0">
                <a:effectLst/>
                <a:latin typeface="Times New Roman" panose="02020603050405020304" pitchFamily="18" charset="0"/>
                <a:ea typeface="Times New Roman" panose="02020603050405020304" pitchFamily="18" charset="0"/>
              </a:rPr>
              <a:t>, Web browser, Datetime, Requests, pyPDF2, </a:t>
            </a:r>
            <a:r>
              <a:rPr lang="en-US" dirty="0" err="1">
                <a:effectLst/>
                <a:latin typeface="Times New Roman" panose="02020603050405020304" pitchFamily="18" charset="0"/>
                <a:ea typeface="Times New Roman" panose="02020603050405020304" pitchFamily="18" charset="0"/>
              </a:rPr>
              <a:t>pyautogui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pyQt</a:t>
            </a:r>
            <a:r>
              <a:rPr lang="en-US" dirty="0">
                <a:effectLst/>
                <a:latin typeface="Times New Roman" panose="02020603050405020304" pitchFamily="18" charset="0"/>
                <a:ea typeface="Times New Roman" panose="02020603050405020304" pitchFamily="18" charset="0"/>
              </a:rPr>
              <a:t>, and </a:t>
            </a:r>
            <a:r>
              <a:rPr lang="en-US" dirty="0" err="1">
                <a:effectLst/>
                <a:latin typeface="Times New Roman" panose="02020603050405020304" pitchFamily="18" charset="0"/>
                <a:ea typeface="Times New Roman" panose="02020603050405020304" pitchFamily="18" charset="0"/>
              </a:rPr>
              <a:t>BeautifulSoup</a:t>
            </a:r>
            <a:r>
              <a:rPr lang="en-US" dirty="0">
                <a:effectLst/>
                <a:latin typeface="Times New Roman" panose="02020603050405020304" pitchFamily="18" charset="0"/>
                <a:ea typeface="Times New Roman" panose="02020603050405020304" pitchFamily="18" charset="0"/>
              </a:rPr>
              <a:t>.</a:t>
            </a:r>
            <a:endParaRPr lang="en-US" sz="3600"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7EFF-AA99-9B03-AC82-E0E2F53F2D09}"/>
              </a:ext>
            </a:extLst>
          </p:cNvPr>
          <p:cNvSpPr>
            <a:spLocks noGrp="1"/>
          </p:cNvSpPr>
          <p:nvPr>
            <p:ph type="title"/>
          </p:nvPr>
        </p:nvSpPr>
        <p:spPr/>
        <p:txBody>
          <a:bodyPr/>
          <a:lstStyle/>
          <a:p>
            <a:r>
              <a:rPr lang="en-US" dirty="0"/>
              <a:t>			Abstract</a:t>
            </a:r>
          </a:p>
        </p:txBody>
      </p:sp>
      <p:sp>
        <p:nvSpPr>
          <p:cNvPr id="3" name="Content Placeholder 2">
            <a:extLst>
              <a:ext uri="{FF2B5EF4-FFF2-40B4-BE49-F238E27FC236}">
                <a16:creationId xmlns:a16="http://schemas.microsoft.com/office/drawing/2014/main" id="{759E3623-490A-F040-CB53-74B5FA6E6477}"/>
              </a:ext>
            </a:extLst>
          </p:cNvPr>
          <p:cNvSpPr>
            <a:spLocks noGrp="1"/>
          </p:cNvSpPr>
          <p:nvPr>
            <p:ph idx="1"/>
          </p:nvPr>
        </p:nvSpPr>
        <p:spPr/>
        <p:txBody>
          <a:bodyPr>
            <a:normAutofit fontScale="92500"/>
          </a:bodyPr>
          <a:lstStyle/>
          <a:p>
            <a:r>
              <a:rPr lang="en-US" b="0" i="0" dirty="0">
                <a:solidFill>
                  <a:srgbClr val="D1D5DB"/>
                </a:solidFill>
                <a:effectLst/>
                <a:latin typeface="Söhne"/>
              </a:rPr>
              <a:t>The Desktop Virtual Assistant is a software system designed to assist users with daily tasks, such as scheduling appointments, setting reminders, and performing web searches. The software is developed to be user-friendly and easy to interact with, using natural language processing to understand user commands and respond with relevant information. The Desktop Virtual Assistant utilizes machine learning algorithms to improve its performance over time, learning from user interactions and adapting to user preferences. The software is intended to be used on desktop computers and can be customized to meet the specific needs of individual users or organizations. With its advanced capabilities and intuitive interface, the Desktop Virtual Assistant is expected to improve user productivity and streamline daily tasks.</a:t>
            </a:r>
            <a:endParaRPr lang="en-US" dirty="0"/>
          </a:p>
        </p:txBody>
      </p:sp>
    </p:spTree>
    <p:extLst>
      <p:ext uri="{BB962C8B-B14F-4D97-AF65-F5344CB8AC3E}">
        <p14:creationId xmlns:p14="http://schemas.microsoft.com/office/powerpoint/2010/main" val="416866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FF9D-DF12-841D-A54B-E212E3951CEC}"/>
              </a:ext>
            </a:extLst>
          </p:cNvPr>
          <p:cNvSpPr>
            <a:spLocks noGrp="1"/>
          </p:cNvSpPr>
          <p:nvPr>
            <p:ph type="title"/>
          </p:nvPr>
        </p:nvSpPr>
        <p:spPr/>
        <p:txBody>
          <a:bodyPr/>
          <a:lstStyle/>
          <a:p>
            <a:r>
              <a:rPr lang="en-US" sz="6600" dirty="0"/>
              <a:t>Field of Inventions</a:t>
            </a:r>
            <a:endParaRPr lang="en-US" dirty="0"/>
          </a:p>
        </p:txBody>
      </p:sp>
      <p:sp>
        <p:nvSpPr>
          <p:cNvPr id="3" name="Content Placeholder 2">
            <a:extLst>
              <a:ext uri="{FF2B5EF4-FFF2-40B4-BE49-F238E27FC236}">
                <a16:creationId xmlns:a16="http://schemas.microsoft.com/office/drawing/2014/main" id="{86D42164-7C1F-0EA1-DD11-D7B8AE608D2A}"/>
              </a:ext>
            </a:extLst>
          </p:cNvPr>
          <p:cNvSpPr>
            <a:spLocks noGrp="1"/>
          </p:cNvSpPr>
          <p:nvPr>
            <p:ph idx="1"/>
          </p:nvPr>
        </p:nvSpPr>
        <p:spPr/>
        <p:txBody>
          <a:bodyPr>
            <a:normAutofit/>
          </a:bodyPr>
          <a:lstStyle/>
          <a:p>
            <a:r>
              <a:rPr lang="en-US" sz="2400" dirty="0"/>
              <a:t>Natural Language Processing (NLP)</a:t>
            </a:r>
          </a:p>
          <a:p>
            <a:r>
              <a:rPr lang="en-US" sz="2400" dirty="0"/>
              <a:t>Machine learning algorithms are used to train virtual assistants to recognize patterns in data.</a:t>
            </a:r>
          </a:p>
          <a:p>
            <a:r>
              <a:rPr lang="en-US" sz="2400" dirty="0"/>
              <a:t>Natural Language Generation (NLG): NLG is the opposite of NLP. It involves using algorithms to generate natural language responses to user inputs. This technology is used to enable virtual assistants to provide human-like responses to user questions and commands.</a:t>
            </a:r>
          </a:p>
          <a:p>
            <a:r>
              <a:rPr lang="en-US" sz="2400" dirty="0"/>
              <a:t>Integration with other technologies: Virtual assistants must be able to interact with other technologies in order to provide a seamless user experience. For example, a virtual assistant might be integrated with a user's calendar or email, in order to provide reminders or schedule appointments.</a:t>
            </a:r>
          </a:p>
        </p:txBody>
      </p:sp>
    </p:spTree>
    <p:extLst>
      <p:ext uri="{BB962C8B-B14F-4D97-AF65-F5344CB8AC3E}">
        <p14:creationId xmlns:p14="http://schemas.microsoft.com/office/powerpoint/2010/main" val="410634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64F2-DEA9-A767-71F4-8F4A18E0A6F2}"/>
              </a:ext>
            </a:extLst>
          </p:cNvPr>
          <p:cNvSpPr>
            <a:spLocks noGrp="1"/>
          </p:cNvSpPr>
          <p:nvPr>
            <p:ph type="title"/>
          </p:nvPr>
        </p:nvSpPr>
        <p:spPr>
          <a:xfrm>
            <a:off x="1217612" y="457200"/>
            <a:ext cx="10360501" cy="1223963"/>
          </a:xfrm>
        </p:spPr>
        <p:txBody>
          <a:bodyPr>
            <a:normAutofit fontScale="90000"/>
          </a:bodyPr>
          <a:lstStyle/>
          <a:p>
            <a:pPr algn="ctr"/>
            <a:r>
              <a:rPr lang="en-US" sz="6000" dirty="0">
                <a:latin typeface="Times New Roman" panose="02020603050405020304" pitchFamily="18" charset="0"/>
                <a:cs typeface="Times New Roman" panose="02020603050405020304" pitchFamily="18" charset="0"/>
              </a:rPr>
              <a:t>PROBLEM STATEMENT/BG (reason to work)</a:t>
            </a:r>
          </a:p>
        </p:txBody>
      </p:sp>
      <p:sp>
        <p:nvSpPr>
          <p:cNvPr id="3" name="Content Placeholder 2">
            <a:extLst>
              <a:ext uri="{FF2B5EF4-FFF2-40B4-BE49-F238E27FC236}">
                <a16:creationId xmlns:a16="http://schemas.microsoft.com/office/drawing/2014/main" id="{5407FF86-EABB-F4C2-22D5-A27015673CE1}"/>
              </a:ext>
            </a:extLst>
          </p:cNvPr>
          <p:cNvSpPr>
            <a:spLocks noGrp="1"/>
          </p:cNvSpPr>
          <p:nvPr>
            <p:ph idx="1"/>
          </p:nvPr>
        </p:nvSpPr>
        <p:spPr>
          <a:xfrm>
            <a:off x="1598612" y="2133600"/>
            <a:ext cx="10360501" cy="3784603"/>
          </a:xfrm>
        </p:spPr>
        <p:txBody>
          <a:bodyPr>
            <a:normAutofit/>
          </a:bodyPr>
          <a:lstStyle/>
          <a:p>
            <a:pPr marR="0">
              <a:lnSpc>
                <a:spcPct val="115000"/>
              </a:lnSpc>
              <a:spcBef>
                <a:spcPts val="0"/>
              </a:spcBef>
              <a:spcAft>
                <a:spcPts val="0"/>
              </a:spcAft>
            </a:pPr>
            <a:r>
              <a:rPr lang="en-US" dirty="0">
                <a:effectLst/>
                <a:latin typeface="Times New Roman" panose="02020603050405020304" pitchFamily="18" charset="0"/>
                <a:ea typeface="Times New Roman" panose="02020603050405020304" pitchFamily="18" charset="0"/>
              </a:rPr>
              <a:t>Understanding user voice commands.  </a:t>
            </a:r>
          </a:p>
          <a:p>
            <a:pPr marR="0">
              <a:lnSpc>
                <a:spcPct val="115000"/>
              </a:lnSpc>
              <a:spcBef>
                <a:spcPts val="0"/>
              </a:spcBef>
              <a:spcAft>
                <a:spcPts val="0"/>
              </a:spcAft>
            </a:pPr>
            <a:r>
              <a:rPr lang="en-US" dirty="0">
                <a:effectLst/>
                <a:latin typeface="Times New Roman" panose="02020603050405020304" pitchFamily="18" charset="0"/>
                <a:ea typeface="Times New Roman" panose="02020603050405020304" pitchFamily="18" charset="0"/>
              </a:rPr>
              <a:t>Can't read, or send SMS/Emails.</a:t>
            </a:r>
          </a:p>
          <a:p>
            <a:pPr marR="0">
              <a:lnSpc>
                <a:spcPct val="115000"/>
              </a:lnSpc>
              <a:spcBef>
                <a:spcPts val="0"/>
              </a:spcBef>
              <a:spcAft>
                <a:spcPts val="0"/>
              </a:spcAft>
            </a:pPr>
            <a:r>
              <a:rPr lang="en-US" dirty="0">
                <a:effectLst/>
                <a:latin typeface="Times New Roman" panose="02020603050405020304" pitchFamily="18" charset="0"/>
                <a:ea typeface="Times New Roman" panose="02020603050405020304" pitchFamily="18" charset="0"/>
              </a:rPr>
              <a:t>Security Issues</a:t>
            </a:r>
          </a:p>
          <a:p>
            <a:pPr marR="0">
              <a:lnSpc>
                <a:spcPct val="115000"/>
              </a:lnSpc>
              <a:spcBef>
                <a:spcPts val="0"/>
              </a:spcBef>
              <a:spcAft>
                <a:spcPts val="0"/>
              </a:spcAft>
            </a:pPr>
            <a:r>
              <a:rPr lang="en-US" dirty="0">
                <a:effectLst/>
                <a:latin typeface="Times New Roman" panose="02020603050405020304" pitchFamily="18" charset="0"/>
                <a:ea typeface="Times New Roman" panose="02020603050405020304" pitchFamily="18" charset="0"/>
              </a:rPr>
              <a:t>Not able to read Notifications</a:t>
            </a:r>
          </a:p>
          <a:p>
            <a:pPr marR="0">
              <a:lnSpc>
                <a:spcPct val="115000"/>
              </a:lnSpc>
              <a:spcBef>
                <a:spcPts val="0"/>
              </a:spcBef>
              <a:spcAft>
                <a:spcPts val="0"/>
              </a:spcAft>
            </a:pPr>
            <a:r>
              <a:rPr lang="en-US" dirty="0">
                <a:effectLst/>
                <a:latin typeface="Times New Roman" panose="02020603050405020304" pitchFamily="18" charset="0"/>
                <a:ea typeface="Times New Roman" panose="02020603050405020304" pitchFamily="18" charset="0"/>
              </a:rPr>
              <a:t>No desktop app is available</a:t>
            </a:r>
          </a:p>
          <a:p>
            <a:pPr marR="0">
              <a:lnSpc>
                <a:spcPct val="115000"/>
              </a:lnSpc>
              <a:spcBef>
                <a:spcPts val="0"/>
              </a:spcBef>
              <a:spcAft>
                <a:spcPts val="0"/>
              </a:spcAft>
            </a:pPr>
            <a:r>
              <a:rPr lang="en-US" dirty="0">
                <a:effectLst/>
                <a:latin typeface="Times New Roman" panose="02020603050405020304" pitchFamily="18" charset="0"/>
                <a:ea typeface="Times New Roman" panose="02020603050405020304" pitchFamily="18" charset="0"/>
              </a:rPr>
              <a:t>Eavesdropping Aspect (Off automatically when there are no commands from the user end</a:t>
            </a:r>
            <a:r>
              <a:rPr lang="en-US" dirty="0">
                <a:latin typeface="Times New Roman" panose="02020603050405020304" pitchFamily="18"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3102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0701-3EC0-0720-7609-EA01E78D6311}"/>
              </a:ext>
            </a:extLst>
          </p:cNvPr>
          <p:cNvSpPr>
            <a:spLocks noGrp="1"/>
          </p:cNvSpPr>
          <p:nvPr>
            <p:ph type="title"/>
          </p:nvPr>
        </p:nvSpPr>
        <p:spPr>
          <a:xfrm>
            <a:off x="1181200" y="228600"/>
            <a:ext cx="10360501" cy="1223963"/>
          </a:xfrm>
        </p:spPr>
        <p:txBody>
          <a:bodyPr>
            <a:normAutofit/>
          </a:bodyPr>
          <a:lstStyle/>
          <a:p>
            <a:pPr algn="ctr"/>
            <a:r>
              <a:rPr lang="en-US" sz="7200"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2EA1517B-1E24-4232-1D42-B8BF1C2DDDBB}"/>
              </a:ext>
            </a:extLst>
          </p:cNvPr>
          <p:cNvSpPr>
            <a:spLocks noGrp="1"/>
          </p:cNvSpPr>
          <p:nvPr>
            <p:ph idx="1"/>
          </p:nvPr>
        </p:nvSpPr>
        <p:spPr>
          <a:xfrm>
            <a:off x="1370012" y="1981200"/>
            <a:ext cx="10360501" cy="3733800"/>
          </a:xfrm>
        </p:spPr>
        <p:txBody>
          <a:bodyPr>
            <a:normAutofit/>
          </a:bodyPr>
          <a:lstStyle/>
          <a:p>
            <a:pPr marL="0" marR="0" algn="just">
              <a:lnSpc>
                <a:spcPct val="115000"/>
              </a:lnSpc>
              <a:spcBef>
                <a:spcPts val="0"/>
              </a:spcBef>
              <a:spcAft>
                <a:spcPts val="0"/>
              </a:spcAft>
            </a:pPr>
            <a:r>
              <a:rPr lang="en-US" sz="3600" dirty="0">
                <a:effectLst/>
                <a:latin typeface="Times New Roman" panose="02020603050405020304" pitchFamily="18" charset="0"/>
                <a:ea typeface="Times New Roman" panose="02020603050405020304" pitchFamily="18" charset="0"/>
              </a:rPr>
              <a:t>Existing Virtual Assistants have some limitations like can’t read messages, and can’t access other web applications. To overcome these limitations, we will integrate various APIs to eradicate those limitations which will save time, and enhance productivity.</a:t>
            </a:r>
          </a:p>
          <a:p>
            <a:pPr marL="0" indent="0">
              <a:buNone/>
            </a:pPr>
            <a:endParaRPr lang="en-US" dirty="0"/>
          </a:p>
        </p:txBody>
      </p:sp>
    </p:spTree>
    <p:extLst>
      <p:ext uri="{BB962C8B-B14F-4D97-AF65-F5344CB8AC3E}">
        <p14:creationId xmlns:p14="http://schemas.microsoft.com/office/powerpoint/2010/main" val="269131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D0BE-4576-FCC5-4A1A-AD2191061E48}"/>
              </a:ext>
            </a:extLst>
          </p:cNvPr>
          <p:cNvSpPr>
            <a:spLocks noGrp="1"/>
          </p:cNvSpPr>
          <p:nvPr>
            <p:ph type="title"/>
          </p:nvPr>
        </p:nvSpPr>
        <p:spPr/>
        <p:txBody>
          <a:bodyPr>
            <a:normAutofit fontScale="90000"/>
          </a:bodyPr>
          <a:lstStyle/>
          <a:p>
            <a:pPr algn="ctr"/>
            <a:r>
              <a:rPr lang="en-US" sz="7200" dirty="0">
                <a:latin typeface="Times New Roman" panose="02020603050405020304" pitchFamily="18" charset="0"/>
                <a:cs typeface="Times New Roman" panose="02020603050405020304" pitchFamily="18" charset="0"/>
              </a:rPr>
              <a:t>Workflow of Voice Assistant</a:t>
            </a:r>
          </a:p>
        </p:txBody>
      </p:sp>
      <p:pic>
        <p:nvPicPr>
          <p:cNvPr id="4" name="Content Placeholder 3">
            <a:extLst>
              <a:ext uri="{FF2B5EF4-FFF2-40B4-BE49-F238E27FC236}">
                <a16:creationId xmlns:a16="http://schemas.microsoft.com/office/drawing/2014/main" id="{4D72E19E-AE66-165B-E88C-5C299B4CCF16}"/>
              </a:ext>
            </a:extLst>
          </p:cNvPr>
          <p:cNvPicPr>
            <a:picLocks noGrp="1" noChangeAspect="1"/>
          </p:cNvPicPr>
          <p:nvPr>
            <p:ph idx="1"/>
          </p:nvPr>
        </p:nvPicPr>
        <p:blipFill>
          <a:blip r:embed="rId2"/>
          <a:stretch>
            <a:fillRect/>
          </a:stretch>
        </p:blipFill>
        <p:spPr>
          <a:xfrm>
            <a:off x="4189412" y="1676400"/>
            <a:ext cx="4180983" cy="4462463"/>
          </a:xfrm>
          <a:prstGeom prst="rect">
            <a:avLst/>
          </a:prstGeom>
        </p:spPr>
      </p:pic>
    </p:spTree>
    <p:extLst>
      <p:ext uri="{BB962C8B-B14F-4D97-AF65-F5344CB8AC3E}">
        <p14:creationId xmlns:p14="http://schemas.microsoft.com/office/powerpoint/2010/main" val="161316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6F7E-41A5-087B-1BE0-3C3BC9135E02}"/>
              </a:ext>
            </a:extLst>
          </p:cNvPr>
          <p:cNvSpPr>
            <a:spLocks noGrp="1"/>
          </p:cNvSpPr>
          <p:nvPr>
            <p:ph type="title"/>
          </p:nvPr>
        </p:nvSpPr>
        <p:spPr/>
        <p:txBody>
          <a:bodyPr/>
          <a:lstStyle/>
          <a:p>
            <a:r>
              <a:rPr lang="en-US" dirty="0"/>
              <a:t>User Interaction Flowchart</a:t>
            </a:r>
          </a:p>
        </p:txBody>
      </p:sp>
      <p:sp>
        <p:nvSpPr>
          <p:cNvPr id="3" name="Content Placeholder 2">
            <a:extLst>
              <a:ext uri="{FF2B5EF4-FFF2-40B4-BE49-F238E27FC236}">
                <a16:creationId xmlns:a16="http://schemas.microsoft.com/office/drawing/2014/main" id="{C96D9717-AF9B-2AA1-7081-28F1D03BA4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6594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8B14-F611-6D34-47BF-83BCF8541A7E}"/>
              </a:ext>
            </a:extLst>
          </p:cNvPr>
          <p:cNvSpPr>
            <a:spLocks noGrp="1"/>
          </p:cNvSpPr>
          <p:nvPr>
            <p:ph type="title"/>
          </p:nvPr>
        </p:nvSpPr>
        <p:spPr/>
        <p:txBody>
          <a:bodyPr/>
          <a:lstStyle/>
          <a:p>
            <a:r>
              <a:rPr lang="en-US" dirty="0"/>
              <a:t>Integration Flowchart</a:t>
            </a:r>
          </a:p>
        </p:txBody>
      </p:sp>
      <p:sp>
        <p:nvSpPr>
          <p:cNvPr id="3" name="Content Placeholder 2">
            <a:extLst>
              <a:ext uri="{FF2B5EF4-FFF2-40B4-BE49-F238E27FC236}">
                <a16:creationId xmlns:a16="http://schemas.microsoft.com/office/drawing/2014/main" id="{901CB6A6-F21A-0CDB-6AFC-FF47623224F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8323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262</TotalTime>
  <Words>1407</Words>
  <Application>Microsoft Office PowerPoint</Application>
  <PresentationFormat>Custom</PresentationFormat>
  <Paragraphs>78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Söhne</vt:lpstr>
      <vt:lpstr>Times New Roman</vt:lpstr>
      <vt:lpstr>Tech 16x9</vt:lpstr>
      <vt:lpstr>DESKTOP VIRTUAL ASSISTANT</vt:lpstr>
      <vt:lpstr>INTRODUCTION</vt:lpstr>
      <vt:lpstr>   Abstract</vt:lpstr>
      <vt:lpstr>Field of Inventions</vt:lpstr>
      <vt:lpstr>PROBLEM STATEMENT/BG (reason to work)</vt:lpstr>
      <vt:lpstr>OBJECTIVE</vt:lpstr>
      <vt:lpstr>Workflow of Voice Assistant</vt:lpstr>
      <vt:lpstr>User Interaction Flowchart</vt:lpstr>
      <vt:lpstr>Integration Flowchart</vt:lpstr>
      <vt:lpstr>Error Detection Flowchart</vt:lpstr>
      <vt:lpstr> Innovative idea</vt:lpstr>
      <vt:lpstr>TOOLS/LIBRARIES</vt:lpstr>
      <vt:lpstr>PowerPoint Presentation</vt:lpstr>
      <vt:lpstr>Hardware Requirements</vt:lpstr>
      <vt:lpstr>TECHNOLOGIES</vt:lpstr>
      <vt:lpstr>End user and Advantage</vt:lpstr>
      <vt:lpstr>Potential Industrial/Bussiness use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suraj.2024cs1034</dc:creator>
  <cp:lastModifiedBy>suraj.2024cs1034</cp:lastModifiedBy>
  <cp:revision>22</cp:revision>
  <dcterms:created xsi:type="dcterms:W3CDTF">2022-11-13T12:04:23Z</dcterms:created>
  <dcterms:modified xsi:type="dcterms:W3CDTF">2023-03-27T10:49:06Z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