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65" r:id="rId2"/>
    <p:sldId id="277" r:id="rId3"/>
    <p:sldId id="266" r:id="rId4"/>
    <p:sldId id="272" r:id="rId5"/>
    <p:sldId id="279" r:id="rId6"/>
    <p:sldId id="280" r:id="rId7"/>
    <p:sldId id="268" r:id="rId8"/>
    <p:sldId id="296" r:id="rId9"/>
    <p:sldId id="297" r:id="rId10"/>
    <p:sldId id="278" r:id="rId11"/>
    <p:sldId id="285" r:id="rId12"/>
    <p:sldId id="281" r:id="rId13"/>
    <p:sldId id="282" r:id="rId14"/>
    <p:sldId id="283" r:id="rId15"/>
    <p:sldId id="298" r:id="rId16"/>
    <p:sldId id="28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A3B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51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38A18-A106-53C0-4E31-F80416EB8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60498A-6197-1881-4502-70F6BF27A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874808-848E-0D9D-9180-B650538F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1C7BCE-D697-34F8-CC37-7B9D388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7A0EBC-8D66-54CD-300E-45425EBF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3135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7583E-6556-5063-3951-762242C5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994AF9-5D19-6C69-962B-A0EDF87EC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F74916-7E42-A794-8607-3FC80881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C976D8-D222-18F9-D0A4-E0D07F1A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1AB00C-66CD-3C16-10CB-167E1E06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971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3920494-0AA4-0F5C-4573-86CC57DF7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CF4D9C-44CD-0D0B-6D25-6ECCE927A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A96ABC-6862-F913-1E74-F1335FC7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88CB6D-D8E7-5AC9-23B0-45947A12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2881AE-E480-BAA1-B02F-FCD6FF9D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3675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928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EA674-4F82-5E07-32D3-27838A47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6D7541-4F88-CA39-88EF-80C92F8F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D7759F-57D6-EDD3-C112-EA9836E3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B53884-BE81-18A2-DFB7-65CB1368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ACD006-9CC4-6550-F7DD-09B6168C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990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D63D5-33D1-AFCF-E84B-FBF41591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56B011-0960-06E2-F98D-3A15B8D3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0FE3D5-1B31-6F30-00E0-858E3017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83442C-FB25-6210-98C0-C47B8372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0D4B0E-193E-1000-F7B7-C05A2094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0170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9F066-DA07-E241-ADB4-628C2F7F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1688FC-9170-FA36-5A62-7E425405A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21C2DF-7DEC-DE69-9172-B34859A09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E96F2D-A6CD-6485-F836-7347F392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940E34-C032-4A00-E2A3-A257F6A3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3D58A4-6D40-B49E-26D2-5AB22836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6544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E80B4-ECEC-F0F1-4278-61A60F5F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3AC249-9B7A-5FE7-8A00-3E623356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E6FCAF-66C4-FBF9-26BE-286DD4086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31DC58-6311-CF1F-536C-ECFF342C8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7A3781-88A1-CAE4-E844-C862EC14C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29829D-1499-71D4-46C4-5CE27089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6D58739-EC67-1B61-E011-5B626D79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C3E8834-31E4-75C5-A907-2BFBB00F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5477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66310-A96F-8F6C-8383-59BAF9E6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450A92-07EE-1A81-F156-4A3E8018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BF9133-273E-DA5C-B2A6-51287305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7B396C-6E23-D530-0031-F8434012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5443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8CBB89D-6409-D36C-66D6-0312427D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F0785E2-5C21-FCBE-52B7-93E1B252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7596FE-0740-DF1C-B140-E64FCF19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397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DB02E-985A-CF1C-4F34-69CE8E67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8BBB0A-137C-3F75-352A-268A0E23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17F0D0-A64D-F6DC-30B9-CE82327F4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5D631E-29AB-A888-FA2C-75650A4B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130692-D1A2-AF57-EA1F-CA2E98FF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226FB5-83B2-C6CF-9908-3DDAE3D0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7853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9A842-BC21-AD64-722A-F6D94269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913920-A752-7388-ABB8-89D3C2815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498A80-ED83-1433-BFB9-051EB163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39C31B-2CA1-70B9-EBA6-CBC1D28D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2C5AD-DF36-2FBC-B432-E96CA517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97D059-DB81-6932-4FCF-EEDCDD40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209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3460BB-7E96-8E3B-D63F-95645CB2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1F2CEA-B2C5-675A-F228-CD275702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44005D-C154-249E-E0BC-1630D6745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DC956-8B2A-4FDA-9985-B942C8C7B097}" type="datetimeFigureOut">
              <a:rPr lang="en-IN" smtClean="0"/>
              <a:pPr/>
              <a:t>31-10-2023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02E6F8-6F23-165C-A2F3-A031A1B9A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F819A0-C1F9-8C10-F46C-29AB9CEE9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5CE0-64C7-4317-85A2-9B91E4440E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71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wDTF0B4z6o8HvcMKbNkdsbAJo02UchLq?usp=sharin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7F56E-45A7-527D-8713-C12CE494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08" y="1554666"/>
            <a:ext cx="9182349" cy="1452283"/>
          </a:xfr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Assisted Plant Disease Prediction, Crop Recommendation And Fertilization Recommendation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9E1AC4-0C07-6FC2-1652-0FF42B9C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868" y="3674589"/>
            <a:ext cx="4814047" cy="1318756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 : </a:t>
            </a:r>
            <a:r>
              <a:rPr lang="en-IN" sz="29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Prof. Raj Kumar </a:t>
            </a:r>
          </a:p>
          <a:p>
            <a:r>
              <a:rPr lang="en-US" sz="2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(Asst. Professor &amp; Additional Head, CS) </a:t>
            </a:r>
            <a:endParaRPr lang="en-IN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6E2E8A-35CD-3683-07F4-F0BB93C88153}"/>
              </a:ext>
            </a:extLst>
          </p:cNvPr>
          <p:cNvSpPr txBox="1"/>
          <p:nvPr/>
        </p:nvSpPr>
        <p:spPr>
          <a:xfrm>
            <a:off x="6128085" y="4772996"/>
            <a:ext cx="4299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New times roman"/>
              </a:rPr>
              <a:t>By :- </a:t>
            </a:r>
          </a:p>
          <a:p>
            <a:endParaRPr lang="en-IN" sz="800" dirty="0">
              <a:solidFill>
                <a:srgbClr val="000000"/>
              </a:solidFill>
              <a:latin typeface="New times roman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1.Sejal Gupta (2000290120140)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2.Yash Srivastava (2000290120197)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3.Harsh Srivastava (2000290130076)</a:t>
            </a:r>
          </a:p>
        </p:txBody>
      </p:sp>
      <p:pic>
        <p:nvPicPr>
          <p:cNvPr id="6" name="Picture 1170367094" descr="A close-up of a stamp  Description automatically generated with low confidence">
            <a:extLst>
              <a:ext uri="{FF2B5EF4-FFF2-40B4-BE49-F238E27FC236}">
                <a16:creationId xmlns:a16="http://schemas.microsoft.com/office/drawing/2014/main" xmlns="" id="{CB63D8E2-3A40-AE1C-DB44-195A963C7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54" y="107687"/>
            <a:ext cx="1592829" cy="14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.jpeg" descr="Logo, company name  Description automatically generated">
            <a:extLst>
              <a:ext uri="{FF2B5EF4-FFF2-40B4-BE49-F238E27FC236}">
                <a16:creationId xmlns:a16="http://schemas.microsoft.com/office/drawing/2014/main" xmlns="" id="{6A6EF726-EB00-EF57-88B7-7ED945C28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35915" y="136930"/>
            <a:ext cx="1363577" cy="126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7F6AF73-569E-AFB2-8A11-0422C9E5D1D3}"/>
              </a:ext>
            </a:extLst>
          </p:cNvPr>
          <p:cNvSpPr txBox="1"/>
          <p:nvPr/>
        </p:nvSpPr>
        <p:spPr>
          <a:xfrm>
            <a:off x="1852203" y="336884"/>
            <a:ext cx="76495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27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59DFB-F3D3-7B0B-C133-2DDBF9B0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8D90F7-9616-C8A7-36F8-17A24DEB5B45}"/>
              </a:ext>
            </a:extLst>
          </p:cNvPr>
          <p:cNvSpPr txBox="1"/>
          <p:nvPr/>
        </p:nvSpPr>
        <p:spPr>
          <a:xfrm>
            <a:off x="838200" y="2042160"/>
            <a:ext cx="755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 have submitted our Patent Draft to our Guide Prof. Raj Kumar Sir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66923F-0CF6-C0A4-C1A9-1EE63B2176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751" t="10393" r="30583"/>
          <a:stretch/>
        </p:blipFill>
        <p:spPr>
          <a:xfrm>
            <a:off x="2194560" y="2793742"/>
            <a:ext cx="4490720" cy="38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35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5304D-92F4-6AF1-6EEA-559DE1E8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F5599-FEDF-41E1-5C9F-75359A81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prepared our research paper and we have submitted it for review. Waiting for further suggestions/corrections from him.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D1DA4F-4813-3CB8-C136-DCED42FE78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7483" y="2743200"/>
            <a:ext cx="5399092" cy="40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240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AB3769-3F4E-03B1-E602-87FF0DA6D0EC}"/>
              </a:ext>
            </a:extLst>
          </p:cNvPr>
          <p:cNvSpPr txBox="1"/>
          <p:nvPr/>
        </p:nvSpPr>
        <p:spPr>
          <a:xfrm>
            <a:off x="657727" y="818147"/>
            <a:ext cx="4620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F2EA4-EF0C-884E-0F18-2F846C09F41D}"/>
              </a:ext>
            </a:extLst>
          </p:cNvPr>
          <p:cNvSpPr txBox="1"/>
          <p:nvPr/>
        </p:nvSpPr>
        <p:spPr>
          <a:xfrm>
            <a:off x="735266" y="1695960"/>
            <a:ext cx="1013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 Output is attached here with: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6A929F1-3420-BD43-8343-93984EA88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8136" y="2265997"/>
            <a:ext cx="8181223" cy="38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663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D3C5C5B-30F7-DA34-0615-78855E854C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82" t="6967" r="8664" b="-1512"/>
          <a:stretch/>
        </p:blipFill>
        <p:spPr>
          <a:xfrm>
            <a:off x="822961" y="903642"/>
            <a:ext cx="10207764" cy="50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0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22EB7D6-64BC-69D3-9376-59FC94B87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82" t="1067" r="23001" b="7037"/>
          <a:stretch/>
        </p:blipFill>
        <p:spPr>
          <a:xfrm>
            <a:off x="4950460" y="3534550"/>
            <a:ext cx="4338320" cy="3196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4D52F9-7962-203F-819F-225275FF3F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50" t="951" r="32583" b="30607"/>
          <a:stretch/>
        </p:blipFill>
        <p:spPr>
          <a:xfrm>
            <a:off x="7919720" y="106223"/>
            <a:ext cx="4104640" cy="3196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23BA76-4289-8F49-0195-A2FF8321AC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727" t="1688" r="24520" b="-1688"/>
          <a:stretch/>
        </p:blipFill>
        <p:spPr>
          <a:xfrm>
            <a:off x="50800" y="106222"/>
            <a:ext cx="4470400" cy="41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566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7485" y="1711105"/>
            <a:ext cx="78765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https://drive.google.com/drive/folders/1wDTF0B4z6o8HvcMKbNkdsbAJo02UchLq?usp=sharing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Hyperlink of Test Cases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6268B-ABAF-2323-6C7C-0A888D1C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121E6-F19F-A86F-8475-0B1DE781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Times New Roman" panose="02020603050405020304" pitchFamily="18" charset="0"/>
              <a:buAutoNum type="arabicPeriod"/>
            </a:pP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S.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Pudumalar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E.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Ramanujam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R. H.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Rajashree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C. Kavya,     T.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Kiruthika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and J. Nisha, "Crop recommendation system for precision agriculture," 2016 Eighth International Conference on Advanced Computing(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ICoAC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), January 2017.</a:t>
            </a:r>
          </a:p>
          <a:p>
            <a:pPr marL="342900" lvl="0" indent="-342900" algn="just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IN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 Goutham,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Konaganti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Pravalya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G.Naga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Vamsi, and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Royyuru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Srikanth, “Crop and Fertilizer Prediction and disease detection using data science”, Iconic Research and Engineering Journals, March 2023.</a:t>
            </a:r>
          </a:p>
          <a:p>
            <a:pPr marL="342900" lvl="0" indent="-342900" algn="just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Shloka Gupta,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Nishit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Jain, Akshay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Chopade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Aparna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Bhonde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“Farmer’s Assistant: A Machine Learning based Application for Agricultural Solutions” April 2022.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Times New Roman" panose="02020603050405020304" pitchFamily="18" charset="0"/>
              <a:buAutoNum type="arabicPeriod"/>
            </a:pP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Prashant </a:t>
            </a: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Wagh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Mayur Chaudhari, Paresh Rajput, Aditi Kate, “Crop Recommendation using Machine Learning” April 2022.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Times New Roman" panose="02020603050405020304" pitchFamily="18" charset="0"/>
              <a:buAutoNum type="arabicPeriod"/>
            </a:pPr>
            <a:r>
              <a:rPr lang="en-IN" sz="1800" kern="100" dirty="0" err="1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Akulwar</a:t>
            </a:r>
            <a:r>
              <a:rPr lang="en-IN" sz="1800" kern="1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Pooja, “A recommended system for crop disease detection and yield prediction using machine learning approach”, June 2020.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Times New Roman" panose="02020603050405020304" pitchFamily="18" charset="0"/>
              <a:buAutoNum type="arabicPeriod"/>
            </a:pP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Dr.G.Suresh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Dr.A.Senthil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Kumar, 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Dr.S.Lekashri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Dr.R.Manikandan</a:t>
            </a:r>
            <a:r>
              <a:rPr lang="en-IN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, “Efficient Crop Yield Recommendation System Using Machine Learning For  Digital Farming”, March 2021.</a:t>
            </a:r>
            <a:endParaRPr lang="en-IN" sz="1800" kern="1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Times New Roman" panose="02020603050405020304" pitchFamily="18" charset="0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8558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928EDC-2264-22E1-023F-2327FC6E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56" y="2563907"/>
            <a:ext cx="7587245" cy="347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06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28E129-0B24-9A5A-05D1-B0B3CEB97B88}"/>
              </a:ext>
            </a:extLst>
          </p:cNvPr>
          <p:cNvSpPr txBox="1"/>
          <p:nvPr/>
        </p:nvSpPr>
        <p:spPr>
          <a:xfrm>
            <a:off x="641684" y="641685"/>
            <a:ext cx="7652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107BC0-C30F-9C52-4C24-9A4158229A27}"/>
              </a:ext>
            </a:extLst>
          </p:cNvPr>
          <p:cNvSpPr txBox="1"/>
          <p:nvPr/>
        </p:nvSpPr>
        <p:spPr>
          <a:xfrm>
            <a:off x="745958" y="1827730"/>
            <a:ext cx="107000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create a robust machine learning solution that empowers farmers with real-time information on crop health and precise recommendations for crop management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components of this system includes: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Prediction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Fertilization Recommendation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Recommendation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9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24119"/>
            <a:ext cx="11097571" cy="63036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b="1" i="1" dirty="0">
              <a:solidFill>
                <a:srgbClr val="54A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0" indent="0" algn="just">
              <a:buNone/>
            </a:pPr>
            <a:endParaRPr lang="en-US" sz="1600" b="1" dirty="0">
              <a:solidFill>
                <a:srgbClr val="54A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Saving Time and Effort: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time and effort required for manual disease diagnosis.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Identification: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model to accurately identify and classify crop diseases from images.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Selection Guidance: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recommendations for selecting suitable crops based on soil quality, climate, and historical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Fertilization Optimization: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an algorithm for precise fertilization recommendations based on crop health and soil conditions.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a user-friendly interface for easy access and usability by farmers.</a:t>
            </a:r>
            <a:endParaRPr lang="en-US" sz="22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047C81D7-9AB3-8028-3D46-18D9D937B973}"/>
              </a:ext>
            </a:extLst>
          </p:cNvPr>
          <p:cNvSpPr txBox="1">
            <a:spLocks/>
          </p:cNvSpPr>
          <p:nvPr/>
        </p:nvSpPr>
        <p:spPr>
          <a:xfrm>
            <a:off x="829734" y="591671"/>
            <a:ext cx="6001372" cy="5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marL="0" indent="0" algn="just">
              <a:buNone/>
            </a:pPr>
            <a:r>
              <a:rPr lang="en-IN" sz="24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Open-CV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Dailogflow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 API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Weather API</a:t>
            </a:r>
          </a:p>
          <a:p>
            <a:pPr marL="0" indent="0">
              <a:buFont typeface="Wingdings 3" charset="2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19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E7783E-E511-0FF0-F01C-0F5E500A2FC9}"/>
              </a:ext>
            </a:extLst>
          </p:cNvPr>
          <p:cNvSpPr txBox="1"/>
          <p:nvPr/>
        </p:nvSpPr>
        <p:spPr>
          <a:xfrm>
            <a:off x="563879" y="818148"/>
            <a:ext cx="4345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Literature Survey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04BE992-5960-B622-6BB1-FB950653F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0408333"/>
              </p:ext>
            </p:extLst>
          </p:nvPr>
        </p:nvGraphicFramePr>
        <p:xfrm>
          <a:off x="1004047" y="1825625"/>
          <a:ext cx="9941859" cy="491583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51356">
                  <a:extLst>
                    <a:ext uri="{9D8B030D-6E8A-4147-A177-3AD203B41FA5}">
                      <a16:colId xmlns:a16="http://schemas.microsoft.com/office/drawing/2014/main" xmlns="" val="2128270107"/>
                    </a:ext>
                  </a:extLst>
                </a:gridCol>
                <a:gridCol w="1942963">
                  <a:extLst>
                    <a:ext uri="{9D8B030D-6E8A-4147-A177-3AD203B41FA5}">
                      <a16:colId xmlns:a16="http://schemas.microsoft.com/office/drawing/2014/main" xmlns="" val="2302849560"/>
                    </a:ext>
                  </a:extLst>
                </a:gridCol>
                <a:gridCol w="2966966">
                  <a:extLst>
                    <a:ext uri="{9D8B030D-6E8A-4147-A177-3AD203B41FA5}">
                      <a16:colId xmlns:a16="http://schemas.microsoft.com/office/drawing/2014/main" xmlns="" val="1485349934"/>
                    </a:ext>
                  </a:extLst>
                </a:gridCol>
                <a:gridCol w="2380574">
                  <a:extLst>
                    <a:ext uri="{9D8B030D-6E8A-4147-A177-3AD203B41FA5}">
                      <a16:colId xmlns:a16="http://schemas.microsoft.com/office/drawing/2014/main" xmlns="" val="4201083814"/>
                    </a:ext>
                  </a:extLst>
                </a:gridCol>
              </a:tblGrid>
              <a:tr h="594288"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 and Authors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Year of publication </a:t>
                      </a:r>
                      <a:endParaRPr lang="en-IN" sz="1400" b="1" kern="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Work Done </a:t>
                      </a: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Techniques Used </a:t>
                      </a:r>
                    </a:p>
                  </a:txBody>
                  <a:tcPr marL="26660" marR="26660" marT="0" marB="0"/>
                </a:tc>
                <a:extLst>
                  <a:ext uri="{0D108BD9-81ED-4DB2-BD59-A6C34878D82A}">
                    <a16:rowId xmlns:a16="http://schemas.microsoft.com/office/drawing/2014/main" xmlns="" val="1125428019"/>
                  </a:ext>
                </a:extLst>
              </a:tr>
              <a:tr h="11779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Crop Recommendation System for precision agriculture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SAD is a crop selection method that improves net yield rate by improving accuracy and classification performance.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 Vector Machine, Random Forest, Neural Network, </a:t>
                      </a: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REPTree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Bagging, and Bayes </a:t>
                      </a:r>
                    </a:p>
                  </a:txBody>
                  <a:tcPr marL="26660" marR="26660" marT="0" marB="0"/>
                </a:tc>
                <a:extLst>
                  <a:ext uri="{0D108BD9-81ED-4DB2-BD59-A6C34878D82A}">
                    <a16:rowId xmlns:a16="http://schemas.microsoft.com/office/drawing/2014/main" xmlns="" val="1013634220"/>
                  </a:ext>
                </a:extLst>
              </a:tr>
              <a:tr h="16505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Crop Recommendation system using machine learning approach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API is used to predict weather parameter. ML algorithms are used to compare the results the models. Random Forest is the algorithm used with an accuracy of 95%.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ANN, Fuzzy Network, Decision tree, KNN, </a:t>
                      </a: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Enet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Lasso and Kernel Ridge, ARMA, SARIMA and ARMAX.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extLst>
                  <a:ext uri="{0D108BD9-81ED-4DB2-BD59-A6C34878D82A}">
                    <a16:rowId xmlns:a16="http://schemas.microsoft.com/office/drawing/2014/main" xmlns="" val="2769364969"/>
                  </a:ext>
                </a:extLst>
              </a:tr>
              <a:tr h="14929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Improvement of crop recommendation using Recommender system by weather forecasts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ANNs are used to predict rainfall events and categorize them resulting in a hybrid approach with an accuracy of 96%.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ANN, DNN Layer Recurrent Networks, FFBPNs and Cascaded feed forward back propagation networks, naive bayes. 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6660" marR="26660" marT="0" marB="0"/>
                </a:tc>
                <a:extLst>
                  <a:ext uri="{0D108BD9-81ED-4DB2-BD59-A6C34878D82A}">
                    <a16:rowId xmlns:a16="http://schemas.microsoft.com/office/drawing/2014/main" xmlns="" val="158376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96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78867FB-313A-AF69-21A8-7C1A4B9FD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9852357"/>
              </p:ext>
            </p:extLst>
          </p:nvPr>
        </p:nvGraphicFramePr>
        <p:xfrm>
          <a:off x="1326775" y="1102659"/>
          <a:ext cx="8973671" cy="48914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6482">
                  <a:extLst>
                    <a:ext uri="{9D8B030D-6E8A-4147-A177-3AD203B41FA5}">
                      <a16:colId xmlns:a16="http://schemas.microsoft.com/office/drawing/2014/main" xmlns="" val="730764493"/>
                    </a:ext>
                  </a:extLst>
                </a:gridCol>
                <a:gridCol w="1524925">
                  <a:extLst>
                    <a:ext uri="{9D8B030D-6E8A-4147-A177-3AD203B41FA5}">
                      <a16:colId xmlns:a16="http://schemas.microsoft.com/office/drawing/2014/main" xmlns="" val="3413889493"/>
                    </a:ext>
                  </a:extLst>
                </a:gridCol>
                <a:gridCol w="2746065">
                  <a:extLst>
                    <a:ext uri="{9D8B030D-6E8A-4147-A177-3AD203B41FA5}">
                      <a16:colId xmlns:a16="http://schemas.microsoft.com/office/drawing/2014/main" xmlns="" val="396850932"/>
                    </a:ext>
                  </a:extLst>
                </a:gridCol>
                <a:gridCol w="2546199">
                  <a:extLst>
                    <a:ext uri="{9D8B030D-6E8A-4147-A177-3AD203B41FA5}">
                      <a16:colId xmlns:a16="http://schemas.microsoft.com/office/drawing/2014/main" xmlns="" val="3438642122"/>
                    </a:ext>
                  </a:extLst>
                </a:gridCol>
              </a:tblGrid>
              <a:tr h="1544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Agricultural Crop Recommendation System based on productivity and season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system uses collaborative and content-based filtering to analyse agriculture parameters using machine learning techniques. 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Kmeans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Kmeans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++, Naïve Bayes, neural networks, soft computing, SNN model, GIS, ANN, KNN</a:t>
                      </a:r>
                    </a:p>
                    <a:p>
                      <a:pPr algn="just"/>
                      <a:r>
                        <a:rPr lang="en-IN" sz="5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500" kern="1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extLst>
                  <a:ext uri="{0D108BD9-81ED-4DB2-BD59-A6C34878D82A}">
                    <a16:rowId xmlns:a16="http://schemas.microsoft.com/office/drawing/2014/main" xmlns="" val="2567966217"/>
                  </a:ext>
                </a:extLst>
              </a:tr>
              <a:tr h="18886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Crop Recommended system for crop disease detection and yield prediction using machine learning approach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API is used to predict weather parameter. ML algorithms are used to compare the results the models. Random Forest is the algorithm used with an accuracy of 95%.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ANN, Fuzzy Network, Decision tree, KNN, </a:t>
                      </a:r>
                      <a:r>
                        <a:rPr lang="en-IN" sz="1400" kern="1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Enet</a:t>
                      </a: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Lasso and Kernel Ridge, ARMA, SARIMA and ARMAX.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5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5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extLst>
                  <a:ext uri="{0D108BD9-81ED-4DB2-BD59-A6C34878D82A}">
                    <a16:rowId xmlns:a16="http://schemas.microsoft.com/office/drawing/2014/main" xmlns="" val="120052071"/>
                  </a:ext>
                </a:extLst>
              </a:tr>
              <a:tr h="14584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Improvement of crop recommendation using Recommender system by weather forecasts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system to detect disease and predict crop yield using machine learning to maximise production on a limited land resource.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ANN, KNN, SVM, Random-forest, Gradient boosted decision tree, Regularised greedy forest</a:t>
                      </a:r>
                      <a:endParaRPr lang="en-IN" sz="1400" kern="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29260" marR="29260" marT="0" marB="0"/>
                </a:tc>
                <a:extLst>
                  <a:ext uri="{0D108BD9-81ED-4DB2-BD59-A6C34878D82A}">
                    <a16:rowId xmlns:a16="http://schemas.microsoft.com/office/drawing/2014/main" xmlns="" val="427977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16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8916F-EB31-B759-1E9F-074134E5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72" y="295837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  <a:endParaRPr lang="en-IN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806C75C-8F70-14C3-4368-B98CCCEB90D3}"/>
              </a:ext>
            </a:extLst>
          </p:cNvPr>
          <p:cNvSpPr txBox="1">
            <a:spLocks/>
          </p:cNvSpPr>
          <p:nvPr/>
        </p:nvSpPr>
        <p:spPr>
          <a:xfrm>
            <a:off x="4132729" y="6364940"/>
            <a:ext cx="2259106" cy="394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D8BBE19-5F95-4D59-2033-D39A3F91FE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174" t="-1" r="4510" b="-3962"/>
          <a:stretch/>
        </p:blipFill>
        <p:spPr>
          <a:xfrm>
            <a:off x="4132729" y="67407"/>
            <a:ext cx="6878320" cy="71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276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68686" cy="1325563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Yash\Downloads\WhatsApp Image 2023-10-30 at 11.24.20 A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649" y="1322613"/>
            <a:ext cx="6998607" cy="4967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85014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 diagram of a web application&#10;&#10;Description automatically generated">
            <a:extLst>
              <a:ext uri="{FF2B5EF4-FFF2-40B4-BE49-F238E27FC236}">
                <a16:creationId xmlns:a16="http://schemas.microsoft.com/office/drawing/2014/main" xmlns="" id="{22333F54-625D-92C8-CAE3-F9665E321E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26"/>
          <a:stretch/>
        </p:blipFill>
        <p:spPr>
          <a:xfrm>
            <a:off x="914400" y="1690688"/>
            <a:ext cx="9416374" cy="4791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778</Words>
  <Application>Microsoft Office PowerPoint</Application>
  <PresentationFormat>Custom</PresentationFormat>
  <Paragraphs>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AI Assisted Plant Disease Prediction, Crop Recommendation And Fertilization Recommendation</vt:lpstr>
      <vt:lpstr>Slide 2</vt:lpstr>
      <vt:lpstr>Slide 3</vt:lpstr>
      <vt:lpstr>Slide 4</vt:lpstr>
      <vt:lpstr>Slide 5</vt:lpstr>
      <vt:lpstr>Slide 6</vt:lpstr>
      <vt:lpstr>Workflow Diagram</vt:lpstr>
      <vt:lpstr>Sequence Diagram</vt:lpstr>
      <vt:lpstr>Data Flow Diagram</vt:lpstr>
      <vt:lpstr>Patent Status</vt:lpstr>
      <vt:lpstr>Research Paper Status</vt:lpstr>
      <vt:lpstr>Slide 12</vt:lpstr>
      <vt:lpstr>Slide 13</vt:lpstr>
      <vt:lpstr>Slide 14</vt:lpstr>
      <vt:lpstr>Slide 15</vt:lpstr>
      <vt:lpstr>References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INNOTECH PRESENTATION ON</dc:title>
  <dc:creator>Sejal Gupta</dc:creator>
  <cp:lastModifiedBy>Yash Srivastava</cp:lastModifiedBy>
  <cp:revision>50</cp:revision>
  <dcterms:created xsi:type="dcterms:W3CDTF">2022-11-14T18:01:29Z</dcterms:created>
  <dcterms:modified xsi:type="dcterms:W3CDTF">2023-10-31T08:16:06Z</dcterms:modified>
</cp:coreProperties>
</file>