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75" r:id="rId6"/>
    <p:sldId id="276" r:id="rId7"/>
    <p:sldId id="278" r:id="rId8"/>
    <p:sldId id="280" r:id="rId9"/>
    <p:sldId id="281" r:id="rId10"/>
    <p:sldId id="261" r:id="rId11"/>
    <p:sldId id="288" r:id="rId12"/>
    <p:sldId id="282" r:id="rId13"/>
    <p:sldId id="283" r:id="rId14"/>
    <p:sldId id="284" r:id="rId15"/>
    <p:sldId id="287" r:id="rId16"/>
    <p:sldId id="286" r:id="rId17"/>
    <p:sldId id="262" r:id="rId18"/>
    <p:sldId id="263" r:id="rId19"/>
    <p:sldId id="264" r:id="rId20"/>
    <p:sldId id="267" r:id="rId21"/>
    <p:sldId id="268" r:id="rId22"/>
    <p:sldId id="270" r:id="rId23"/>
    <p:sldId id="271" r:id="rId24"/>
    <p:sldId id="285" r:id="rId25"/>
    <p:sldId id="266"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07-05-2024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07-05-2024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07-05-2024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07-05-2024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07-05-2024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07-05-2024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07-05-2024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07-05-2024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07-05-2024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07-05-2024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07-05-2024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07-05-2024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new%20reseaech.doc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Test_Plan_Template_02.do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1726162"/>
            <a:ext cx="9144000" cy="1875875"/>
          </a:xfrm>
        </p:spPr>
        <p:txBody>
          <a:bodyPr>
            <a:noAutofit/>
          </a:bodyPr>
          <a:lstStyle/>
          <a:p>
            <a:pPr algn="ct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br>
              <a:rPr lang="en-IN" sz="1800" dirty="0"/>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br>
              <a:rPr lang="en-IN" sz="1800" dirty="0"/>
            </a:br>
            <a:r>
              <a:rPr lang="en-IN" sz="3600" dirty="0"/>
              <a:t>I Project Presentation (KCS 851 )</a:t>
            </a:r>
            <a:br>
              <a:rPr lang="en-IN" sz="3600" dirty="0"/>
            </a:br>
            <a:r>
              <a:rPr lang="en-IN" sz="3600" b="1" dirty="0" err="1"/>
              <a:t>Trashtrekker</a:t>
            </a:r>
            <a:r>
              <a:rPr lang="en-IN" sz="3600" dirty="0"/>
              <a:t>: </a:t>
            </a:r>
            <a:r>
              <a:rPr lang="en-IN" sz="3600"/>
              <a:t>Smart Waste </a:t>
            </a:r>
            <a:r>
              <a:rPr lang="en-IN" sz="3600" dirty="0"/>
              <a:t>Management System</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900325"/>
            <a:ext cx="9485912" cy="2240593"/>
          </a:xfrm>
        </p:spPr>
        <p:txBody>
          <a:bodyPr>
            <a:normAutofit fontScale="85000" lnSpcReduction="10000"/>
          </a:bodyPr>
          <a:lstStyle/>
          <a:p>
            <a:r>
              <a:rPr lang="en-IN" dirty="0"/>
              <a:t>                         </a:t>
            </a:r>
            <a:r>
              <a:rPr lang="en-IN" b="1" dirty="0"/>
              <a:t>Guide Name: </a:t>
            </a:r>
            <a:r>
              <a:rPr lang="en-IN" dirty="0" err="1"/>
              <a:t>Dr.</a:t>
            </a:r>
            <a:r>
              <a:rPr lang="en-IN" dirty="0"/>
              <a:t> Gaurav Dubey</a:t>
            </a:r>
          </a:p>
          <a:p>
            <a:r>
              <a:rPr lang="en-IN" dirty="0"/>
              <a:t> </a:t>
            </a:r>
            <a:r>
              <a:rPr lang="en-IN" b="1" dirty="0"/>
              <a:t>Project Members</a:t>
            </a:r>
          </a:p>
          <a:p>
            <a:r>
              <a:rPr lang="en-IN" dirty="0"/>
              <a:t>                                                              1. Karan Agarwal  (Roll no: 2000290120082)   CS 8B</a:t>
            </a:r>
          </a:p>
          <a:p>
            <a:r>
              <a:rPr lang="en-IN" dirty="0"/>
              <a:t>                                                             2. Karnik Gautam (Roll no: 2000290120083)  CS 8B</a:t>
            </a:r>
          </a:p>
          <a:p>
            <a:r>
              <a:rPr lang="en-IN" dirty="0"/>
              <a:t>                                                             3. Harsh Yadav ( Roll no: 2000290120073)      CS 8B</a:t>
            </a:r>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A240F977-B47A-86EC-3D45-4D7B12F4765D}"/>
              </a:ext>
            </a:extLst>
          </p:cNvPr>
          <p:cNvPicPr>
            <a:picLocks noChangeAspect="1"/>
          </p:cNvPicPr>
          <p:nvPr/>
        </p:nvPicPr>
        <p:blipFill>
          <a:blip r:embed="rId2"/>
          <a:srcRect/>
          <a:stretch>
            <a:fillRect/>
          </a:stretch>
        </p:blipFill>
        <p:spPr bwMode="auto">
          <a:xfrm>
            <a:off x="813977" y="228600"/>
            <a:ext cx="10195935" cy="956388"/>
          </a:xfrm>
          <a:prstGeom prst="rect">
            <a:avLst/>
          </a:prstGeom>
          <a:noFill/>
          <a:ln w="9525">
            <a:noFill/>
            <a:miter lim="800000"/>
            <a:headEnd/>
            <a:tailEnd/>
          </a:ln>
        </p:spPr>
      </p:pic>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Diagrams</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r>
              <a:rPr lang="en-IN" dirty="0"/>
              <a:t>Diagram to show the process involved in the project.</a:t>
            </a:r>
          </a:p>
          <a:p>
            <a:r>
              <a:rPr lang="en-IN" dirty="0"/>
              <a:t>Architectural Diagram</a:t>
            </a:r>
          </a:p>
          <a:p>
            <a:r>
              <a:rPr lang="en-IN" dirty="0"/>
              <a:t>USE CASE Diagram</a:t>
            </a:r>
          </a:p>
          <a:p>
            <a:r>
              <a:rPr lang="en-IN" dirty="0"/>
              <a:t>Process Flow Diagram</a:t>
            </a:r>
          </a:p>
          <a:p>
            <a:r>
              <a:rPr lang="en-IN" dirty="0"/>
              <a:t>ER Diagram</a:t>
            </a:r>
          </a:p>
          <a:p>
            <a:r>
              <a:rPr lang="en-IN" dirty="0"/>
              <a:t>Data Flow Diagram</a:t>
            </a:r>
          </a:p>
          <a:p>
            <a:endParaRPr lang="en-IN" dirty="0"/>
          </a:p>
        </p:txBody>
      </p:sp>
    </p:spTree>
    <p:extLst>
      <p:ext uri="{BB962C8B-B14F-4D97-AF65-F5344CB8AC3E}">
        <p14:creationId xmlns:p14="http://schemas.microsoft.com/office/powerpoint/2010/main" val="111675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B0777-64C5-03AE-3797-A0A061D4F9D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ER Diagram</a:t>
            </a:r>
          </a:p>
        </p:txBody>
      </p:sp>
      <p:pic>
        <p:nvPicPr>
          <p:cNvPr id="5" name="Content Placeholder 4" descr="A diagram of a company&#10;&#10;Description automatically generated">
            <a:extLst>
              <a:ext uri="{FF2B5EF4-FFF2-40B4-BE49-F238E27FC236}">
                <a16:creationId xmlns:a16="http://schemas.microsoft.com/office/drawing/2014/main" id="{7129C0C8-0C2E-4929-EDD8-669E588618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710" y="1675227"/>
            <a:ext cx="9154579" cy="4394199"/>
          </a:xfrm>
          <a:prstGeom prst="rect">
            <a:avLst/>
          </a:prstGeom>
        </p:spPr>
      </p:pic>
    </p:spTree>
    <p:extLst>
      <p:ext uri="{BB962C8B-B14F-4D97-AF65-F5344CB8AC3E}">
        <p14:creationId xmlns:p14="http://schemas.microsoft.com/office/powerpoint/2010/main" val="204769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3408-B30E-5C62-5FA4-FA60AFD8D0DC}"/>
              </a:ext>
            </a:extLst>
          </p:cNvPr>
          <p:cNvSpPr>
            <a:spLocks noGrp="1"/>
          </p:cNvSpPr>
          <p:nvPr>
            <p:ph type="title"/>
          </p:nvPr>
        </p:nvSpPr>
        <p:spPr/>
        <p:txBody>
          <a:bodyPr/>
          <a:lstStyle/>
          <a:p>
            <a:r>
              <a:rPr lang="en-IN" dirty="0"/>
              <a:t>Use case diagram</a:t>
            </a:r>
          </a:p>
        </p:txBody>
      </p:sp>
      <p:pic>
        <p:nvPicPr>
          <p:cNvPr id="5" name="Content Placeholder 4">
            <a:extLst>
              <a:ext uri="{FF2B5EF4-FFF2-40B4-BE49-F238E27FC236}">
                <a16:creationId xmlns:a16="http://schemas.microsoft.com/office/drawing/2014/main" id="{A546829C-FB85-FE86-5489-24D1B9BFF9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9509" y="493279"/>
            <a:ext cx="6054291" cy="6154439"/>
          </a:xfrm>
        </p:spPr>
      </p:pic>
    </p:spTree>
    <p:extLst>
      <p:ext uri="{BB962C8B-B14F-4D97-AF65-F5344CB8AC3E}">
        <p14:creationId xmlns:p14="http://schemas.microsoft.com/office/powerpoint/2010/main" val="256057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D887-5BA3-A580-A7D3-9FF2E41D0515}"/>
              </a:ext>
            </a:extLst>
          </p:cNvPr>
          <p:cNvSpPr>
            <a:spLocks noGrp="1"/>
          </p:cNvSpPr>
          <p:nvPr>
            <p:ph type="title"/>
          </p:nvPr>
        </p:nvSpPr>
        <p:spPr/>
        <p:txBody>
          <a:bodyPr/>
          <a:lstStyle/>
          <a:p>
            <a:r>
              <a:rPr lang="en-IN" dirty="0"/>
              <a:t>workflow Chart diagram</a:t>
            </a:r>
          </a:p>
        </p:txBody>
      </p:sp>
      <p:pic>
        <p:nvPicPr>
          <p:cNvPr id="5" name="Content Placeholder 4">
            <a:extLst>
              <a:ext uri="{FF2B5EF4-FFF2-40B4-BE49-F238E27FC236}">
                <a16:creationId xmlns:a16="http://schemas.microsoft.com/office/drawing/2014/main" id="{49DAB758-098B-4080-0B81-0FA2D9C84F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168" y="1482291"/>
            <a:ext cx="8576110" cy="5010584"/>
          </a:xfrm>
        </p:spPr>
      </p:pic>
    </p:spTree>
    <p:extLst>
      <p:ext uri="{BB962C8B-B14F-4D97-AF65-F5344CB8AC3E}">
        <p14:creationId xmlns:p14="http://schemas.microsoft.com/office/powerpoint/2010/main" val="89409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89CF-0463-84D9-FCDC-4A0CAB3F424B}"/>
              </a:ext>
            </a:extLst>
          </p:cNvPr>
          <p:cNvSpPr>
            <a:spLocks noGrp="1"/>
          </p:cNvSpPr>
          <p:nvPr>
            <p:ph type="title"/>
          </p:nvPr>
        </p:nvSpPr>
        <p:spPr/>
        <p:txBody>
          <a:bodyPr/>
          <a:lstStyle/>
          <a:p>
            <a:r>
              <a:rPr lang="en-IN" dirty="0"/>
              <a:t>Architectural Diagram</a:t>
            </a:r>
          </a:p>
        </p:txBody>
      </p:sp>
      <p:pic>
        <p:nvPicPr>
          <p:cNvPr id="4" name="Content Placeholder 4">
            <a:extLst>
              <a:ext uri="{FF2B5EF4-FFF2-40B4-BE49-F238E27FC236}">
                <a16:creationId xmlns:a16="http://schemas.microsoft.com/office/drawing/2014/main" id="{9B404FFE-DA3D-717E-E804-A7C1188D3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733" y="1994591"/>
            <a:ext cx="7636934" cy="4013406"/>
          </a:xfrm>
        </p:spPr>
      </p:pic>
    </p:spTree>
    <p:extLst>
      <p:ext uri="{BB962C8B-B14F-4D97-AF65-F5344CB8AC3E}">
        <p14:creationId xmlns:p14="http://schemas.microsoft.com/office/powerpoint/2010/main" val="277562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F00E-A5C3-0390-02D5-174C55AFC50D}"/>
              </a:ext>
            </a:extLst>
          </p:cNvPr>
          <p:cNvSpPr>
            <a:spLocks noGrp="1"/>
          </p:cNvSpPr>
          <p:nvPr>
            <p:ph type="title"/>
          </p:nvPr>
        </p:nvSpPr>
        <p:spPr/>
        <p:txBody>
          <a:bodyPr/>
          <a:lstStyle/>
          <a:p>
            <a:r>
              <a:rPr lang="en-US" dirty="0"/>
              <a:t>Level 0 DFD</a:t>
            </a:r>
            <a:endParaRPr lang="en-IN" dirty="0"/>
          </a:p>
        </p:txBody>
      </p:sp>
      <p:pic>
        <p:nvPicPr>
          <p:cNvPr id="5" name="Content Placeholder 4" descr="A diagram of a diagram&#10;&#10;Description automatically generated">
            <a:extLst>
              <a:ext uri="{FF2B5EF4-FFF2-40B4-BE49-F238E27FC236}">
                <a16:creationId xmlns:a16="http://schemas.microsoft.com/office/drawing/2014/main" id="{A856EF62-6191-7D8E-813E-E8590A884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568" y="2427627"/>
            <a:ext cx="8580864" cy="3147333"/>
          </a:xfrm>
        </p:spPr>
      </p:pic>
    </p:spTree>
    <p:extLst>
      <p:ext uri="{BB962C8B-B14F-4D97-AF65-F5344CB8AC3E}">
        <p14:creationId xmlns:p14="http://schemas.microsoft.com/office/powerpoint/2010/main" val="402230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BC78-5188-E0FD-FBA1-BAC43C3E34C4}"/>
              </a:ext>
            </a:extLst>
          </p:cNvPr>
          <p:cNvSpPr>
            <a:spLocks noGrp="1"/>
          </p:cNvSpPr>
          <p:nvPr>
            <p:ph type="title"/>
          </p:nvPr>
        </p:nvSpPr>
        <p:spPr/>
        <p:txBody>
          <a:bodyPr/>
          <a:lstStyle/>
          <a:p>
            <a:r>
              <a:rPr lang="en-US" dirty="0"/>
              <a:t>Level 1 DFD</a:t>
            </a:r>
            <a:endParaRPr lang="en-IN" dirty="0"/>
          </a:p>
        </p:txBody>
      </p:sp>
      <p:pic>
        <p:nvPicPr>
          <p:cNvPr id="5" name="Content Placeholder 4" descr="A diagram of a diagram&#10;&#10;Description automatically generated">
            <a:extLst>
              <a:ext uri="{FF2B5EF4-FFF2-40B4-BE49-F238E27FC236}">
                <a16:creationId xmlns:a16="http://schemas.microsoft.com/office/drawing/2014/main" id="{ADA3C9FC-26D7-4828-D2FD-727307547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340" y="1825625"/>
            <a:ext cx="9347319" cy="4351338"/>
          </a:xfrm>
        </p:spPr>
      </p:pic>
    </p:spTree>
    <p:extLst>
      <p:ext uri="{BB962C8B-B14F-4D97-AF65-F5344CB8AC3E}">
        <p14:creationId xmlns:p14="http://schemas.microsoft.com/office/powerpoint/2010/main" val="1320170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838200" y="336249"/>
            <a:ext cx="10515600" cy="1325563"/>
          </a:xfrm>
        </p:spPr>
        <p:txBody>
          <a:bodyPr/>
          <a:lstStyle/>
          <a:p>
            <a:r>
              <a:rPr lang="en-IN" dirty="0"/>
              <a:t>Patent Status</a:t>
            </a:r>
          </a:p>
        </p:txBody>
      </p:sp>
      <p:sp>
        <p:nvSpPr>
          <p:cNvPr id="6" name="Content Placeholder 5">
            <a:extLst>
              <a:ext uri="{FF2B5EF4-FFF2-40B4-BE49-F238E27FC236}">
                <a16:creationId xmlns:a16="http://schemas.microsoft.com/office/drawing/2014/main" id="{C2AAC4CE-D75C-6D4D-1729-246A4C20462E}"/>
              </a:ext>
            </a:extLst>
          </p:cNvPr>
          <p:cNvSpPr>
            <a:spLocks noGrp="1"/>
          </p:cNvSpPr>
          <p:nvPr>
            <p:ph idx="1"/>
          </p:nvPr>
        </p:nvSpPr>
        <p:spPr/>
        <p:txBody>
          <a:bodyPr/>
          <a:lstStyle/>
          <a:p>
            <a:r>
              <a:rPr lang="en-IN" dirty="0"/>
              <a:t>Draft submitted.</a:t>
            </a:r>
          </a:p>
          <a:p>
            <a:r>
              <a:rPr lang="en-IN" dirty="0"/>
              <a:t>Patent Submission : Yes</a:t>
            </a:r>
          </a:p>
          <a:p>
            <a:r>
              <a:rPr lang="en-IN" dirty="0"/>
              <a:t>Patent Published: Yes</a:t>
            </a:r>
          </a:p>
        </p:txBody>
      </p:sp>
      <p:pic>
        <p:nvPicPr>
          <p:cNvPr id="4" name="Picture 3" descr="A close-up of a application form&#10;&#10;Description automatically generated">
            <a:extLst>
              <a:ext uri="{FF2B5EF4-FFF2-40B4-BE49-F238E27FC236}">
                <a16:creationId xmlns:a16="http://schemas.microsoft.com/office/drawing/2014/main" id="{955FDA5B-9D90-3079-8CFE-22747C374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332" y="141400"/>
            <a:ext cx="6277818" cy="6716600"/>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pPr marL="0" indent="0">
              <a:buNone/>
            </a:pPr>
            <a:endParaRPr lang="en-IN" dirty="0"/>
          </a:p>
          <a:p>
            <a:r>
              <a:rPr lang="en-IN" dirty="0"/>
              <a:t>Draft completion status: Completed</a:t>
            </a:r>
          </a:p>
          <a:p>
            <a:r>
              <a:rPr lang="en-IN" dirty="0"/>
              <a:t>Research Paper Hyperlink: </a:t>
            </a:r>
            <a:r>
              <a:rPr lang="en-IN" dirty="0">
                <a:hlinkClick r:id="rId2" action="ppaction://hlinkfile"/>
              </a:rPr>
              <a:t>Hyperlink</a:t>
            </a:r>
            <a:endParaRPr lang="en-IN" dirty="0"/>
          </a:p>
          <a:p>
            <a:r>
              <a:rPr lang="en-IN" dirty="0"/>
              <a:t>Research Paper Status: Submitted</a:t>
            </a:r>
          </a:p>
          <a:p>
            <a:pPr marL="0" indent="0">
              <a:buNone/>
            </a:pPr>
            <a:endParaRPr lang="en-IN" dirty="0"/>
          </a:p>
        </p:txBody>
      </p:sp>
      <p:pic>
        <p:nvPicPr>
          <p:cNvPr id="5" name="Picture 4" descr="A document with text on it&#10;&#10;Description automatically generated">
            <a:extLst>
              <a:ext uri="{FF2B5EF4-FFF2-40B4-BE49-F238E27FC236}">
                <a16:creationId xmlns:a16="http://schemas.microsoft.com/office/drawing/2014/main" id="{1EE852AF-EC57-C54C-9031-EB2E62AA8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302" y="166936"/>
            <a:ext cx="5296359" cy="6271803"/>
          </a:xfrm>
          <a:prstGeom prst="rect">
            <a:avLst/>
          </a:prstGeom>
        </p:spPr>
      </p:pic>
    </p:spTree>
    <p:extLst>
      <p:ext uri="{BB962C8B-B14F-4D97-AF65-F5344CB8AC3E}">
        <p14:creationId xmlns:p14="http://schemas.microsoft.com/office/powerpoint/2010/main" val="12496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t>100% project is completed.</a:t>
            </a:r>
          </a:p>
          <a:p>
            <a:r>
              <a:rPr lang="en-IN" dirty="0"/>
              <a:t>Implementation and code for IOT part is completed.</a:t>
            </a:r>
          </a:p>
          <a:p>
            <a:r>
              <a:rPr lang="en-IN" dirty="0"/>
              <a:t>Implementation of front end is completed.</a:t>
            </a:r>
          </a:p>
          <a:p>
            <a:r>
              <a:rPr lang="en-IN" dirty="0"/>
              <a:t>Implementation of backend is ongoing.</a:t>
            </a:r>
          </a:p>
          <a:p>
            <a:pPr marL="0" indent="0">
              <a:buNone/>
            </a:pPr>
            <a:endParaRPr lang="en-IN" dirty="0"/>
          </a:p>
        </p:txBody>
      </p:sp>
    </p:spTree>
    <p:extLst>
      <p:ext uri="{BB962C8B-B14F-4D97-AF65-F5344CB8AC3E}">
        <p14:creationId xmlns:p14="http://schemas.microsoft.com/office/powerpoint/2010/main" val="168185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pPr>
              <a:buFont typeface="Arial" panose="020B0604020202020204" pitchFamily="34" charset="0"/>
              <a:buChar char="•"/>
            </a:pPr>
            <a:r>
              <a:rPr lang="en-US" sz="2800" dirty="0"/>
              <a:t>Nowadays, as we seen that dustbins are being overflowed and they are not being monitored properly.</a:t>
            </a:r>
          </a:p>
          <a:p>
            <a:pPr>
              <a:buFont typeface="Arial" panose="020B0604020202020204" pitchFamily="34" charset="0"/>
              <a:buChar char="•"/>
            </a:pPr>
            <a:r>
              <a:rPr lang="en-US" sz="2800" dirty="0"/>
              <a:t> This will result in serious health issues and also affecting the surrounding environment.</a:t>
            </a:r>
          </a:p>
          <a:p>
            <a:pPr>
              <a:buFont typeface="Arial" panose="020B0604020202020204" pitchFamily="34" charset="0"/>
              <a:buChar char="•"/>
            </a:pPr>
            <a:r>
              <a:rPr lang="en-US" sz="2800" dirty="0"/>
              <a:t> The Collectors are also unable to find out the overflowed dustbins and hence it hampers their work.</a:t>
            </a:r>
          </a:p>
          <a:p>
            <a:pPr>
              <a:buFont typeface="Arial" panose="020B0604020202020204" pitchFamily="34" charset="0"/>
              <a:buChar char="•"/>
            </a:pPr>
            <a:r>
              <a:rPr lang="en-US" sz="2800" dirty="0"/>
              <a:t>  As a result, people tend to throw garbage in nearby surroundings and it will create a pollution in the environment</a:t>
            </a:r>
            <a:r>
              <a:rPr lang="en-US" dirty="0"/>
              <a:t>. </a:t>
            </a:r>
            <a:endParaRPr lang="en-IN" dirty="0"/>
          </a:p>
          <a:p>
            <a:pPr marL="0" indent="0">
              <a:buNone/>
            </a:pPr>
            <a:endParaRPr lang="en-IN" dirty="0"/>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4B4A-A67A-F6AE-F0CD-929C095C77EC}"/>
              </a:ext>
            </a:extLst>
          </p:cNvPr>
          <p:cNvSpPr>
            <a:spLocks noGrp="1"/>
          </p:cNvSpPr>
          <p:nvPr>
            <p:ph type="title"/>
          </p:nvPr>
        </p:nvSpPr>
        <p:spPr/>
        <p:txBody>
          <a:bodyPr/>
          <a:lstStyle/>
          <a:p>
            <a:r>
              <a:rPr lang="en-IN" dirty="0"/>
              <a:t>SCREENSHOTS (Project Output)</a:t>
            </a:r>
          </a:p>
        </p:txBody>
      </p:sp>
      <p:pic>
        <p:nvPicPr>
          <p:cNvPr id="5" name="Content Placeholder 4">
            <a:extLst>
              <a:ext uri="{FF2B5EF4-FFF2-40B4-BE49-F238E27FC236}">
                <a16:creationId xmlns:a16="http://schemas.microsoft.com/office/drawing/2014/main" id="{E1EF4E15-6140-ED7E-3359-0EFFE92F3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440" y="1825625"/>
            <a:ext cx="9022728" cy="4351338"/>
          </a:xfrm>
        </p:spPr>
      </p:pic>
    </p:spTree>
    <p:extLst>
      <p:ext uri="{BB962C8B-B14F-4D97-AF65-F5344CB8AC3E}">
        <p14:creationId xmlns:p14="http://schemas.microsoft.com/office/powerpoint/2010/main" val="2181973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C1F6D-0AB8-F31F-2BDC-CE4D9F615FD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Screenshot (Admin View)</a:t>
            </a:r>
          </a:p>
        </p:txBody>
      </p:sp>
      <p:pic>
        <p:nvPicPr>
          <p:cNvPr id="10" name="Content Placeholder 9" descr="A screenshot of a computer&#10;&#10;Description automatically generated">
            <a:extLst>
              <a:ext uri="{FF2B5EF4-FFF2-40B4-BE49-F238E27FC236}">
                <a16:creationId xmlns:a16="http://schemas.microsoft.com/office/drawing/2014/main" id="{B6DC89DD-9BF5-87AE-8F53-37B910935B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94744" y="1675227"/>
            <a:ext cx="10135860" cy="4839873"/>
          </a:xfrm>
          <a:prstGeom prst="rect">
            <a:avLst/>
          </a:prstGeom>
        </p:spPr>
      </p:pic>
    </p:spTree>
    <p:extLst>
      <p:ext uri="{BB962C8B-B14F-4D97-AF65-F5344CB8AC3E}">
        <p14:creationId xmlns:p14="http://schemas.microsoft.com/office/powerpoint/2010/main" val="3100427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5F7B4-229E-5CCD-4476-941BF4FFC928}"/>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solidFill>
                  <a:schemeClr val="tx1"/>
                </a:solidFill>
                <a:latin typeface="+mj-lt"/>
                <a:ea typeface="+mj-ea"/>
                <a:cs typeface="+mj-cs"/>
              </a:rPr>
              <a:t> Bin Master</a:t>
            </a:r>
          </a:p>
        </p:txBody>
      </p:sp>
      <p:sp>
        <p:nvSpPr>
          <p:cNvPr id="6" name="Content Placeholder 5">
            <a:extLst>
              <a:ext uri="{FF2B5EF4-FFF2-40B4-BE49-F238E27FC236}">
                <a16:creationId xmlns:a16="http://schemas.microsoft.com/office/drawing/2014/main" id="{91251037-BB41-D255-CFAC-21C94DDD3EF0}"/>
              </a:ext>
            </a:extLst>
          </p:cNvPr>
          <p:cNvSpPr>
            <a:spLocks noGrp="1"/>
          </p:cNvSpPr>
          <p:nvPr>
            <p:ph sz="half" idx="2"/>
          </p:nvPr>
        </p:nvSpPr>
        <p:spPr>
          <a:xfrm>
            <a:off x="1008184" y="1459907"/>
            <a:ext cx="10175630" cy="767904"/>
          </a:xfrm>
        </p:spPr>
        <p:txBody>
          <a:bodyPr vert="horz" lIns="91440" tIns="45720" rIns="91440" bIns="45720" rtlCol="0" anchor="ctr">
            <a:normAutofit/>
          </a:bodyPr>
          <a:lstStyle/>
          <a:p>
            <a:pPr marL="0" indent="0" algn="ctr">
              <a:buNone/>
            </a:pPr>
            <a:endParaRPr lang="en-US" sz="2000" dirty="0"/>
          </a:p>
        </p:txBody>
      </p:sp>
      <p:pic>
        <p:nvPicPr>
          <p:cNvPr id="8" name="Content Placeholder 7" descr="A screenshot of a computer&#10;&#10;Description automatically generated">
            <a:extLst>
              <a:ext uri="{FF2B5EF4-FFF2-40B4-BE49-F238E27FC236}">
                <a16:creationId xmlns:a16="http://schemas.microsoft.com/office/drawing/2014/main" id="{4EC089B0-0D78-10BF-68A0-9BAFC98CA06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9115" y="1028700"/>
            <a:ext cx="10294699" cy="5018667"/>
          </a:xfrm>
          <a:prstGeom prst="rect">
            <a:avLst/>
          </a:prstGeom>
        </p:spPr>
      </p:pic>
    </p:spTree>
    <p:extLst>
      <p:ext uri="{BB962C8B-B14F-4D97-AF65-F5344CB8AC3E}">
        <p14:creationId xmlns:p14="http://schemas.microsoft.com/office/powerpoint/2010/main" val="7612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D8F67-C62D-329B-8B1C-2D97C63DCFD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Bin Sensor Report</a:t>
            </a:r>
          </a:p>
        </p:txBody>
      </p:sp>
      <p:pic>
        <p:nvPicPr>
          <p:cNvPr id="10" name="Content Placeholder 9" descr="A screenshot of a computer&#10;&#10;Description automatically generated">
            <a:extLst>
              <a:ext uri="{FF2B5EF4-FFF2-40B4-BE49-F238E27FC236}">
                <a16:creationId xmlns:a16="http://schemas.microsoft.com/office/drawing/2014/main" id="{89158EC9-6362-586A-63F4-B7527DE45F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205" y="1618077"/>
            <a:ext cx="10396865" cy="5068473"/>
          </a:xfrm>
          <a:prstGeom prst="rect">
            <a:avLst/>
          </a:prstGeom>
        </p:spPr>
      </p:pic>
    </p:spTree>
    <p:extLst>
      <p:ext uri="{BB962C8B-B14F-4D97-AF65-F5344CB8AC3E}">
        <p14:creationId xmlns:p14="http://schemas.microsoft.com/office/powerpoint/2010/main" val="2016846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D8F67-C62D-329B-8B1C-2D97C63DCFD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Database</a:t>
            </a:r>
            <a:endParaRPr lang="en-US" sz="3200" kern="1200" dirty="0">
              <a:solidFill>
                <a:schemeClr val="bg1"/>
              </a:solidFill>
              <a:latin typeface="+mj-lt"/>
              <a:ea typeface="+mj-ea"/>
              <a:cs typeface="+mj-cs"/>
            </a:endParaRPr>
          </a:p>
        </p:txBody>
      </p:sp>
      <p:pic>
        <p:nvPicPr>
          <p:cNvPr id="10" name="Content Placeholder 9">
            <a:extLst>
              <a:ext uri="{FF2B5EF4-FFF2-40B4-BE49-F238E27FC236}">
                <a16:creationId xmlns:a16="http://schemas.microsoft.com/office/drawing/2014/main" id="{89158EC9-6362-586A-63F4-B7527DE45F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65205" y="1618077"/>
            <a:ext cx="10396865" cy="5068473"/>
          </a:xfrm>
          <a:prstGeom prst="rect">
            <a:avLst/>
          </a:prstGeom>
        </p:spPr>
      </p:pic>
    </p:spTree>
    <p:extLst>
      <p:ext uri="{BB962C8B-B14F-4D97-AF65-F5344CB8AC3E}">
        <p14:creationId xmlns:p14="http://schemas.microsoft.com/office/powerpoint/2010/main" val="301418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756-DA70-DECE-F716-253091BEAF90}"/>
              </a:ext>
            </a:extLst>
          </p:cNvPr>
          <p:cNvSpPr>
            <a:spLocks noGrp="1"/>
          </p:cNvSpPr>
          <p:nvPr>
            <p:ph type="title"/>
          </p:nvPr>
        </p:nvSpPr>
        <p:spPr/>
        <p:txBody>
          <a:bodyPr/>
          <a:lstStyle/>
          <a:p>
            <a:r>
              <a:rPr lang="en-IN" dirty="0"/>
              <a:t>Testing Report	</a:t>
            </a:r>
          </a:p>
        </p:txBody>
      </p:sp>
      <p:sp>
        <p:nvSpPr>
          <p:cNvPr id="3" name="Content Placeholder 2">
            <a:extLst>
              <a:ext uri="{FF2B5EF4-FFF2-40B4-BE49-F238E27FC236}">
                <a16:creationId xmlns:a16="http://schemas.microsoft.com/office/drawing/2014/main" id="{C46DD2A9-BE34-8D8A-FFD6-13CA37F46D93}"/>
              </a:ext>
            </a:extLst>
          </p:cNvPr>
          <p:cNvSpPr>
            <a:spLocks noGrp="1"/>
          </p:cNvSpPr>
          <p:nvPr>
            <p:ph idx="1"/>
          </p:nvPr>
        </p:nvSpPr>
        <p:spPr/>
        <p:txBody>
          <a:bodyPr/>
          <a:lstStyle/>
          <a:p>
            <a:r>
              <a:rPr lang="en-IN" dirty="0"/>
              <a:t>Hyperlink of test report:</a:t>
            </a:r>
          </a:p>
          <a:p>
            <a:pPr marL="0" indent="0">
              <a:buNone/>
            </a:pPr>
            <a:r>
              <a:rPr lang="en-IN" dirty="0">
                <a:hlinkClick r:id="rId2" action="ppaction://hlinkfile"/>
              </a:rPr>
              <a:t>Test Report Hyperlink</a:t>
            </a:r>
            <a:endParaRPr lang="en-IN" dirty="0"/>
          </a:p>
        </p:txBody>
      </p:sp>
    </p:spTree>
    <p:extLst>
      <p:ext uri="{BB962C8B-B14F-4D97-AF65-F5344CB8AC3E}">
        <p14:creationId xmlns:p14="http://schemas.microsoft.com/office/powerpoint/2010/main" val="473929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6575-5594-C521-07E9-D31ACCEA6F5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58D775A-1022-A16F-AD87-D8E71D6E14C4}"/>
              </a:ext>
            </a:extLst>
          </p:cNvPr>
          <p:cNvSpPr>
            <a:spLocks noGrp="1"/>
          </p:cNvSpPr>
          <p:nvPr>
            <p:ph idx="1"/>
          </p:nvPr>
        </p:nvSpPr>
        <p:spPr/>
        <p:txBody>
          <a:bodyPr/>
          <a:lstStyle/>
          <a:p>
            <a:pPr algn="l"/>
            <a:r>
              <a:rPr lang="en-US" sz="1800" b="0" i="0" u="none" strike="noStrike" baseline="0" dirty="0">
                <a:latin typeface="TimesNewRomanPSMT"/>
              </a:rPr>
              <a:t>M. A. Al Mamun, M. A. Hannan, and A. Hussain, “Real </a:t>
            </a:r>
            <a:r>
              <a:rPr lang="en-US" sz="1800" b="0" i="0" u="none" strike="noStrike" baseline="0" dirty="0" err="1">
                <a:latin typeface="TimesNewRomanPSMT"/>
              </a:rPr>
              <a:t>timesolid</a:t>
            </a:r>
            <a:r>
              <a:rPr lang="en-US" sz="1800" b="0" i="0" u="none" strike="noStrike" baseline="0" dirty="0">
                <a:latin typeface="TimesNewRomanPSMT"/>
              </a:rPr>
              <a:t> waste bin monitoring system framework using </a:t>
            </a:r>
            <a:r>
              <a:rPr lang="en-US" sz="1800" b="0" i="0" u="none" strike="noStrike" baseline="0" dirty="0" err="1">
                <a:latin typeface="TimesNewRomanPSMT"/>
              </a:rPr>
              <a:t>wirelesssensor</a:t>
            </a:r>
            <a:r>
              <a:rPr lang="en-US" sz="1800" b="0" i="0" u="none" strike="noStrike" baseline="0" dirty="0">
                <a:latin typeface="TimesNewRomanPSMT"/>
              </a:rPr>
              <a:t> network,” </a:t>
            </a:r>
            <a:r>
              <a:rPr lang="en-US" sz="1800" b="0" i="1" u="none" strike="noStrike" baseline="0" dirty="0">
                <a:latin typeface="TimesNewRomanPS-ItalicMT"/>
              </a:rPr>
              <a:t>13th Int. Conf. Electron. Information, </a:t>
            </a:r>
            <a:r>
              <a:rPr lang="en-US" sz="1800" b="0" i="1" u="none" strike="noStrike" baseline="0" dirty="0" err="1">
                <a:latin typeface="TimesNewRomanPS-ItalicMT"/>
              </a:rPr>
              <a:t>Commun</a:t>
            </a:r>
            <a:r>
              <a:rPr lang="en-US" sz="1800" b="0" i="1" u="none" strike="noStrike" baseline="0" dirty="0">
                <a:latin typeface="TimesNewRomanPS-ItalicMT"/>
              </a:rPr>
              <a:t>.</a:t>
            </a:r>
            <a:r>
              <a:rPr lang="pl-PL" sz="1800" b="0" i="1" u="none" strike="noStrike" baseline="0" dirty="0">
                <a:latin typeface="TimesNewRomanPS-ItalicMT"/>
              </a:rPr>
              <a:t>ICEIC 2014 - Proc.</a:t>
            </a:r>
            <a:r>
              <a:rPr lang="pl-PL" sz="1800" b="0" i="0" u="none" strike="noStrike" baseline="0" dirty="0">
                <a:latin typeface="TimesNewRomanPSMT"/>
              </a:rPr>
              <a:t>, pp. 1–2, 2014.</a:t>
            </a:r>
            <a:endParaRPr lang="en-IN" sz="1800" b="0" i="0" u="none" strike="noStrike" baseline="0" dirty="0">
              <a:latin typeface="TimesNewRomanPSMT"/>
            </a:endParaRPr>
          </a:p>
          <a:p>
            <a:pPr algn="l"/>
            <a:r>
              <a:rPr lang="en-US" sz="1800" b="0" i="0" u="none" strike="noStrike" baseline="0" dirty="0">
                <a:latin typeface="TimesNewRomanPSMT"/>
              </a:rPr>
              <a:t>A. S. Wijaya, Z. Zainuddin, and M. </a:t>
            </a:r>
            <a:r>
              <a:rPr lang="en-US" sz="1800" b="0" i="0" u="none" strike="noStrike" baseline="0" dirty="0" err="1">
                <a:latin typeface="TimesNewRomanPSMT"/>
              </a:rPr>
              <a:t>Niswar</a:t>
            </a:r>
            <a:r>
              <a:rPr lang="en-US" sz="1800" b="0" i="0" u="none" strike="noStrike" baseline="0" dirty="0">
                <a:latin typeface="TimesNewRomanPSMT"/>
              </a:rPr>
              <a:t>, “Design a smart</a:t>
            </a:r>
            <a:r>
              <a:rPr lang="en-IN" sz="1800" b="0" i="0" u="none" strike="noStrike" baseline="0" dirty="0">
                <a:latin typeface="TimesNewRomanPSMT"/>
              </a:rPr>
              <a:t>waste bin for smart waste management,” </a:t>
            </a:r>
            <a:r>
              <a:rPr lang="en-IN" sz="1800" b="0" i="1" u="none" strike="noStrike" baseline="0" dirty="0">
                <a:latin typeface="TimesNewRomanPS-ItalicMT"/>
              </a:rPr>
              <a:t>Proc. 2017 5th Int. Conf.</a:t>
            </a:r>
            <a:r>
              <a:rPr lang="fr-FR" sz="1800" b="0" i="1" u="none" strike="noStrike" baseline="0" dirty="0">
                <a:latin typeface="TimesNewRomanPS-ItalicMT"/>
              </a:rPr>
              <a:t>Instrumentation, Control. </a:t>
            </a:r>
            <a:r>
              <a:rPr lang="fr-FR" sz="1800" b="0" i="1" u="none" strike="noStrike" baseline="0" dirty="0" err="1">
                <a:latin typeface="TimesNewRomanPS-ItalicMT"/>
              </a:rPr>
              <a:t>Autom</a:t>
            </a:r>
            <a:r>
              <a:rPr lang="fr-FR" sz="1800" b="0" i="1" u="none" strike="noStrike" baseline="0" dirty="0">
                <a:latin typeface="TimesNewRomanPS-ItalicMT"/>
              </a:rPr>
              <a:t>. ICA 2017</a:t>
            </a:r>
            <a:r>
              <a:rPr lang="fr-FR" sz="1800" b="0" i="0" u="none" strike="noStrike" baseline="0" dirty="0">
                <a:latin typeface="TimesNewRomanPSMT"/>
              </a:rPr>
              <a:t>, pp. 62–66, 2017.</a:t>
            </a:r>
          </a:p>
          <a:p>
            <a:pPr algn="l"/>
            <a:r>
              <a:rPr lang="en-IN" sz="1800" b="0" i="0" u="none" strike="noStrike" baseline="0" dirty="0">
                <a:latin typeface="TimesNewRomanPSMT"/>
              </a:rPr>
              <a:t>T. P. Fei </a:t>
            </a:r>
            <a:r>
              <a:rPr lang="en-IN" sz="1800" b="0" i="1" u="none" strike="noStrike" baseline="0" dirty="0">
                <a:latin typeface="TimesNewRomanPS-ItalicMT"/>
              </a:rPr>
              <a:t>et al.</a:t>
            </a:r>
            <a:r>
              <a:rPr lang="en-IN" sz="1800" b="0" i="0" u="none" strike="noStrike" baseline="0" dirty="0">
                <a:latin typeface="TimesNewRomanPSMT"/>
              </a:rPr>
              <a:t>, “SWM: Smart waste management for green</a:t>
            </a:r>
            <a:r>
              <a:rPr lang="en-US" sz="1800" b="0" i="0" u="none" strike="noStrike" baseline="0" dirty="0">
                <a:latin typeface="TimesNewRomanPSMT"/>
              </a:rPr>
              <a:t>environment,” </a:t>
            </a:r>
            <a:r>
              <a:rPr lang="en-US" sz="1800" b="0" i="1" u="none" strike="noStrike" baseline="0" dirty="0">
                <a:latin typeface="TimesNewRomanPS-ItalicMT"/>
              </a:rPr>
              <a:t>6th ICT Int. Student </a:t>
            </a:r>
            <a:r>
              <a:rPr lang="en-US" sz="1800" b="0" i="1" u="none" strike="noStrike" baseline="0" dirty="0" err="1">
                <a:latin typeface="TimesNewRomanPS-ItalicMT"/>
              </a:rPr>
              <a:t>Proj</a:t>
            </a:r>
            <a:r>
              <a:rPr lang="en-US" sz="1800" b="0" i="1" u="none" strike="noStrike" baseline="0" dirty="0">
                <a:latin typeface="TimesNewRomanPS-ItalicMT"/>
              </a:rPr>
              <a:t>. Conf. Elev. </a:t>
            </a:r>
            <a:r>
              <a:rPr lang="en-US" sz="1800" b="0" i="1" u="none" strike="noStrike" baseline="0" dirty="0" err="1">
                <a:latin typeface="TimesNewRomanPS-ItalicMT"/>
              </a:rPr>
              <a:t>CommunityThrough</a:t>
            </a:r>
            <a:r>
              <a:rPr lang="en-US" sz="1800" b="0" i="1" u="none" strike="noStrike" baseline="0" dirty="0">
                <a:latin typeface="TimesNewRomanPS-ItalicMT"/>
              </a:rPr>
              <a:t> ICT, ICT-ISPC 2017</a:t>
            </a:r>
            <a:r>
              <a:rPr lang="en-US" sz="1800" b="0" i="0" u="none" strike="noStrike" baseline="0" dirty="0">
                <a:latin typeface="TimesNewRomanPSMT"/>
              </a:rPr>
              <a:t>, vol. 2017-January, pp. 1–5, 2017.</a:t>
            </a:r>
          </a:p>
          <a:p>
            <a:pPr algn="l"/>
            <a:r>
              <a:rPr lang="en-US" sz="1800" b="0" i="0" u="none" strike="noStrike" baseline="0" dirty="0">
                <a:latin typeface="TimesNewRomanPSMT"/>
              </a:rPr>
              <a:t>S. S. Chaudhari and V. Y. </a:t>
            </a:r>
            <a:r>
              <a:rPr lang="en-US" sz="1800" b="0" i="0" u="none" strike="noStrike" baseline="0" dirty="0" err="1">
                <a:latin typeface="TimesNewRomanPSMT"/>
              </a:rPr>
              <a:t>Bhole</a:t>
            </a:r>
            <a:r>
              <a:rPr lang="en-US" sz="1800" b="0" i="0" u="none" strike="noStrike" baseline="0" dirty="0">
                <a:latin typeface="TimesNewRomanPSMT"/>
              </a:rPr>
              <a:t>, “Solid Waste Collection as </a:t>
            </a:r>
            <a:r>
              <a:rPr lang="en-US" sz="1800" b="0" i="0" u="none" strike="noStrike" baseline="0" dirty="0" err="1">
                <a:latin typeface="TimesNewRomanPSMT"/>
              </a:rPr>
              <a:t>aService</a:t>
            </a:r>
            <a:r>
              <a:rPr lang="en-US" sz="1800" b="0" i="0" u="none" strike="noStrike" baseline="0" dirty="0">
                <a:latin typeface="TimesNewRomanPSMT"/>
              </a:rPr>
              <a:t> using IoT-Solution for Smart Cities,” </a:t>
            </a:r>
            <a:r>
              <a:rPr lang="en-US" sz="1800" b="0" i="1" u="none" strike="noStrike" baseline="0" dirty="0">
                <a:latin typeface="TimesNewRomanPS-ItalicMT"/>
              </a:rPr>
              <a:t>2018 Int. </a:t>
            </a:r>
            <a:r>
              <a:rPr lang="en-US" sz="1800" b="0" i="1" u="none" strike="noStrike" baseline="0" dirty="0" err="1">
                <a:latin typeface="TimesNewRomanPS-ItalicMT"/>
              </a:rPr>
              <a:t>Conf.Smart</a:t>
            </a:r>
            <a:r>
              <a:rPr lang="en-US" sz="1800" b="0" i="1" u="none" strike="noStrike" baseline="0" dirty="0">
                <a:latin typeface="TimesNewRomanPS-ItalicMT"/>
              </a:rPr>
              <a:t> City </a:t>
            </a:r>
            <a:r>
              <a:rPr lang="en-US" sz="1800" b="0" i="1" u="none" strike="noStrike" baseline="0" dirty="0" err="1">
                <a:latin typeface="TimesNewRomanPS-ItalicMT"/>
              </a:rPr>
              <a:t>Emerg</a:t>
            </a:r>
            <a:r>
              <a:rPr lang="en-US" sz="1800" b="0" i="1" u="none" strike="noStrike" baseline="0" dirty="0">
                <a:latin typeface="TimesNewRomanPS-ItalicMT"/>
              </a:rPr>
              <a:t>. Technol. ICSCET 2018</a:t>
            </a:r>
            <a:r>
              <a:rPr lang="en-US" sz="1800" b="0" i="0" u="none" strike="noStrike" baseline="0" dirty="0">
                <a:latin typeface="TimesNewRomanPSMT"/>
              </a:rPr>
              <a:t>, pp. 1–5, 2018.</a:t>
            </a:r>
            <a:endParaRPr lang="en-IN" dirty="0"/>
          </a:p>
        </p:txBody>
      </p:sp>
    </p:spTree>
    <p:extLst>
      <p:ext uri="{BB962C8B-B14F-4D97-AF65-F5344CB8AC3E}">
        <p14:creationId xmlns:p14="http://schemas.microsoft.com/office/powerpoint/2010/main" val="75658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pPr>
              <a:buFont typeface="Arial" panose="020B0604020202020204" pitchFamily="34" charset="0"/>
              <a:buChar char="•"/>
            </a:pPr>
            <a:r>
              <a:rPr lang="en-US" sz="2800" dirty="0"/>
              <a:t>Garbage management system  is a idea where we can control lots of problems which  disturbs the society in pollution and diseases.</a:t>
            </a:r>
            <a:r>
              <a:rPr lang="en-US" sz="2800" b="1" dirty="0">
                <a:solidFill>
                  <a:srgbClr val="C00000"/>
                </a:solidFill>
              </a:rPr>
              <a:t> </a:t>
            </a:r>
            <a:r>
              <a:rPr lang="en-US" sz="2800" dirty="0"/>
              <a:t>The garbage management has to be done  instantly else it leads to irregular movement</a:t>
            </a:r>
            <a:r>
              <a:rPr lang="en-US" sz="2800" b="1" dirty="0">
                <a:solidFill>
                  <a:srgbClr val="C00000"/>
                </a:solidFill>
              </a:rPr>
              <a:t> </a:t>
            </a:r>
            <a:r>
              <a:rPr lang="en-US" sz="2800" dirty="0"/>
              <a:t>which will have adverse effect  on nature. </a:t>
            </a:r>
          </a:p>
          <a:p>
            <a:pPr>
              <a:buFont typeface="Arial" panose="020B0604020202020204" pitchFamily="34" charset="0"/>
              <a:buChar char="•"/>
            </a:pPr>
            <a:r>
              <a:rPr lang="en-US" sz="2800" dirty="0"/>
              <a:t>  The main objectives of our proposed system are as follows: </a:t>
            </a:r>
          </a:p>
          <a:p>
            <a:pPr>
              <a:buFont typeface="Wingdings" panose="05000000000000000000" pitchFamily="2" charset="2"/>
              <a:buChar char="Ø"/>
            </a:pPr>
            <a:r>
              <a:rPr lang="en-US" sz="2800" dirty="0"/>
              <a:t>  Monitoring the garbage management. </a:t>
            </a:r>
          </a:p>
          <a:p>
            <a:pPr>
              <a:buFont typeface="Wingdings" panose="05000000000000000000" pitchFamily="2" charset="2"/>
              <a:buChar char="Ø"/>
            </a:pPr>
            <a:r>
              <a:rPr lang="en-US" sz="2800" dirty="0"/>
              <a:t>Providing a smart technology for garbage system.</a:t>
            </a:r>
          </a:p>
          <a:p>
            <a:pPr>
              <a:buFont typeface="Wingdings" panose="05000000000000000000" pitchFamily="2" charset="2"/>
              <a:buChar char="Ø"/>
            </a:pPr>
            <a:r>
              <a:rPr lang="en-US" sz="2800" dirty="0"/>
              <a:t> Reducing human time and effort .</a:t>
            </a:r>
          </a:p>
          <a:p>
            <a:pPr>
              <a:buFont typeface="Wingdings" panose="05000000000000000000" pitchFamily="2" charset="2"/>
              <a:buChar char="Ø"/>
            </a:pPr>
            <a:r>
              <a:rPr lang="en-US" sz="2800" dirty="0"/>
              <a:t> Resulting in healthy and waste ridden environment</a:t>
            </a:r>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lstStyle/>
          <a:p>
            <a:pPr marL="0" indent="0">
              <a:buNone/>
            </a:pPr>
            <a:r>
              <a:rPr lang="en-US" b="1" i="0" dirty="0">
                <a:solidFill>
                  <a:srgbClr val="000000"/>
                </a:solidFill>
                <a:effectLst/>
                <a:latin typeface="Lato" panose="020F0502020204030203" pitchFamily="34" charset="0"/>
              </a:rPr>
              <a:t>IOT(Sensors used):</a:t>
            </a:r>
            <a:r>
              <a:rPr lang="en-US" dirty="0">
                <a:solidFill>
                  <a:srgbClr val="000000"/>
                </a:solidFill>
                <a:latin typeface="Lato" panose="020F0502020204030203" pitchFamily="34" charset="0"/>
              </a:rPr>
              <a:t> </a:t>
            </a:r>
            <a:r>
              <a:rPr lang="en-US" dirty="0" err="1">
                <a:solidFill>
                  <a:srgbClr val="000000"/>
                </a:solidFill>
                <a:latin typeface="Lato" panose="020F0502020204030203" pitchFamily="34" charset="0"/>
              </a:rPr>
              <a:t>NodeMCU</a:t>
            </a:r>
            <a:r>
              <a:rPr lang="en-US" dirty="0">
                <a:solidFill>
                  <a:srgbClr val="000000"/>
                </a:solidFill>
                <a:latin typeface="Lato" panose="020F0502020204030203" pitchFamily="34" charset="0"/>
              </a:rPr>
              <a:t> ESP8266 </a:t>
            </a:r>
            <a:r>
              <a:rPr lang="en-US" dirty="0" err="1">
                <a:solidFill>
                  <a:srgbClr val="000000"/>
                </a:solidFill>
                <a:latin typeface="Lato" panose="020F0502020204030203" pitchFamily="34" charset="0"/>
              </a:rPr>
              <a:t>Wifi</a:t>
            </a:r>
            <a:r>
              <a:rPr lang="en-US" dirty="0">
                <a:solidFill>
                  <a:srgbClr val="000000"/>
                </a:solidFill>
                <a:latin typeface="Lato" panose="020F0502020204030203" pitchFamily="34" charset="0"/>
              </a:rPr>
              <a:t> Module, Ultrasonic Sensor, IR sensor , Servo Motor.</a:t>
            </a:r>
            <a:endParaRPr lang="en-US" i="0" dirty="0">
              <a:solidFill>
                <a:srgbClr val="000000"/>
              </a:solidFill>
              <a:effectLst/>
              <a:latin typeface="Lato" panose="020F0502020204030203" pitchFamily="34" charset="0"/>
            </a:endParaRPr>
          </a:p>
          <a:p>
            <a:pPr marL="0" indent="0">
              <a:buNone/>
            </a:pPr>
            <a:r>
              <a:rPr lang="en-US" b="1" i="0" dirty="0">
                <a:solidFill>
                  <a:srgbClr val="000000"/>
                </a:solidFill>
                <a:effectLst/>
                <a:latin typeface="Lato" panose="020F0502020204030203" pitchFamily="34" charset="0"/>
              </a:rPr>
              <a:t>Front End: </a:t>
            </a:r>
            <a:r>
              <a:rPr lang="en-US" b="0" i="0" dirty="0">
                <a:solidFill>
                  <a:srgbClr val="000000"/>
                </a:solidFill>
                <a:effectLst/>
                <a:latin typeface="Lato" panose="020F0502020204030203" pitchFamily="34" charset="0"/>
              </a:rPr>
              <a:t>HTML5, CSS3, </a:t>
            </a:r>
            <a:r>
              <a:rPr lang="en-US" b="0" i="0" dirty="0" err="1">
                <a:solidFill>
                  <a:srgbClr val="000000"/>
                </a:solidFill>
                <a:effectLst/>
                <a:latin typeface="Lato" panose="020F0502020204030203" pitchFamily="34" charset="0"/>
              </a:rPr>
              <a:t>Javascript</a:t>
            </a:r>
            <a:endParaRPr lang="en-US" b="0" i="0" dirty="0">
              <a:solidFill>
                <a:srgbClr val="000000"/>
              </a:solidFill>
              <a:effectLst/>
              <a:latin typeface="Lato" panose="020F0502020204030203" pitchFamily="34" charset="0"/>
            </a:endParaRPr>
          </a:p>
          <a:p>
            <a:pPr marL="0" indent="0">
              <a:buNone/>
            </a:pPr>
            <a:r>
              <a:rPr lang="en-US" b="1" i="0" dirty="0">
                <a:solidFill>
                  <a:srgbClr val="000000"/>
                </a:solidFill>
                <a:effectLst/>
                <a:latin typeface="Lato" panose="020F0502020204030203" pitchFamily="34" charset="0"/>
              </a:rPr>
              <a:t>Back End: </a:t>
            </a:r>
            <a:r>
              <a:rPr lang="en-US" b="0" i="0" dirty="0">
                <a:solidFill>
                  <a:srgbClr val="000000"/>
                </a:solidFill>
                <a:effectLst/>
                <a:latin typeface="Lato" panose="020F0502020204030203" pitchFamily="34" charset="0"/>
              </a:rPr>
              <a:t>PHP, MYSQL</a:t>
            </a:r>
            <a:endParaRPr lang="en-IN" dirty="0"/>
          </a:p>
          <a:p>
            <a:endParaRPr lang="en-IN"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7111-4EF2-48D2-EA0C-032F56B8C1ED}"/>
              </a:ext>
            </a:extLst>
          </p:cNvPr>
          <p:cNvSpPr>
            <a:spLocks noGrp="1"/>
          </p:cNvSpPr>
          <p:nvPr>
            <p:ph type="title"/>
          </p:nvPr>
        </p:nvSpPr>
        <p:spPr/>
        <p:txBody>
          <a:bodyPr/>
          <a:lstStyle/>
          <a:p>
            <a:r>
              <a:rPr lang="en-IN" dirty="0"/>
              <a:t>Literature Survey(Paper 1)</a:t>
            </a:r>
          </a:p>
        </p:txBody>
      </p:sp>
      <p:sp>
        <p:nvSpPr>
          <p:cNvPr id="3" name="Content Placeholder 2">
            <a:extLst>
              <a:ext uri="{FF2B5EF4-FFF2-40B4-BE49-F238E27FC236}">
                <a16:creationId xmlns:a16="http://schemas.microsoft.com/office/drawing/2014/main" id="{32FA9E23-6EF6-3123-EEB8-435A98FA0036}"/>
              </a:ext>
            </a:extLst>
          </p:cNvPr>
          <p:cNvSpPr>
            <a:spLocks noGrp="1"/>
          </p:cNvSpPr>
          <p:nvPr>
            <p:ph idx="1"/>
          </p:nvPr>
        </p:nvSpPr>
        <p:spPr/>
        <p:txBody>
          <a:bodyPr/>
          <a:lstStyle/>
          <a:p>
            <a:pPr marL="0" indent="0">
              <a:buNone/>
            </a:pPr>
            <a:r>
              <a:rPr lang="en-IN" dirty="0"/>
              <a:t> </a:t>
            </a:r>
          </a:p>
          <a:p>
            <a:pPr algn="l"/>
            <a:r>
              <a:rPr lang="en-IN" dirty="0"/>
              <a:t>Paper title: </a:t>
            </a:r>
            <a:r>
              <a:rPr lang="en-US" sz="2000" b="1" i="0" u="none" strike="noStrike" baseline="0" dirty="0"/>
              <a:t>A Proposed IoT Based Smart Waste Bin Management System with An </a:t>
            </a:r>
            <a:r>
              <a:rPr lang="en-US" sz="2000" b="1" i="0" u="none" strike="noStrike" baseline="0" dirty="0" err="1"/>
              <a:t>OptimizedRoute</a:t>
            </a:r>
            <a:r>
              <a:rPr lang="en-US" sz="2000" b="1" i="0" u="none" strike="noStrike" baseline="0" dirty="0"/>
              <a:t>: A Case Study of Ghana</a:t>
            </a:r>
          </a:p>
          <a:p>
            <a:r>
              <a:rPr lang="en-US" sz="2000" b="0" i="0" u="none" strike="noStrike" baseline="0" dirty="0">
                <a:solidFill>
                  <a:srgbClr val="000000"/>
                </a:solidFill>
                <a:latin typeface="Times New Roman" panose="02020603050405020304" pitchFamily="18" charset="0"/>
              </a:rPr>
              <a:t>In this research paper we have that because of the harmful consequences for the environment, garbage waste monitoring, collection, and management is one of the main issues of the modern day. The usual approach of manually examining and collecting trash is a tedious procedure that increases prices since it needs a large amount of time and human </a:t>
            </a:r>
            <a:r>
              <a:rPr lang="en-US" sz="2000" b="0" i="0" u="none" strike="noStrike" baseline="0" dirty="0" err="1">
                <a:solidFill>
                  <a:srgbClr val="000000"/>
                </a:solidFill>
                <a:latin typeface="Times New Roman" panose="02020603050405020304" pitchFamily="18" charset="0"/>
              </a:rPr>
              <a:t>labour</a:t>
            </a:r>
            <a:r>
              <a:rPr lang="en-US" sz="2000" b="0" i="0" u="none" strike="noStrike" baseline="0" dirty="0">
                <a:solidFill>
                  <a:srgbClr val="000000"/>
                </a:solidFill>
                <a:latin typeface="Times New Roman" panose="02020603050405020304" pitchFamily="18" charset="0"/>
              </a:rPr>
              <a:t>. In this work, an open IoT platform and an IoT-based waste monitoring system are proposed. An Arduino microcontroller, an ultrasonic sensor, a load cell, and a Wi-Fi module comprise up the system. </a:t>
            </a:r>
          </a:p>
          <a:p>
            <a:pPr algn="l"/>
            <a:endParaRPr lang="en-IN" sz="2000" dirty="0"/>
          </a:p>
        </p:txBody>
      </p:sp>
    </p:spTree>
    <p:extLst>
      <p:ext uri="{BB962C8B-B14F-4D97-AF65-F5344CB8AC3E}">
        <p14:creationId xmlns:p14="http://schemas.microsoft.com/office/powerpoint/2010/main" val="353434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B9D9-4B90-B48B-3FB7-69BEB42006B6}"/>
              </a:ext>
            </a:extLst>
          </p:cNvPr>
          <p:cNvSpPr>
            <a:spLocks noGrp="1"/>
          </p:cNvSpPr>
          <p:nvPr>
            <p:ph type="title"/>
          </p:nvPr>
        </p:nvSpPr>
        <p:spPr/>
        <p:txBody>
          <a:bodyPr/>
          <a:lstStyle/>
          <a:p>
            <a:r>
              <a:rPr lang="en-IN" dirty="0"/>
              <a:t>Literature review (Paper 2)</a:t>
            </a:r>
          </a:p>
        </p:txBody>
      </p:sp>
      <p:sp>
        <p:nvSpPr>
          <p:cNvPr id="3" name="Content Placeholder 2">
            <a:extLst>
              <a:ext uri="{FF2B5EF4-FFF2-40B4-BE49-F238E27FC236}">
                <a16:creationId xmlns:a16="http://schemas.microsoft.com/office/drawing/2014/main" id="{EB719D24-3A9D-8F32-19CE-58F5E814B41C}"/>
              </a:ext>
            </a:extLst>
          </p:cNvPr>
          <p:cNvSpPr>
            <a:spLocks noGrp="1"/>
          </p:cNvSpPr>
          <p:nvPr>
            <p:ph idx="1"/>
          </p:nvPr>
        </p:nvSpPr>
        <p:spPr/>
        <p:txBody>
          <a:bodyPr>
            <a:normAutofit/>
          </a:bodyPr>
          <a:lstStyle/>
          <a:p>
            <a:pPr algn="l"/>
            <a:r>
              <a:rPr lang="en-IN" sz="2000" dirty="0"/>
              <a:t>Paper title: </a:t>
            </a:r>
            <a:r>
              <a:rPr lang="en-US" sz="2000" b="0" i="0" u="none" strike="noStrike" baseline="0" dirty="0">
                <a:solidFill>
                  <a:srgbClr val="000000"/>
                </a:solidFill>
                <a:latin typeface="Times New Roman" panose="02020603050405020304" pitchFamily="18" charset="0"/>
              </a:rPr>
              <a:t>IoT-Based Smart Waste Bin Monitoring and Municipal Solid Waste Management System for Smart Cities </a:t>
            </a:r>
          </a:p>
          <a:p>
            <a:r>
              <a:rPr lang="en-US" sz="2000" b="0" i="0" u="none" strike="noStrike" baseline="0" dirty="0">
                <a:solidFill>
                  <a:srgbClr val="000000"/>
                </a:solidFill>
                <a:latin typeface="Times New Roman" panose="02020603050405020304" pitchFamily="18" charset="0"/>
              </a:rPr>
              <a:t>Due to incredibly large population growth and globalization, increasing waste generation has become a major problem in developing nations. Several problems have been examined from the literature that suggest a significant correlation between the surge in waste production and challenges involved to handle it in a smart city. Inadequate waste material collection and disposal techniques, rising migratory patterns to urban areas, and a lack of sophisticated equipment supporting the municipal solid waste management system are the roots of these problems. As a consequence of the large amount of waste that is left lying around, management of waste has become challenging. </a:t>
            </a:r>
          </a:p>
          <a:p>
            <a:pPr algn="l"/>
            <a:endParaRPr lang="en-IN" sz="2000" dirty="0"/>
          </a:p>
          <a:p>
            <a:endParaRPr lang="en-IN" sz="2000" dirty="0"/>
          </a:p>
        </p:txBody>
      </p:sp>
    </p:spTree>
    <p:extLst>
      <p:ext uri="{BB962C8B-B14F-4D97-AF65-F5344CB8AC3E}">
        <p14:creationId xmlns:p14="http://schemas.microsoft.com/office/powerpoint/2010/main" val="375890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96CF-862C-8D17-8A75-E889A6F0EB07}"/>
              </a:ext>
            </a:extLst>
          </p:cNvPr>
          <p:cNvSpPr>
            <a:spLocks noGrp="1"/>
          </p:cNvSpPr>
          <p:nvPr>
            <p:ph type="title"/>
          </p:nvPr>
        </p:nvSpPr>
        <p:spPr/>
        <p:txBody>
          <a:bodyPr/>
          <a:lstStyle/>
          <a:p>
            <a:r>
              <a:rPr lang="en-IN" dirty="0"/>
              <a:t>Literature review (Paper 3)</a:t>
            </a:r>
          </a:p>
        </p:txBody>
      </p:sp>
      <p:sp>
        <p:nvSpPr>
          <p:cNvPr id="3" name="Content Placeholder 2">
            <a:extLst>
              <a:ext uri="{FF2B5EF4-FFF2-40B4-BE49-F238E27FC236}">
                <a16:creationId xmlns:a16="http://schemas.microsoft.com/office/drawing/2014/main" id="{DFB7C704-DF2D-9858-85E6-C854CB7EAB8E}"/>
              </a:ext>
            </a:extLst>
          </p:cNvPr>
          <p:cNvSpPr>
            <a:spLocks noGrp="1"/>
          </p:cNvSpPr>
          <p:nvPr>
            <p:ph idx="1"/>
          </p:nvPr>
        </p:nvSpPr>
        <p:spPr/>
        <p:txBody>
          <a:bodyPr/>
          <a:lstStyle/>
          <a:p>
            <a:pPr algn="l"/>
            <a:r>
              <a:rPr lang="en-IN" dirty="0"/>
              <a:t>Paper title</a:t>
            </a:r>
            <a:r>
              <a:rPr lang="en-IN" sz="2400" dirty="0"/>
              <a:t>: </a:t>
            </a:r>
            <a:r>
              <a:rPr lang="en-US" sz="2400" b="0" i="0" u="none" strike="noStrike" baseline="0" dirty="0"/>
              <a:t>An Internet of Things Based Smart </a:t>
            </a:r>
            <a:r>
              <a:rPr lang="en-US" sz="2400" b="0" i="0" u="none" strike="noStrike" baseline="0" dirty="0" err="1"/>
              <a:t>WasteManagement</a:t>
            </a:r>
            <a:r>
              <a:rPr lang="en-US" sz="2400" b="0" i="0" u="none" strike="noStrike" baseline="0" dirty="0"/>
              <a:t> System Using LoRa and </a:t>
            </a:r>
            <a:r>
              <a:rPr lang="en-IN" sz="2400" b="0" i="0" u="none" strike="noStrike" baseline="0" dirty="0" err="1"/>
              <a:t>Tensorflow</a:t>
            </a:r>
            <a:r>
              <a:rPr lang="en-IN" sz="2400" b="0" i="0" u="none" strike="noStrike" baseline="0" dirty="0"/>
              <a:t> Deep Learning Model</a:t>
            </a:r>
          </a:p>
          <a:p>
            <a:r>
              <a:rPr lang="en-US" sz="2400" b="0" i="0" u="none" strike="noStrike" baseline="0" dirty="0">
                <a:solidFill>
                  <a:srgbClr val="000000"/>
                </a:solidFill>
                <a:latin typeface="Times New Roman" panose="02020603050405020304" pitchFamily="18" charset="0"/>
              </a:rPr>
              <a:t>Waste management is an expensive endeavor as it necessitates a great deal of time and resources. The development of the recyclable bin and the launch of the 3Rs campaign are instances of measures the authorities have taken to boost waste management systems (recycle, reuse and reduce). The present waste management system has been enhanced thanks to advancements in IoT. </a:t>
            </a:r>
          </a:p>
          <a:p>
            <a:pPr algn="l"/>
            <a:endParaRPr lang="en-IN" sz="2400" dirty="0"/>
          </a:p>
        </p:txBody>
      </p:sp>
    </p:spTree>
    <p:extLst>
      <p:ext uri="{BB962C8B-B14F-4D97-AF65-F5344CB8AC3E}">
        <p14:creationId xmlns:p14="http://schemas.microsoft.com/office/powerpoint/2010/main" val="247177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A6B7-E703-D0BB-9A7D-052D00F8C02D}"/>
              </a:ext>
            </a:extLst>
          </p:cNvPr>
          <p:cNvSpPr>
            <a:spLocks noGrp="1"/>
          </p:cNvSpPr>
          <p:nvPr>
            <p:ph type="title"/>
          </p:nvPr>
        </p:nvSpPr>
        <p:spPr/>
        <p:txBody>
          <a:bodyPr/>
          <a:lstStyle/>
          <a:p>
            <a:r>
              <a:rPr lang="en-IN" dirty="0"/>
              <a:t>Literature review (Paper 4)</a:t>
            </a:r>
          </a:p>
        </p:txBody>
      </p:sp>
      <p:sp>
        <p:nvSpPr>
          <p:cNvPr id="3" name="Content Placeholder 2">
            <a:extLst>
              <a:ext uri="{FF2B5EF4-FFF2-40B4-BE49-F238E27FC236}">
                <a16:creationId xmlns:a16="http://schemas.microsoft.com/office/drawing/2014/main" id="{897A0331-9911-D19B-97DF-27968AC8B142}"/>
              </a:ext>
            </a:extLst>
          </p:cNvPr>
          <p:cNvSpPr>
            <a:spLocks noGrp="1"/>
          </p:cNvSpPr>
          <p:nvPr>
            <p:ph idx="1"/>
          </p:nvPr>
        </p:nvSpPr>
        <p:spPr/>
        <p:txBody>
          <a:bodyPr>
            <a:normAutofit/>
          </a:bodyPr>
          <a:lstStyle/>
          <a:p>
            <a:pPr algn="l"/>
            <a:r>
              <a:rPr lang="en-IN" sz="2000" dirty="0"/>
              <a:t>Paper title: </a:t>
            </a:r>
            <a:r>
              <a:rPr lang="en-IN" sz="2000" b="0" i="0" u="none" strike="noStrike" baseline="0" dirty="0">
                <a:solidFill>
                  <a:srgbClr val="222222"/>
                </a:solidFill>
              </a:rPr>
              <a:t>Smart Waste Management System using IoT</a:t>
            </a:r>
            <a:endParaRPr lang="en-IN" sz="2000" dirty="0"/>
          </a:p>
          <a:p>
            <a:r>
              <a:rPr lang="en-US" sz="2000" b="0" i="0" u="none" strike="noStrike" baseline="0" dirty="0">
                <a:solidFill>
                  <a:srgbClr val="000000"/>
                </a:solidFill>
                <a:latin typeface="Times New Roman" panose="02020603050405020304" pitchFamily="18" charset="0"/>
              </a:rPr>
              <a:t>The difficulties with sanitation and trash management are becoming progressively worse. It causes unhygienic conditions for the local populations, which accelerates the spread of infectious diseases and illnesses. IoT-based "Smart Waste Management" is the most effective and popular alternative to address this issue. The proposed system will equip public garbage cans with embedded equipment that allows for real-time monitoring of the level of garbage within the garbage cans. </a:t>
            </a:r>
          </a:p>
          <a:p>
            <a:endParaRPr lang="en-IN" sz="2000" dirty="0"/>
          </a:p>
        </p:txBody>
      </p:sp>
    </p:spTree>
    <p:extLst>
      <p:ext uri="{BB962C8B-B14F-4D97-AF65-F5344CB8AC3E}">
        <p14:creationId xmlns:p14="http://schemas.microsoft.com/office/powerpoint/2010/main" val="182213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B418-4149-BDC9-5A0B-CF3AD7A7294E}"/>
              </a:ext>
            </a:extLst>
          </p:cNvPr>
          <p:cNvSpPr>
            <a:spLocks noGrp="1"/>
          </p:cNvSpPr>
          <p:nvPr>
            <p:ph type="title"/>
          </p:nvPr>
        </p:nvSpPr>
        <p:spPr/>
        <p:txBody>
          <a:bodyPr/>
          <a:lstStyle/>
          <a:p>
            <a:r>
              <a:rPr lang="en-IN" sz="4400" b="0" i="0" u="none" strike="noStrike" baseline="0" dirty="0">
                <a:solidFill>
                  <a:srgbClr val="222222"/>
                </a:solidFill>
              </a:rPr>
              <a:t>Smart Waste Management System using IoT</a:t>
            </a:r>
            <a:endParaRPr lang="en-IN" dirty="0"/>
          </a:p>
        </p:txBody>
      </p:sp>
      <p:sp>
        <p:nvSpPr>
          <p:cNvPr id="3" name="Content Placeholder 2">
            <a:extLst>
              <a:ext uri="{FF2B5EF4-FFF2-40B4-BE49-F238E27FC236}">
                <a16:creationId xmlns:a16="http://schemas.microsoft.com/office/drawing/2014/main" id="{31F3CEB2-A73B-C4E5-0F0C-0D31E4C0E933}"/>
              </a:ext>
            </a:extLst>
          </p:cNvPr>
          <p:cNvSpPr>
            <a:spLocks noGrp="1"/>
          </p:cNvSpPr>
          <p:nvPr>
            <p:ph idx="1"/>
          </p:nvPr>
        </p:nvSpPr>
        <p:spPr/>
        <p:txBody>
          <a:bodyPr>
            <a:normAutofit/>
          </a:bodyPr>
          <a:lstStyle/>
          <a:p>
            <a:r>
              <a:rPr lang="en-US" sz="2000" b="0" i="0" u="none" strike="noStrike" baseline="0" dirty="0">
                <a:solidFill>
                  <a:srgbClr val="000000"/>
                </a:solidFill>
                <a:latin typeface="Times New Roman" panose="02020603050405020304" pitchFamily="18" charset="0"/>
              </a:rPr>
              <a:t>The difficulties with sanitation and trash management are becoming progressively worse. It causes unhygienic conditions for the local populations, which accelerates the spread of infectious diseases and illnesses. IoT-based "Smart Waste Management" is the most effective and popular alternative to address this issue. The proposed system will equip public garbage cans with embedded equipment that allows for real-time monitoring of the level of garbage within the garbage cans. </a:t>
            </a:r>
          </a:p>
          <a:p>
            <a:r>
              <a:rPr lang="en-US" sz="2000" b="0" i="0" u="none" strike="noStrike" baseline="0" dirty="0">
                <a:solidFill>
                  <a:srgbClr val="000000"/>
                </a:solidFill>
                <a:latin typeface="Times New Roman" panose="02020603050405020304" pitchFamily="18" charset="0"/>
              </a:rPr>
              <a:t>The integration of moisture sensors and load sensors will enhance the accuracy of data relevant to garbage level and waste segregation in a dust bin, correspondingly. The information on which dumpster should be placed in which location by their corresponding ids will be maintained in a database. </a:t>
            </a:r>
          </a:p>
          <a:p>
            <a:r>
              <a:rPr lang="en-US" sz="2000" b="0" i="0" u="none" strike="noStrike" baseline="0" dirty="0">
                <a:solidFill>
                  <a:srgbClr val="000000"/>
                </a:solidFill>
                <a:latin typeface="Times New Roman" panose="02020603050405020304" pitchFamily="18" charset="0"/>
              </a:rPr>
              <a:t>The dustbin incorporates a humidity sensor to differentiate among wet and dry garbage, along with UV and load sensors for level determination.</a:t>
            </a:r>
            <a:endParaRPr lang="en-IN" sz="2000" dirty="0"/>
          </a:p>
        </p:txBody>
      </p:sp>
    </p:spTree>
    <p:extLst>
      <p:ext uri="{BB962C8B-B14F-4D97-AF65-F5344CB8AC3E}">
        <p14:creationId xmlns:p14="http://schemas.microsoft.com/office/powerpoint/2010/main" val="4187933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1193</Words>
  <Application>Microsoft Office PowerPoint</Application>
  <PresentationFormat>Widescreen</PresentationFormat>
  <Paragraphs>79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Bookman Old Style</vt:lpstr>
      <vt:lpstr>Calibri</vt:lpstr>
      <vt:lpstr>Calibri Light</vt:lpstr>
      <vt:lpstr>Lato</vt:lpstr>
      <vt:lpstr>Times New Roman</vt:lpstr>
      <vt:lpstr>TimesNewRomanPS-ItalicMT</vt:lpstr>
      <vt:lpstr>TimesNewRomanPSMT</vt:lpstr>
      <vt:lpstr>Wingdings</vt:lpstr>
      <vt:lpstr>Office Theme</vt:lpstr>
      <vt:lpstr>        DEPARTMENT OF COMPUTER SCIENCE     I Project Presentation (KCS 851 ) Trashtrekker: Smart Waste Management System</vt:lpstr>
      <vt:lpstr>Problem Statement</vt:lpstr>
      <vt:lpstr>Objectives</vt:lpstr>
      <vt:lpstr>Technology Used </vt:lpstr>
      <vt:lpstr>Literature Survey(Paper 1)</vt:lpstr>
      <vt:lpstr>Literature review (Paper 2)</vt:lpstr>
      <vt:lpstr>Literature review (Paper 3)</vt:lpstr>
      <vt:lpstr>Literature review (Paper 4)</vt:lpstr>
      <vt:lpstr>Smart Waste Management System using IoT</vt:lpstr>
      <vt:lpstr>Diagrams</vt:lpstr>
      <vt:lpstr>ER Diagram</vt:lpstr>
      <vt:lpstr>Use case diagram</vt:lpstr>
      <vt:lpstr>workflow Chart diagram</vt:lpstr>
      <vt:lpstr>Architectural Diagram</vt:lpstr>
      <vt:lpstr>Level 0 DFD</vt:lpstr>
      <vt:lpstr>Level 1 DFD</vt:lpstr>
      <vt:lpstr>Patent Status</vt:lpstr>
      <vt:lpstr>Research Paper Status</vt:lpstr>
      <vt:lpstr>Project Status</vt:lpstr>
      <vt:lpstr>SCREENSHOTS (Project Output)</vt:lpstr>
      <vt:lpstr>Screenshot (Admin View)</vt:lpstr>
      <vt:lpstr> Bin Master</vt:lpstr>
      <vt:lpstr>Bin Sensor Report</vt:lpstr>
      <vt:lpstr>Database</vt:lpstr>
      <vt:lpstr>Testing Report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karnik.2024cs1086</cp:lastModifiedBy>
  <cp:revision>26</cp:revision>
  <dcterms:created xsi:type="dcterms:W3CDTF">2023-09-23T09:10:50Z</dcterms:created>
  <dcterms:modified xsi:type="dcterms:W3CDTF">2024-05-07T06:07:20Z</dcterms:modified>
</cp:coreProperties>
</file>