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9" r:id="rId10"/>
    <p:sldId id="270" r:id="rId11"/>
    <p:sldId id="271" r:id="rId12"/>
    <p:sldId id="262" r:id="rId13"/>
    <p:sldId id="264" r:id="rId14"/>
    <p:sldId id="272" r:id="rId15"/>
    <p:sldId id="273" r:id="rId16"/>
    <p:sldId id="284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1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80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551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7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91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41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9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1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5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6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0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4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1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5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D75D64-2596-4CD3-88B1-63A1A557245C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F87B148-DC85-4EDB-ACA3-100B1D618A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28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8BuQ2EgAAAAJ&amp;hl=en&amp;oi=sra" TargetMode="External"/><Relationship Id="rId2" Type="http://schemas.openxmlformats.org/officeDocument/2006/relationships/hyperlink" Target="https://ieeexplore.ieee.org/abstract/document/796680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rofile/Ashok-Patel-27/publication/356085681_A_STUDY_ON_COUNTERFEIT_BRANDS_CONSUMER_ATTITUDE_AND_INITIATIVES_TO_STOP_COUNTERFEITING_IN_INDIA/links/618b815307be5f31b7623f0d/A-STUDY-ON-COUNTERFEIT-BRANDS-CONSUMER-ATTITUDE-AND-INITIATIVES-TO-STOP-COUNTERFEITING-IN-INDI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4" y="1726162"/>
            <a:ext cx="9144000" cy="1875875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br>
              <a:rPr lang="en-IN" sz="1800" dirty="0"/>
            </a:br>
            <a:r>
              <a:rPr lang="en-IN" sz="18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COMPUTER SCIENCE</a:t>
            </a:r>
            <a:br>
              <a:rPr lang="en-IN" sz="1800" dirty="0"/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IN" sz="1800" dirty="0"/>
            </a:br>
            <a:r>
              <a:rPr lang="en-IN" sz="3600" dirty="0"/>
              <a:t>II Project Presentation (KCS 753)</a:t>
            </a:r>
            <a:br>
              <a:rPr lang="en-IN" sz="3600" dirty="0"/>
            </a:br>
            <a:r>
              <a:rPr lang="en-IN" sz="3600" dirty="0"/>
              <a:t>TrueCheck – Counterfeiting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325"/>
            <a:ext cx="9144000" cy="2001837"/>
          </a:xfrm>
        </p:spPr>
        <p:txBody>
          <a:bodyPr>
            <a:normAutofit/>
          </a:bodyPr>
          <a:lstStyle/>
          <a:p>
            <a:r>
              <a:rPr lang="en-IN" dirty="0"/>
              <a:t>Guide Name: Dr. Harsh </a:t>
            </a:r>
            <a:r>
              <a:rPr lang="en-IN" dirty="0" err="1"/>
              <a:t>Khatter</a:t>
            </a:r>
            <a:endParaRPr lang="en-IN" dirty="0"/>
          </a:p>
          <a:p>
            <a:pPr algn="l"/>
            <a:r>
              <a:rPr lang="en-IN" dirty="0"/>
              <a:t>1. Ankita Jain CS-7A 2000290120025</a:t>
            </a:r>
          </a:p>
          <a:p>
            <a:pPr algn="l"/>
            <a:r>
              <a:rPr lang="en-IN" dirty="0"/>
              <a:t>2. Archit Rajesh Srivastava CS-7A 2000290120039</a:t>
            </a:r>
          </a:p>
          <a:p>
            <a:pPr algn="l"/>
            <a:r>
              <a:rPr lang="en-IN" dirty="0"/>
              <a:t>3. </a:t>
            </a:r>
            <a:r>
              <a:rPr lang="en-IN"/>
              <a:t>Bhoomika </a:t>
            </a:r>
            <a:r>
              <a:rPr lang="en-IN" dirty="0"/>
              <a:t>Saxena CS-7A 2000290120057</a:t>
            </a:r>
            <a:r>
              <a:rPr lang="en-IN"/>
              <a:t>	</a:t>
            </a:r>
            <a:endParaRPr lang="en-IN" dirty="0"/>
          </a:p>
          <a:p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9AB11-5517-7477-5942-AE75A8249A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3977" y="228600"/>
            <a:ext cx="10195935" cy="9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 Case Diagram </a:t>
            </a:r>
          </a:p>
        </p:txBody>
      </p:sp>
      <p:pic>
        <p:nvPicPr>
          <p:cNvPr id="5" name="Content Placeholder 4" descr="WhatsApp Image 2023-10-29 at 10.52.17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9982" y="1731963"/>
            <a:ext cx="5742510" cy="4059237"/>
          </a:xfr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Flow Diagram </a:t>
            </a:r>
          </a:p>
        </p:txBody>
      </p:sp>
      <p:pic>
        <p:nvPicPr>
          <p:cNvPr id="6" name="Content Placeholder 5" descr="WhatsApp Image 2023-10-29 at 10.57.57 PM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-1" r="-856" b="25931"/>
          <a:stretch/>
        </p:blipFill>
        <p:spPr>
          <a:xfrm>
            <a:off x="1850532" y="1326967"/>
            <a:ext cx="8032504" cy="5496341"/>
          </a:xfr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Patent Status</a:t>
            </a:r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E2C1FA1-AEF4-5C3B-797C-E99731C2C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3" y="2219392"/>
            <a:ext cx="11249354" cy="24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D8C4-46AF-202F-1151-B2A4DC6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 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2C42C5-2995-1ACC-283E-0B3EB4694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35199" t="15618" r="36130" b="8195"/>
          <a:stretch/>
        </p:blipFill>
        <p:spPr>
          <a:xfrm>
            <a:off x="3105247" y="1781557"/>
            <a:ext cx="3051017" cy="4351338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70B66722-6548-E900-7978-DE6DCB6C421D}"/>
              </a:ext>
            </a:extLst>
          </p:cNvPr>
          <p:cNvSpPr/>
          <p:nvPr/>
        </p:nvSpPr>
        <p:spPr>
          <a:xfrm>
            <a:off x="7238559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5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CDA0AD-BAAB-A9FC-F9F2-D916DE10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F753E-A50F-5546-C8B5-7A4AD0D6B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4" y="185951"/>
            <a:ext cx="11536471" cy="64860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B4B2F-172F-71E0-C771-0A701670A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0341" y="363556"/>
            <a:ext cx="10624918" cy="5761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6EC66-7B93-3FEA-4752-AE34E51734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895" y="266857"/>
            <a:ext cx="11834210" cy="6324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FCE7-D8AD-1567-D023-6CDF472A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48" y="377651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2D51-C9D5-F0E9-E60F-6B5790DE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96FCC-A4E9-C92E-6B7F-4884058C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2" y="202883"/>
            <a:ext cx="11837096" cy="665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End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A0104E-004D-8548-6FA7-ACE959F1B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3551" y="1729648"/>
            <a:ext cx="9851398" cy="47152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SuperAdmin</a:t>
            </a:r>
            <a:r>
              <a:rPr lang="en-US" dirty="0"/>
              <a:t> Screen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F3C48-F96B-D1DA-34CA-91019219D44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94" y="1627469"/>
            <a:ext cx="10917269" cy="49631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Controller Screen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2DADC-D3F4-325C-91C1-2F423DC2D40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416" y="1539411"/>
            <a:ext cx="11036261" cy="49113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Counterfeit clothing products undermine brand trust and consumer safety.</a:t>
            </a:r>
          </a:p>
          <a:p>
            <a:r>
              <a:rPr lang="en-US" dirty="0"/>
              <a:t>We need an efficient solution to detect and prevent counterfeit clothing sales, ensuring authenticity and transparency within the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Controller Screen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CF481-D227-75C0-CC21-5E5194B4A6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589" y="1742024"/>
            <a:ext cx="10607801" cy="48019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Manager Screen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29FDC-7C42-C32D-6A8F-CA2029638EF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819" y="1839817"/>
            <a:ext cx="11657348" cy="443629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Admin Screen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2A96C-6896-E60D-AA98-03D89867723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250" y="1725601"/>
            <a:ext cx="11198394" cy="456415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Admin Screen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BFF1B-5613-E021-A1A8-97592AB3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6326" y="1731963"/>
            <a:ext cx="9809822" cy="40592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Admin Screen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BC19AA-AD55-D77B-344E-E27DA52E7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4417" y="1731963"/>
            <a:ext cx="8453641" cy="405923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Agent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14B0C-CB60-43AD-FD42-D389F47877D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130" y="1562530"/>
            <a:ext cx="10719412" cy="48768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Agent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43F910-24BA-E790-2642-FE7C0280C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229389"/>
            <a:ext cx="10353675" cy="3064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480994-5F79-21F6-F850-5A567EEF52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133" y="154236"/>
            <a:ext cx="10653476" cy="32438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3383" y="1288974"/>
            <a:ext cx="18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Error Page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6762" y="3745735"/>
            <a:ext cx="1575412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Errors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70A-0FBE-5C45-B43F-5165573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EDF1-E847-732B-B515-11B953BE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952500" lvl="0" indent="-342900">
              <a:spcAft>
                <a:spcPts val="150"/>
              </a:spcAft>
              <a:buFont typeface="Arial" panose="020B0604020202020204" pitchFamily="34" charset="0"/>
              <a:buChar char="[1]"/>
            </a:pPr>
            <a:r>
              <a:rPr lang="en-IN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800" b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An introduction to QR code technology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IN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S Tiwari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IN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 international conference on information technology (ICIT), 2016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52500" lvl="0" indent="-342900">
              <a:spcAft>
                <a:spcPts val="150"/>
              </a:spcAft>
              <a:buFont typeface="Arial" panose="020B0604020202020204" pitchFamily="34" charset="0"/>
              <a:buChar char="[1]"/>
            </a:pPr>
            <a:r>
              <a:rPr lang="en-IN" sz="1800" b="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b="0" u="none" strike="noStrike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A STUDY ON COUNTERFEIT BRANDS, CONSUMER ATTITUDE AND INITIATIVES TO STOP COUNTERFEITING IN INDIA</a:t>
            </a:r>
            <a:r>
              <a:rPr lang="en-GB" sz="1800" b="1" u="none" strike="noStrike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 </a:t>
            </a:r>
            <a:r>
              <a:rPr lang="en-IN" sz="1800" b="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 VALOREM - Journal of Law: Volume 5: Issue II: April - June 2018: ISSN : 2348-5485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52500">
              <a:spcAft>
                <a:spcPts val="150"/>
              </a:spcAft>
            </a:pPr>
            <a:r>
              <a:rPr lang="en-IN" sz="1800" b="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[1]"/>
            </a:pPr>
            <a:r>
              <a:rPr lang="en-IN" sz="18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Counterfeit detection with </a:t>
            </a:r>
            <a:r>
              <a:rPr lang="en-IN" sz="18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qr</a:t>
            </a:r>
            <a:r>
              <a:rPr lang="en-IN" sz="18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codes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J Picard, P Landry, M </a:t>
            </a:r>
            <a:r>
              <a:rPr lang="en-IN" sz="1800" dirty="0" err="1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Bolay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IN" sz="18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the 21st ACM Symposium on Document Engineering, 2021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8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robust Counterfeit Detection System i.e., </a:t>
            </a:r>
            <a:r>
              <a:rPr lang="en-US" dirty="0" err="1"/>
              <a:t>TrueCheck</a:t>
            </a:r>
            <a:r>
              <a:rPr lang="en-US" dirty="0"/>
              <a:t>.</a:t>
            </a:r>
          </a:p>
          <a:p>
            <a:r>
              <a:rPr lang="en-US" dirty="0"/>
              <a:t>Enable consumers to verify the authenticity of clothing products easily.</a:t>
            </a:r>
          </a:p>
          <a:p>
            <a:r>
              <a:rPr lang="en-IN" dirty="0"/>
              <a:t>Provide essential product details via QR code scanning.</a:t>
            </a:r>
          </a:p>
          <a:p>
            <a:r>
              <a:rPr lang="en-US" dirty="0"/>
              <a:t>Promptly alert users and companies about counterfeit or resold products.</a:t>
            </a:r>
          </a:p>
          <a:p>
            <a:r>
              <a:rPr lang="en-US" dirty="0"/>
              <a:t>Reduce financial losses incurred by companies due to counterfeit </a:t>
            </a:r>
            <a:r>
              <a:rPr lang="en-US"/>
              <a:t>sales. </a:t>
            </a:r>
          </a:p>
          <a:p>
            <a:r>
              <a:rPr lang="en-US"/>
              <a:t>To </a:t>
            </a:r>
            <a:r>
              <a:rPr lang="en-US" dirty="0"/>
              <a:t>show counterfeiting epicenters via map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79F-098B-C6BE-CCDC-17FFD09F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 – Html, CSS, </a:t>
            </a:r>
            <a:r>
              <a:rPr lang="en-IN" dirty="0" err="1"/>
              <a:t>Javascript</a:t>
            </a:r>
            <a:endParaRPr lang="en-IN" dirty="0"/>
          </a:p>
          <a:p>
            <a:r>
              <a:rPr lang="en-IN" dirty="0"/>
              <a:t>BACKEND – Python (Flask), MySQL</a:t>
            </a:r>
          </a:p>
          <a:p>
            <a:r>
              <a:rPr lang="en-IN" dirty="0"/>
              <a:t>VERSION CONTROL – Git/</a:t>
            </a:r>
            <a:r>
              <a:rPr lang="en-IN" dirty="0" err="1"/>
              <a:t>Github</a:t>
            </a:r>
            <a:r>
              <a:rPr lang="en-IN" dirty="0"/>
              <a:t>, VS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203"/>
          </a:xfrm>
        </p:spPr>
        <p:txBody>
          <a:bodyPr/>
          <a:lstStyle/>
          <a:p>
            <a:r>
              <a:rPr lang="en-IN" dirty="0"/>
              <a:t>Literature Survey -1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05" y="1427967"/>
            <a:ext cx="10677395" cy="4748995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IN" b="1" spc="7" dirty="0"/>
              <a:t>Paper Title</a:t>
            </a:r>
            <a:r>
              <a:rPr lang="en-IN" spc="7" dirty="0"/>
              <a:t>: An Introduction to QR Code Technology</a:t>
            </a:r>
          </a:p>
          <a:p>
            <a:pPr marL="0" indent="0">
              <a:buNone/>
            </a:pPr>
            <a:endParaRPr lang="en-IN" spc="7" dirty="0"/>
          </a:p>
          <a:p>
            <a:pPr marL="0" indent="0">
              <a:buNone/>
            </a:pPr>
            <a:r>
              <a:rPr lang="en-IN" b="1" spc="7" dirty="0"/>
              <a:t>Author Name: </a:t>
            </a:r>
            <a:r>
              <a:rPr lang="en-IN" spc="7" dirty="0"/>
              <a:t>Sumit Tiwari</a:t>
            </a:r>
          </a:p>
          <a:p>
            <a:pPr marL="0" indent="0">
              <a:buNone/>
            </a:pPr>
            <a:endParaRPr lang="en-IN" spc="7" dirty="0"/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r>
              <a:rPr lang="en-IN" b="1" spc="7" dirty="0"/>
              <a:t>Journal Name</a:t>
            </a:r>
            <a:r>
              <a:rPr lang="en-IN" spc="7" dirty="0"/>
              <a:t>: International Conference on Information Technology</a:t>
            </a:r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endParaRPr lang="en-IN" b="1" spc="7" dirty="0"/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r>
              <a:rPr lang="en-IN" b="1" spc="7" dirty="0"/>
              <a:t>Year of publishing: </a:t>
            </a:r>
            <a:r>
              <a:rPr lang="en-IN" spc="7" dirty="0"/>
              <a:t>2016</a:t>
            </a:r>
          </a:p>
          <a:p>
            <a:pPr marL="0" indent="0" defTabSz="621792">
              <a:spcBef>
                <a:spcPts val="952"/>
              </a:spcBef>
              <a:spcAft>
                <a:spcPts val="136"/>
              </a:spcAft>
              <a:buNone/>
            </a:pPr>
            <a:endParaRPr lang="en-IN" b="1" spc="7" dirty="0"/>
          </a:p>
          <a:p>
            <a:pPr marL="0" indent="0" defTabSz="621792">
              <a:spcBef>
                <a:spcPts val="952"/>
              </a:spcBef>
              <a:spcAft>
                <a:spcPts val="136"/>
              </a:spcAft>
              <a:buNone/>
            </a:pPr>
            <a:r>
              <a:rPr lang="en-IN" b="1" spc="7" dirty="0"/>
              <a:t>Summary :-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QR codes are 2D matrix codes with high data storage capacity. Consists of black modules in a square pattern on a white background.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Advantages over 1D barcodes: faster readability, error correction, versatility.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Widely used in marketing, security, and academia.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Popular for tracking, labelling, and quick information access.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Adoption boosted by the increasing number of smartphone users.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QR code versions range from 1 to 40, affecting size and capacity.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Error correction using Reed-Solomon codes, with four levels available.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Structure includes finder patterns, separators, timing patterns, and alignment patterns.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Encoding region holds version info, format data, and error correction codewords.</a:t>
            </a:r>
          </a:p>
          <a:p>
            <a:pPr marL="124358" indent="-124358" defTabSz="621792">
              <a:spcBef>
                <a:spcPts val="952"/>
              </a:spcBef>
              <a:spcAft>
                <a:spcPts val="136"/>
              </a:spcAft>
            </a:pPr>
            <a:r>
              <a:rPr lang="en-IN" kern="100" spc="7" dirty="0">
                <a:latin typeface="Calibri" panose="020F0502020204030204" pitchFamily="34" charset="0"/>
                <a:cs typeface="Times New Roman" panose="02020603050405020304" pitchFamily="18" charset="0"/>
              </a:rPr>
              <a:t>QR codes are globally accepted and continue to grow in popularity.</a:t>
            </a:r>
            <a:endParaRPr lang="en-IN" sz="4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0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135"/>
          </a:xfrm>
        </p:spPr>
        <p:txBody>
          <a:bodyPr/>
          <a:lstStyle/>
          <a:p>
            <a:r>
              <a:rPr lang="en-IN" dirty="0"/>
              <a:t>Literature Survey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82" y="1476260"/>
            <a:ext cx="11161735" cy="4899488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IN" b="1" spc="7" dirty="0">
                <a:solidFill>
                  <a:schemeClr val="tx1"/>
                </a:solidFill>
              </a:rPr>
              <a:t>Paper Title</a:t>
            </a:r>
            <a:r>
              <a:rPr lang="en-IN" spc="7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 study on counterfeit brands, consumer attitude and initiatives to stop counterfeiting in India</a:t>
            </a:r>
          </a:p>
          <a:p>
            <a:pPr marL="0" indent="0">
              <a:buNone/>
            </a:pPr>
            <a:endParaRPr lang="en-IN" spc="7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spc="7" dirty="0">
                <a:solidFill>
                  <a:schemeClr val="tx1"/>
                </a:solidFill>
              </a:rPr>
              <a:t>Author Name: </a:t>
            </a:r>
            <a:r>
              <a:rPr lang="en-IN" dirty="0">
                <a:solidFill>
                  <a:schemeClr val="tx1"/>
                </a:solidFill>
              </a:rPr>
              <a:t>Ashok Kumar Patel &amp; </a:t>
            </a:r>
            <a:r>
              <a:rPr lang="en-IN" dirty="0" err="1">
                <a:solidFill>
                  <a:schemeClr val="tx1"/>
                </a:solidFill>
              </a:rPr>
              <a:t>Anurag</a:t>
            </a:r>
            <a:r>
              <a:rPr lang="en-IN" dirty="0">
                <a:solidFill>
                  <a:schemeClr val="tx1"/>
                </a:solidFill>
              </a:rPr>
              <a:t> Singh</a:t>
            </a:r>
            <a:endParaRPr lang="en-IN" spc="7" dirty="0">
              <a:solidFill>
                <a:schemeClr val="tx1"/>
              </a:solidFill>
            </a:endParaRPr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endParaRPr lang="en-IN" b="1" spc="7" dirty="0">
              <a:solidFill>
                <a:schemeClr val="tx1"/>
              </a:solidFill>
            </a:endParaRPr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r>
              <a:rPr lang="en-IN" b="1" spc="7" dirty="0">
                <a:solidFill>
                  <a:schemeClr val="tx1"/>
                </a:solidFill>
              </a:rPr>
              <a:t>Journal Name</a:t>
            </a:r>
            <a:r>
              <a:rPr lang="en-IN" spc="7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AD VALOREM - Journal of Law</a:t>
            </a:r>
            <a:endParaRPr lang="en-IN" spc="7" dirty="0">
              <a:solidFill>
                <a:schemeClr val="tx1"/>
              </a:solidFill>
            </a:endParaRPr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endParaRPr lang="en-IN" b="1" spc="7" dirty="0">
              <a:solidFill>
                <a:schemeClr val="tx1"/>
              </a:solidFill>
            </a:endParaRPr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r>
              <a:rPr lang="en-IN" b="1" spc="7" dirty="0">
                <a:solidFill>
                  <a:schemeClr val="tx1"/>
                </a:solidFill>
              </a:rPr>
              <a:t>Year of publishing: </a:t>
            </a:r>
            <a:r>
              <a:rPr lang="en-IN" spc="7" dirty="0">
                <a:solidFill>
                  <a:schemeClr val="tx1"/>
                </a:solidFill>
              </a:rPr>
              <a:t>2018</a:t>
            </a:r>
          </a:p>
          <a:p>
            <a:pPr marL="0" indent="0" defTabSz="621792">
              <a:spcBef>
                <a:spcPts val="952"/>
              </a:spcBef>
              <a:spcAft>
                <a:spcPts val="136"/>
              </a:spcAft>
              <a:buNone/>
            </a:pPr>
            <a:endParaRPr lang="en-IN" b="1" spc="7" dirty="0">
              <a:solidFill>
                <a:schemeClr val="tx1"/>
              </a:solidFill>
            </a:endParaRPr>
          </a:p>
          <a:p>
            <a:pPr marL="0" indent="0" defTabSz="621792">
              <a:spcBef>
                <a:spcPts val="952"/>
              </a:spcBef>
              <a:spcAft>
                <a:spcPts val="136"/>
              </a:spcAft>
              <a:buNone/>
            </a:pPr>
            <a:r>
              <a:rPr lang="en-IN" b="1" spc="7" dirty="0">
                <a:solidFill>
                  <a:schemeClr val="tx1"/>
                </a:solidFill>
              </a:rPr>
              <a:t>Summary :-</a:t>
            </a:r>
          </a:p>
          <a:p>
            <a:pPr marL="0" indent="0">
              <a:buNone/>
            </a:pPr>
            <a:r>
              <a:rPr lang="en-IN" sz="23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This paper addresses counterfeiting in India, emphasizing its global significance and the need for comprehensive solutions:</a:t>
            </a: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Counterfeiting impacts industries and economies worldwide.</a:t>
            </a: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Counterfeit brands exploit genuine product reputations and pose risks to consumers. </a:t>
            </a:r>
          </a:p>
          <a:p>
            <a:pPr marL="0" indent="0">
              <a:buNone/>
            </a:pPr>
            <a:r>
              <a:rPr lang="en-IN" sz="23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Counterfeiting is pervasive in industries like luxury goods, electronics, pharmaceuticals, and packaged foods.</a:t>
            </a: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3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The global economic value of counterfeit products is projected to reach $2.3 trillion by 2022.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Consumer Influence and Legal Gaps: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Positive consumer attitudes, driven by lower prices and perceived luxury, contribute to counterfeiting growth.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Weak legal frameworks and enforcement challenges exacerbate the problem.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Call for Action: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The paper emphasizes the need for effective strategies and a strong legal framework.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Initiatives in India aim to educate consumers and protect intellectual property rights.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Market Insights: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Understanding counterfeit market share in different sectors is crucial.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This knowledge helps genuine brand stakeholders develop effective countermeasures.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Overall Objective: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The research paper aims to increase awareness, combat counterfeiting, and protect legitimate businesses and consumers in India.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0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135"/>
          </a:xfrm>
        </p:spPr>
        <p:txBody>
          <a:bodyPr/>
          <a:lstStyle/>
          <a:p>
            <a:r>
              <a:rPr lang="en-IN" dirty="0"/>
              <a:t>Literature Survey 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3" y="1340285"/>
            <a:ext cx="11336055" cy="5152590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IN" b="1" spc="7" dirty="0"/>
              <a:t>Paper Title</a:t>
            </a:r>
            <a:r>
              <a:rPr lang="en-IN" spc="7" dirty="0"/>
              <a:t>: </a:t>
            </a:r>
            <a:r>
              <a:rPr lang="en-US" dirty="0"/>
              <a:t>Counterfeit detection with QR Codes</a:t>
            </a:r>
          </a:p>
          <a:p>
            <a:pPr marL="0" indent="0">
              <a:buNone/>
            </a:pPr>
            <a:endParaRPr lang="en-IN" spc="7" dirty="0"/>
          </a:p>
          <a:p>
            <a:pPr marL="0" indent="0">
              <a:buNone/>
            </a:pPr>
            <a:r>
              <a:rPr lang="en-IN" b="1" spc="7" dirty="0"/>
              <a:t>Author Name</a:t>
            </a:r>
            <a:r>
              <a:rPr lang="en-IN" dirty="0"/>
              <a:t> Justin Picard, Paul Landry &amp; Michael </a:t>
            </a:r>
            <a:r>
              <a:rPr lang="en-IN" dirty="0" err="1"/>
              <a:t>Bolay</a:t>
            </a:r>
            <a:endParaRPr lang="en-IN" dirty="0"/>
          </a:p>
          <a:p>
            <a:pPr marL="0" indent="0">
              <a:buNone/>
            </a:pPr>
            <a:endParaRPr lang="en-IN" spc="7" dirty="0"/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r>
              <a:rPr lang="en-IN" b="1" spc="7" dirty="0"/>
              <a:t>Journal Name</a:t>
            </a:r>
            <a:r>
              <a:rPr lang="en-IN" spc="7" dirty="0"/>
              <a:t>: </a:t>
            </a:r>
            <a:r>
              <a:rPr lang="en-IN" dirty="0"/>
              <a:t>ACM Symposium on Document Engineering</a:t>
            </a:r>
            <a:endParaRPr lang="en-IN" spc="7" dirty="0"/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endParaRPr lang="en-IN" b="1" spc="7" dirty="0"/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r>
              <a:rPr lang="en-IN" b="1" spc="7" dirty="0"/>
              <a:t>Year of publishing: </a:t>
            </a:r>
            <a:r>
              <a:rPr lang="en-IN" spc="7" dirty="0"/>
              <a:t>2021</a:t>
            </a:r>
          </a:p>
          <a:p>
            <a:pPr marL="0" indent="0" defTabSz="621792">
              <a:spcBef>
                <a:spcPts val="600"/>
              </a:spcBef>
              <a:spcAft>
                <a:spcPts val="34"/>
              </a:spcAft>
              <a:buNone/>
            </a:pPr>
            <a:endParaRPr lang="en-IN" spc="7" dirty="0"/>
          </a:p>
          <a:p>
            <a:pPr marL="0" indent="0" defTabSz="621792">
              <a:spcBef>
                <a:spcPts val="952"/>
              </a:spcBef>
              <a:spcAft>
                <a:spcPts val="136"/>
              </a:spcAft>
              <a:buNone/>
            </a:pPr>
            <a:r>
              <a:rPr lang="en-IN" b="1" spc="7" dirty="0"/>
              <a:t>Summary :-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QR Codes: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 Codes are highlighted as an effective solution due to their ease of integration into production workflows, simplicity of verification, and cost-effectiveness at scale.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also convey a product's digital identity and history, enhancing brand-consumer connections.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of QR Codes: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 Codes alone may not provide sufficient protection against cloning or copying.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this, the authors propose integrating copy detection patterns (CDPs) into QR Codes.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CDPs are copy-sensitive layers that can be scanned and analysed with a </a:t>
            </a:r>
            <a:r>
              <a:rPr lang="en-IN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</a:t>
            </a:r>
            <a:r>
              <a:rPr lang="en-IN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app, differentiating between genuine products and counterfeits.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 Real-world Environments: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counterfeit detection in mass production environments where QR Codes are used is challenging.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 techniques for securing QR Codes have not been extensively tested in such settings.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authors present a system that successfully incorporates CDPs into QR Codes and has been deployed in the market for several years.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Existing Solutions:</a:t>
            </a:r>
          </a:p>
          <a:p>
            <a:pPr marL="0" indent="0">
              <a:buNone/>
              <a:tabLst>
                <a:tab pos="442976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paper briefly reviews other methods for securing QR Codes against counterfeiting, such as embedding random textures or replacing specific texture patterns in the QR Code cells.</a:t>
            </a:r>
          </a:p>
        </p:txBody>
      </p:sp>
    </p:spTree>
    <p:extLst>
      <p:ext uri="{BB962C8B-B14F-4D97-AF65-F5344CB8AC3E}">
        <p14:creationId xmlns:p14="http://schemas.microsoft.com/office/powerpoint/2010/main" val="131100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ER Diagram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A710BD-7773-E8CC-584D-765DE6FFA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482" y="1828800"/>
            <a:ext cx="7539001" cy="483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Process Flow Diagram </a:t>
            </a:r>
          </a:p>
        </p:txBody>
      </p:sp>
      <p:pic>
        <p:nvPicPr>
          <p:cNvPr id="6" name="Content Placeholder 5" descr="WhatsApp Image 2023-10-29 at 10.51.28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85079" y="1731963"/>
            <a:ext cx="5412316" cy="4059237"/>
          </a:xfr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798</TotalTime>
  <Words>943</Words>
  <Application>Microsoft Office PowerPoint</Application>
  <PresentationFormat>Widescreen</PresentationFormat>
  <Paragraphs>116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Bookman Old Style</vt:lpstr>
      <vt:lpstr>Calibri</vt:lpstr>
      <vt:lpstr>Calisto MT</vt:lpstr>
      <vt:lpstr>Segoe UI</vt:lpstr>
      <vt:lpstr>Times New Roman</vt:lpstr>
      <vt:lpstr>Wingdings 2</vt:lpstr>
      <vt:lpstr>Slate</vt:lpstr>
      <vt:lpstr>        DEPARTMENT OF COMPUTER SCIENCE     II Project Presentation (KCS 753) TrueCheck – Counterfeiting Detection System</vt:lpstr>
      <vt:lpstr>Problem Statement</vt:lpstr>
      <vt:lpstr>Objectives</vt:lpstr>
      <vt:lpstr>Technology Used </vt:lpstr>
      <vt:lpstr>Literature Survey -1 </vt:lpstr>
      <vt:lpstr>Literature Survey -2</vt:lpstr>
      <vt:lpstr>Literature Survey -3</vt:lpstr>
      <vt:lpstr>ER Diagram </vt:lpstr>
      <vt:lpstr>Process Flow Diagram </vt:lpstr>
      <vt:lpstr>Use Case Diagram </vt:lpstr>
      <vt:lpstr>Data Flow Diagram </vt:lpstr>
      <vt:lpstr>Patent Status</vt:lpstr>
      <vt:lpstr>Consumer End</vt:lpstr>
      <vt:lpstr>PowerPoint Presentation</vt:lpstr>
      <vt:lpstr>PowerPoint Presentation</vt:lpstr>
      <vt:lpstr>PowerPoint Presentation</vt:lpstr>
      <vt:lpstr>Company End</vt:lpstr>
      <vt:lpstr>SuperAdmin Screen </vt:lpstr>
      <vt:lpstr>Product Controller Screen 1</vt:lpstr>
      <vt:lpstr>Product Controller Screen 2</vt:lpstr>
      <vt:lpstr>Manager Screen 1</vt:lpstr>
      <vt:lpstr>Feedback Admin Screen 1</vt:lpstr>
      <vt:lpstr>Feedback Admin Screen 2</vt:lpstr>
      <vt:lpstr>Feedback Admin Screen 3</vt:lpstr>
      <vt:lpstr>Delivery Agent</vt:lpstr>
      <vt:lpstr>Delivery Agent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Archit Srivastava</cp:lastModifiedBy>
  <cp:revision>25</cp:revision>
  <dcterms:created xsi:type="dcterms:W3CDTF">2023-09-23T09:10:50Z</dcterms:created>
  <dcterms:modified xsi:type="dcterms:W3CDTF">2023-11-05T19:34:36Z</dcterms:modified>
</cp:coreProperties>
</file>