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69" r:id="rId7"/>
    <p:sldId id="270" r:id="rId8"/>
    <p:sldId id="271" r:id="rId9"/>
    <p:sldId id="272" r:id="rId10"/>
    <p:sldId id="277" r:id="rId11"/>
    <p:sldId id="279" r:id="rId12"/>
    <p:sldId id="280" r:id="rId13"/>
    <p:sldId id="273" r:id="rId14"/>
    <p:sldId id="278"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75" d="100"/>
          <a:sy n="75" d="100"/>
        </p:scale>
        <p:origin x="974" y="2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11/15/2022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11/15/2022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11/15/2022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11/15/2022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11/15/2022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11/15/2022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11/15/2022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11/15/2022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11/15/2022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1419784"/>
            <a:ext cx="8735325" cy="2000251"/>
          </a:xfrm>
        </p:spPr>
        <p:txBody>
          <a:bodyPr>
            <a:normAutofit/>
          </a:bodyPr>
          <a:lstStyle/>
          <a:p>
            <a:r>
              <a:rPr lang="en-US" sz="4400" dirty="0">
                <a:latin typeface="Times New Roman" panose="02020603050405020304" pitchFamily="18" charset="0"/>
                <a:cs typeface="Times New Roman" panose="02020603050405020304" pitchFamily="18" charset="0"/>
              </a:rPr>
              <a:t>DESKTOP VIRTUAL ASSISTANT</a:t>
            </a:r>
          </a:p>
        </p:txBody>
      </p:sp>
      <p:sp>
        <p:nvSpPr>
          <p:cNvPr id="4" name="Subtitle 3">
            <a:extLst>
              <a:ext uri="{FF2B5EF4-FFF2-40B4-BE49-F238E27FC236}">
                <a16:creationId xmlns:a16="http://schemas.microsoft.com/office/drawing/2014/main" id="{F7762539-7F50-67D3-189B-A8068DC0F01A}"/>
              </a:ext>
            </a:extLst>
          </p:cNvPr>
          <p:cNvSpPr>
            <a:spLocks noGrp="1"/>
          </p:cNvSpPr>
          <p:nvPr>
            <p:ph type="subTitle" idx="1"/>
          </p:nvPr>
        </p:nvSpPr>
        <p:spPr>
          <a:xfrm>
            <a:off x="1903412" y="4876800"/>
            <a:ext cx="7696200" cy="1752600"/>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Submitted by:		Guide: Ms. Anshula GUPTA</a:t>
            </a:r>
          </a:p>
          <a:p>
            <a:r>
              <a:rPr lang="en-US" sz="1800" dirty="0">
                <a:solidFill>
                  <a:schemeClr val="tx1"/>
                </a:solidFill>
                <a:latin typeface="Times New Roman" panose="02020603050405020304" pitchFamily="18" charset="0"/>
                <a:cs typeface="Times New Roman" panose="02020603050405020304" pitchFamily="18" charset="0"/>
              </a:rPr>
              <a:t>Suraj Gupta</a:t>
            </a:r>
          </a:p>
          <a:p>
            <a:r>
              <a:rPr lang="en-US" sz="1800" dirty="0">
                <a:solidFill>
                  <a:schemeClr val="tx1"/>
                </a:solidFill>
                <a:latin typeface="Times New Roman" panose="02020603050405020304" pitchFamily="18" charset="0"/>
                <a:cs typeface="Times New Roman" panose="02020603050405020304" pitchFamily="18" charset="0"/>
              </a:rPr>
              <a:t>Sushant Pandey</a:t>
            </a:r>
          </a:p>
          <a:p>
            <a:r>
              <a:rPr lang="en-US" sz="1800" dirty="0">
                <a:solidFill>
                  <a:schemeClr val="tx1"/>
                </a:solidFill>
                <a:latin typeface="Times New Roman" panose="02020603050405020304" pitchFamily="18" charset="0"/>
                <a:cs typeface="Times New Roman" panose="02020603050405020304" pitchFamily="18" charset="0"/>
              </a:rPr>
              <a:t>Srijan shahi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605A-C1C9-4696-B4AE-9A6464267C73}"/>
              </a:ext>
            </a:extLst>
          </p:cNvPr>
          <p:cNvSpPr>
            <a:spLocks noGrp="1"/>
          </p:cNvSpPr>
          <p:nvPr>
            <p:ph type="title"/>
          </p:nvPr>
        </p:nvSpPr>
        <p:spPr>
          <a:xfrm>
            <a:off x="1218883" y="990600"/>
            <a:ext cx="10360501" cy="1223963"/>
          </a:xfrm>
        </p:spPr>
        <p:txBody>
          <a:bodyPr/>
          <a:lstStyle/>
          <a:p>
            <a:pPr algn="ctr"/>
            <a:r>
              <a:rPr lang="en-US" sz="7200"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6F14157-144F-1E54-2D48-E6ABFC7EBAEF}"/>
              </a:ext>
            </a:extLst>
          </p:cNvPr>
          <p:cNvSpPr>
            <a:spLocks noGrp="1"/>
          </p:cNvSpPr>
          <p:nvPr>
            <p:ph idx="1"/>
          </p:nvPr>
        </p:nvSpPr>
        <p:spPr>
          <a:xfrm>
            <a:off x="1218883" y="2971800"/>
            <a:ext cx="10360501" cy="2108203"/>
          </a:xfrm>
        </p:spPr>
        <p:txBody>
          <a:bodyPr/>
          <a:lstStyle/>
          <a:p>
            <a:r>
              <a:rPr lang="en-US" dirty="0">
                <a:latin typeface="Times New Roman" panose="02020603050405020304" pitchFamily="18" charset="0"/>
                <a:cs typeface="Times New Roman" panose="02020603050405020304" pitchFamily="18" charset="0"/>
              </a:rPr>
              <a:t>A voice assistant, without any doubt, as it saves time for the user through conversational interactions, effectiveness, and efficiency. But while working on this project, there were some limitations encountered, and also realized some scope for enhancement in the future.</a:t>
            </a:r>
          </a:p>
        </p:txBody>
      </p:sp>
    </p:spTree>
    <p:extLst>
      <p:ext uri="{BB962C8B-B14F-4D97-AF65-F5344CB8AC3E}">
        <p14:creationId xmlns:p14="http://schemas.microsoft.com/office/powerpoint/2010/main" val="130563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995B8-C318-33AA-8EF2-6DFDCA14A4D7}"/>
              </a:ext>
            </a:extLst>
          </p:cNvPr>
          <p:cNvSpPr>
            <a:spLocks noGrp="1"/>
          </p:cNvSpPr>
          <p:nvPr>
            <p:ph idx="1"/>
          </p:nvPr>
        </p:nvSpPr>
        <p:spPr>
          <a:xfrm>
            <a:off x="2665412" y="2743200"/>
            <a:ext cx="10360501" cy="1905000"/>
          </a:xfrm>
        </p:spPr>
        <p:txBody>
          <a:bodyPr>
            <a:normAutofit/>
          </a:bodyPr>
          <a:lstStyle/>
          <a:p>
            <a:pPr marL="0" indent="0">
              <a:buNone/>
            </a:pP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3830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020763"/>
          </a:xfrm>
        </p:spPr>
        <p:txBody>
          <a:bodyPr>
            <a:normAutofit fontScale="90000"/>
          </a:bodyPr>
          <a:lstStyle/>
          <a:p>
            <a:pPr algn="ctr"/>
            <a:r>
              <a:rPr lang="en-US" sz="7200" dirty="0">
                <a:latin typeface="Times New Roman" panose="02020603050405020304" pitchFamily="18" charset="0"/>
                <a:cs typeface="Times New Roman" panose="02020603050405020304" pitchFamily="18" charset="0"/>
              </a:rPr>
              <a:t>INTRODUCTION</a:t>
            </a:r>
          </a:p>
        </p:txBody>
      </p:sp>
      <p:sp>
        <p:nvSpPr>
          <p:cNvPr id="14" name="Content Placeholder 13"/>
          <p:cNvSpPr>
            <a:spLocks noGrp="1"/>
          </p:cNvSpPr>
          <p:nvPr>
            <p:ph idx="1"/>
          </p:nvPr>
        </p:nvSpPr>
        <p:spPr>
          <a:xfrm>
            <a:off x="1218883" y="1905001"/>
            <a:ext cx="10360501" cy="3962400"/>
          </a:xfrm>
        </p:spPr>
        <p:txBody>
          <a:bodyPr>
            <a:normAutofit fontScale="92500"/>
          </a:bodyPr>
          <a:lstStyle/>
          <a:p>
            <a:pPr marL="0" marR="0" algn="just">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In this project, the user is just expected to give voice commands, and the rest work is done by our voice assistants which can automate the complete process and completes our task. As Virtual Assistants perform tasks as a human can. It can send emails, play music, and talk to you accordingly. </a:t>
            </a:r>
          </a:p>
          <a:p>
            <a:pPr marL="0" marR="0" algn="just">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Viber voice chat API can shift between conversations, block/unblock conversations, Turn On/Off notifications, and much more. To build this functionality, We will use different libraries and modules like </a:t>
            </a:r>
            <a:r>
              <a:rPr lang="en-US" dirty="0" err="1">
                <a:effectLst/>
                <a:latin typeface="Times New Roman" panose="02020603050405020304" pitchFamily="18" charset="0"/>
                <a:ea typeface="Times New Roman" panose="02020603050405020304" pitchFamily="18" charset="0"/>
              </a:rPr>
              <a:t>Tkinter</a:t>
            </a:r>
            <a:r>
              <a:rPr lang="en-US" dirty="0">
                <a:effectLst/>
                <a:latin typeface="Times New Roman" panose="02020603050405020304" pitchFamily="18" charset="0"/>
                <a:ea typeface="Times New Roman" panose="02020603050405020304" pitchFamily="18" charset="0"/>
              </a:rPr>
              <a:t>, Web browser, Datetime, Requests, pyPDF2, </a:t>
            </a:r>
            <a:r>
              <a:rPr lang="en-US" dirty="0" err="1">
                <a:effectLst/>
                <a:latin typeface="Times New Roman" panose="02020603050405020304" pitchFamily="18" charset="0"/>
                <a:ea typeface="Times New Roman" panose="02020603050405020304" pitchFamily="18" charset="0"/>
              </a:rPr>
              <a:t>pyautogui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pyQt</a:t>
            </a:r>
            <a:r>
              <a:rPr lang="en-US" dirty="0">
                <a:effectLst/>
                <a:latin typeface="Times New Roman" panose="02020603050405020304" pitchFamily="18" charset="0"/>
                <a:ea typeface="Times New Roman" panose="02020603050405020304" pitchFamily="18" charset="0"/>
              </a:rPr>
              <a:t>, and </a:t>
            </a:r>
            <a:r>
              <a:rPr lang="en-US" dirty="0" err="1">
                <a:effectLst/>
                <a:latin typeface="Times New Roman" panose="02020603050405020304" pitchFamily="18" charset="0"/>
                <a:ea typeface="Times New Roman" panose="02020603050405020304" pitchFamily="18" charset="0"/>
              </a:rPr>
              <a:t>BeautifulSoup</a:t>
            </a:r>
            <a:r>
              <a:rPr lang="en-US" dirty="0">
                <a:effectLst/>
                <a:latin typeface="Times New Roman" panose="02020603050405020304" pitchFamily="18" charset="0"/>
                <a:ea typeface="Times New Roman" panose="02020603050405020304" pitchFamily="18" charset="0"/>
              </a:rPr>
              <a:t>.</a:t>
            </a:r>
            <a:endParaRPr lang="en-US" sz="36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64F2-DEA9-A767-71F4-8F4A18E0A6F2}"/>
              </a:ext>
            </a:extLst>
          </p:cNvPr>
          <p:cNvSpPr>
            <a:spLocks noGrp="1"/>
          </p:cNvSpPr>
          <p:nvPr>
            <p:ph type="title"/>
          </p:nvPr>
        </p:nvSpPr>
        <p:spPr/>
        <p:txBody>
          <a:bodyPr>
            <a:normAutofit/>
          </a:bodyPr>
          <a:lstStyle/>
          <a:p>
            <a:pPr algn="ctr"/>
            <a:r>
              <a:rPr lang="en-US" sz="72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407FF86-EABB-F4C2-22D5-A27015673CE1}"/>
              </a:ext>
            </a:extLst>
          </p:cNvPr>
          <p:cNvSpPr>
            <a:spLocks noGrp="1"/>
          </p:cNvSpPr>
          <p:nvPr>
            <p:ph idx="1"/>
          </p:nvPr>
        </p:nvSpPr>
        <p:spPr>
          <a:xfrm>
            <a:off x="1598612" y="2133600"/>
            <a:ext cx="10360501" cy="3784603"/>
          </a:xfrm>
        </p:spPr>
        <p:txBody>
          <a:bodyPr>
            <a:normAutofit/>
          </a:bodyPr>
          <a:lstStyle/>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Understanding user voice commands.  </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Can't read, or send SMS/Emails.</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Security Issues</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Not able to read Notifications</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No desktop app is available</a:t>
            </a:r>
          </a:p>
          <a:p>
            <a:pPr marR="0">
              <a:lnSpc>
                <a:spcPct val="115000"/>
              </a:lnSpc>
              <a:spcBef>
                <a:spcPts val="0"/>
              </a:spcBef>
              <a:spcAft>
                <a:spcPts val="0"/>
              </a:spcAft>
            </a:pPr>
            <a:r>
              <a:rPr lang="en-US" dirty="0">
                <a:effectLst/>
                <a:latin typeface="Times New Roman" panose="02020603050405020304" pitchFamily="18" charset="0"/>
                <a:ea typeface="Times New Roman" panose="02020603050405020304" pitchFamily="18" charset="0"/>
              </a:rPr>
              <a:t>Eavesdropping Aspect (Off automatically when there are no commands from the user end</a:t>
            </a:r>
            <a:r>
              <a:rPr lang="en-US" dirty="0">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102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0701-3EC0-0720-7609-EA01E78D6311}"/>
              </a:ext>
            </a:extLst>
          </p:cNvPr>
          <p:cNvSpPr>
            <a:spLocks noGrp="1"/>
          </p:cNvSpPr>
          <p:nvPr>
            <p:ph type="title"/>
          </p:nvPr>
        </p:nvSpPr>
        <p:spPr>
          <a:xfrm>
            <a:off x="1181200" y="228600"/>
            <a:ext cx="10360501" cy="1223963"/>
          </a:xfrm>
        </p:spPr>
        <p:txBody>
          <a:bodyPr>
            <a:normAutofit/>
          </a:bodyPr>
          <a:lstStyle/>
          <a:p>
            <a:pPr algn="ctr"/>
            <a:r>
              <a:rPr lang="en-US" sz="72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EA1517B-1E24-4232-1D42-B8BF1C2DDDBB}"/>
              </a:ext>
            </a:extLst>
          </p:cNvPr>
          <p:cNvSpPr>
            <a:spLocks noGrp="1"/>
          </p:cNvSpPr>
          <p:nvPr>
            <p:ph idx="1"/>
          </p:nvPr>
        </p:nvSpPr>
        <p:spPr>
          <a:xfrm>
            <a:off x="1370012" y="1981200"/>
            <a:ext cx="10360501" cy="3733800"/>
          </a:xfrm>
        </p:spPr>
        <p:txBody>
          <a:bodyPr>
            <a:normAutofit/>
          </a:bodyPr>
          <a:lstStyle/>
          <a:p>
            <a:pPr marL="0" marR="0" algn="just">
              <a:lnSpc>
                <a:spcPct val="115000"/>
              </a:lnSpc>
              <a:spcBef>
                <a:spcPts val="0"/>
              </a:spcBef>
              <a:spcAft>
                <a:spcPts val="0"/>
              </a:spcAft>
            </a:pPr>
            <a:r>
              <a:rPr lang="en-US" sz="3600" dirty="0">
                <a:effectLst/>
                <a:latin typeface="Times New Roman" panose="02020603050405020304" pitchFamily="18" charset="0"/>
                <a:ea typeface="Times New Roman" panose="02020603050405020304" pitchFamily="18" charset="0"/>
              </a:rPr>
              <a:t>Existing Virtual Assistants have some limitations like can’t read messages, and can’t access other web applications. To overcome these limitations, we will integrate various APIs to eradicate those limitations which will save time, and enhance productivity.</a:t>
            </a:r>
          </a:p>
          <a:p>
            <a:pPr marL="0" indent="0">
              <a:buNone/>
            </a:pPr>
            <a:endParaRPr lang="en-US" dirty="0"/>
          </a:p>
        </p:txBody>
      </p:sp>
    </p:spTree>
    <p:extLst>
      <p:ext uri="{BB962C8B-B14F-4D97-AF65-F5344CB8AC3E}">
        <p14:creationId xmlns:p14="http://schemas.microsoft.com/office/powerpoint/2010/main" val="269131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D0BE-4576-FCC5-4A1A-AD2191061E48}"/>
              </a:ext>
            </a:extLst>
          </p:cNvPr>
          <p:cNvSpPr>
            <a:spLocks noGrp="1"/>
          </p:cNvSpPr>
          <p:nvPr>
            <p:ph type="title"/>
          </p:nvPr>
        </p:nvSpPr>
        <p:spPr/>
        <p:txBody>
          <a:bodyPr>
            <a:normAutofit fontScale="90000"/>
          </a:bodyPr>
          <a:lstStyle/>
          <a:p>
            <a:pPr algn="ctr"/>
            <a:r>
              <a:rPr lang="en-US" sz="7200" dirty="0">
                <a:latin typeface="Times New Roman" panose="02020603050405020304" pitchFamily="18" charset="0"/>
                <a:cs typeface="Times New Roman" panose="02020603050405020304" pitchFamily="18" charset="0"/>
              </a:rPr>
              <a:t>Workflow of Voice Assistant</a:t>
            </a:r>
          </a:p>
        </p:txBody>
      </p:sp>
      <p:pic>
        <p:nvPicPr>
          <p:cNvPr id="4" name="Content Placeholder 3">
            <a:extLst>
              <a:ext uri="{FF2B5EF4-FFF2-40B4-BE49-F238E27FC236}">
                <a16:creationId xmlns:a16="http://schemas.microsoft.com/office/drawing/2014/main" id="{4D72E19E-AE66-165B-E88C-5C299B4CCF16}"/>
              </a:ext>
            </a:extLst>
          </p:cNvPr>
          <p:cNvPicPr>
            <a:picLocks noGrp="1" noChangeAspect="1"/>
          </p:cNvPicPr>
          <p:nvPr>
            <p:ph idx="1"/>
          </p:nvPr>
        </p:nvPicPr>
        <p:blipFill>
          <a:blip r:embed="rId2"/>
          <a:stretch>
            <a:fillRect/>
          </a:stretch>
        </p:blipFill>
        <p:spPr>
          <a:xfrm>
            <a:off x="4189412" y="1676400"/>
            <a:ext cx="4180983" cy="4462463"/>
          </a:xfrm>
          <a:prstGeom prst="rect">
            <a:avLst/>
          </a:prstGeom>
        </p:spPr>
      </p:pic>
    </p:spTree>
    <p:extLst>
      <p:ext uri="{BB962C8B-B14F-4D97-AF65-F5344CB8AC3E}">
        <p14:creationId xmlns:p14="http://schemas.microsoft.com/office/powerpoint/2010/main" val="161316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FB0D-8613-0CA0-BEE7-598A77B418B1}"/>
              </a:ext>
            </a:extLst>
          </p:cNvPr>
          <p:cNvSpPr>
            <a:spLocks noGrp="1"/>
          </p:cNvSpPr>
          <p:nvPr>
            <p:ph type="title"/>
          </p:nvPr>
        </p:nvSpPr>
        <p:spPr/>
        <p:txBody>
          <a:bodyPr>
            <a:normAutofit/>
          </a:bodyPr>
          <a:lstStyle/>
          <a:p>
            <a:pPr algn="ctr"/>
            <a:r>
              <a:rPr lang="en-US" sz="7200" dirty="0">
                <a:latin typeface="Times New Roman" panose="02020603050405020304" pitchFamily="18" charset="0"/>
                <a:cs typeface="Times New Roman" panose="02020603050405020304" pitchFamily="18" charset="0"/>
              </a:rPr>
              <a:t>TOOLS/LIBRARIES</a:t>
            </a:r>
          </a:p>
        </p:txBody>
      </p:sp>
      <p:sp>
        <p:nvSpPr>
          <p:cNvPr id="3" name="Content Placeholder 2">
            <a:extLst>
              <a:ext uri="{FF2B5EF4-FFF2-40B4-BE49-F238E27FC236}">
                <a16:creationId xmlns:a16="http://schemas.microsoft.com/office/drawing/2014/main" id="{61324376-52C1-BD7E-5BAC-6FAAB8774FEC}"/>
              </a:ext>
            </a:extLst>
          </p:cNvPr>
          <p:cNvSpPr>
            <a:spLocks noGrp="1"/>
          </p:cNvSpPr>
          <p:nvPr>
            <p:ph idx="1"/>
          </p:nvPr>
        </p:nvSpPr>
        <p:spPr>
          <a:xfrm>
            <a:off x="1218883" y="1828800"/>
            <a:ext cx="10360501" cy="4114800"/>
          </a:xfrm>
        </p:spPr>
        <p:txBody>
          <a:bodyPr>
            <a:normAutofit/>
          </a:bodyPr>
          <a:lstStyle/>
          <a:p>
            <a:pPr marL="0" marR="0" algn="just">
              <a:lnSpc>
                <a:spcPct val="115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pyttsx3</a:t>
            </a:r>
            <a:r>
              <a:rPr lang="en-US" sz="2000" dirty="0">
                <a:effectLst/>
                <a:latin typeface="Times New Roman" panose="02020603050405020304" pitchFamily="18" charset="0"/>
                <a:ea typeface="Times New Roman" panose="02020603050405020304" pitchFamily="18" charset="0"/>
              </a:rPr>
              <a:t>: It is a python library that converts text to speech.</a:t>
            </a:r>
          </a:p>
          <a:p>
            <a:pPr marL="0" marR="0" indent="0" algn="just">
              <a:lnSpc>
                <a:spcPct val="115000"/>
              </a:lnSpc>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Speech Recognition</a:t>
            </a:r>
            <a:r>
              <a:rPr lang="en-US" sz="2000" dirty="0">
                <a:effectLst/>
                <a:latin typeface="Times New Roman" panose="02020603050405020304" pitchFamily="18" charset="0"/>
                <a:ea typeface="Times New Roman" panose="02020603050405020304" pitchFamily="18" charset="0"/>
              </a:rPr>
              <a:t>: It is a python module that converts speech to text.</a:t>
            </a:r>
          </a:p>
          <a:p>
            <a:pPr marL="0" marR="0" indent="0" algn="just">
              <a:lnSpc>
                <a:spcPct val="115000"/>
              </a:lnSpc>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000" b="1" dirty="0" err="1">
                <a:effectLst/>
                <a:latin typeface="Times New Roman" panose="02020603050405020304" pitchFamily="18" charset="0"/>
                <a:ea typeface="Times New Roman" panose="02020603050405020304" pitchFamily="18" charset="0"/>
              </a:rPr>
              <a:t>pywhatkit</a:t>
            </a:r>
            <a:r>
              <a:rPr lang="en-US" sz="2000" b="1"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It is a python library to send WhatsApp messages at a particular time with some additional features.</a:t>
            </a:r>
          </a:p>
          <a:p>
            <a:pPr marL="0" marR="0" indent="0" algn="just">
              <a:lnSpc>
                <a:spcPct val="115000"/>
              </a:lnSpc>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Wikipedia:</a:t>
            </a:r>
            <a:r>
              <a:rPr lang="en-US" sz="2000" dirty="0">
                <a:effectLst/>
                <a:latin typeface="Times New Roman" panose="02020603050405020304" pitchFamily="18" charset="0"/>
                <a:ea typeface="Times New Roman" panose="02020603050405020304" pitchFamily="18" charset="0"/>
              </a:rPr>
              <a:t> It is a python module for searching anything on Wikipedia.</a:t>
            </a:r>
          </a:p>
          <a:p>
            <a:pPr marL="0" marR="0" algn="just">
              <a:lnSpc>
                <a:spcPct val="115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000" b="1" dirty="0" err="1">
                <a:effectLst/>
                <a:latin typeface="Times New Roman" panose="02020603050405020304" pitchFamily="18" charset="0"/>
                <a:ea typeface="Times New Roman" panose="02020603050405020304" pitchFamily="18" charset="0"/>
              </a:rPr>
              <a:t>smtplib</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Simple mail transfer protocol that allows us to send emails and route mail between mail servers.</a:t>
            </a:r>
          </a:p>
          <a:p>
            <a:pPr marL="0" marR="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1440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C0288-108E-EF7E-DB0E-0E04ECCBFF83}"/>
              </a:ext>
            </a:extLst>
          </p:cNvPr>
          <p:cNvSpPr>
            <a:spLocks noGrp="1"/>
          </p:cNvSpPr>
          <p:nvPr>
            <p:ph idx="1"/>
          </p:nvPr>
        </p:nvSpPr>
        <p:spPr>
          <a:xfrm>
            <a:off x="1217612" y="1219200"/>
            <a:ext cx="10360501" cy="4800600"/>
          </a:xfrm>
        </p:spPr>
        <p:txBody>
          <a:bodyPr>
            <a:normAutofit/>
          </a:bodyPr>
          <a:lstStyle/>
          <a:p>
            <a:pPr marL="0" marR="0" algn="just">
              <a:lnSpc>
                <a:spcPct val="115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PyPDF2: </a:t>
            </a:r>
            <a:r>
              <a:rPr lang="en-US" sz="2800" dirty="0">
                <a:effectLst/>
                <a:latin typeface="Times New Roman" panose="02020603050405020304" pitchFamily="18" charset="0"/>
                <a:ea typeface="Times New Roman" panose="02020603050405020304" pitchFamily="18" charset="0"/>
              </a:rPr>
              <a:t>It is a python module that can read, split, and merge any PDF.</a:t>
            </a:r>
          </a:p>
          <a:p>
            <a:pPr marL="0" marR="0" indent="0" algn="just">
              <a:lnSpc>
                <a:spcPct val="115000"/>
              </a:lnSpc>
              <a:spcBef>
                <a:spcPts val="0"/>
              </a:spcBef>
              <a:spcAft>
                <a:spcPts val="0"/>
              </a:spcAft>
              <a:buNone/>
            </a:pPr>
            <a:endParaRPr lang="en-US" sz="2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Web browser: </a:t>
            </a:r>
            <a:r>
              <a:rPr lang="en-US" sz="2800" dirty="0">
                <a:effectLst/>
                <a:latin typeface="Times New Roman" panose="02020603050405020304" pitchFamily="18" charset="0"/>
                <a:ea typeface="Times New Roman" panose="02020603050405020304" pitchFamily="18" charset="0"/>
              </a:rPr>
              <a:t>It provides an interface for displaying web-based documents to users.</a:t>
            </a:r>
          </a:p>
          <a:p>
            <a:pPr marL="0" marR="0" algn="just">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800" b="1" dirty="0" err="1">
                <a:effectLst/>
                <a:latin typeface="Times New Roman" panose="02020603050405020304" pitchFamily="18" charset="0"/>
                <a:ea typeface="Times New Roman" panose="02020603050405020304" pitchFamily="18" charset="0"/>
              </a:rPr>
              <a:t>Pyautogui</a:t>
            </a:r>
            <a:r>
              <a:rPr lang="en-US" sz="2800" b="1"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 It is a python library for the graphical user interface.</a:t>
            </a:r>
          </a:p>
          <a:p>
            <a:pPr marL="0" marR="0" algn="just">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2800" b="1" dirty="0" err="1">
                <a:effectLst/>
                <a:latin typeface="Times New Roman" panose="02020603050405020304" pitchFamily="18" charset="0"/>
                <a:ea typeface="Times New Roman" panose="02020603050405020304" pitchFamily="18" charset="0"/>
              </a:rPr>
              <a:t>os</a:t>
            </a:r>
            <a:r>
              <a:rPr lang="en-US" sz="2800" b="1"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 It represents Operating System-related functionality.</a:t>
            </a:r>
          </a:p>
          <a:p>
            <a:pPr marL="0" marR="0" algn="just">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121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FE4C-EAEC-DF78-947D-A29DBE2E4023}"/>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TECHNOLOGIES</a:t>
            </a:r>
          </a:p>
        </p:txBody>
      </p:sp>
      <p:sp>
        <p:nvSpPr>
          <p:cNvPr id="3" name="Content Placeholder 2">
            <a:extLst>
              <a:ext uri="{FF2B5EF4-FFF2-40B4-BE49-F238E27FC236}">
                <a16:creationId xmlns:a16="http://schemas.microsoft.com/office/drawing/2014/main" id="{0FDE0693-13CF-4E8F-0882-422F74DDFDE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NLP:  The ability to understand the text and spoken words in much the same way human beings can.</a:t>
            </a:r>
          </a:p>
          <a:p>
            <a:r>
              <a:rPr lang="en-US" dirty="0">
                <a:latin typeface="Times New Roman" panose="02020603050405020304" pitchFamily="18" charset="0"/>
                <a:cs typeface="Times New Roman" panose="02020603050405020304" pitchFamily="18" charset="0"/>
              </a:rPr>
              <a:t>NLU: Refers to the ability of a computer to use syntactic and semantic analysis to determine the meaning of text or speech.</a:t>
            </a:r>
          </a:p>
          <a:p>
            <a:r>
              <a:rPr lang="en-US" dirty="0">
                <a:latin typeface="Times New Roman" panose="02020603050405020304" pitchFamily="18" charset="0"/>
                <a:cs typeface="Times New Roman" panose="02020603050405020304" pitchFamily="18" charset="0"/>
              </a:rPr>
              <a:t>NLG: Enables computing devices to generate text and speech from data input.</a:t>
            </a:r>
          </a:p>
        </p:txBody>
      </p:sp>
    </p:spTree>
    <p:extLst>
      <p:ext uri="{BB962C8B-B14F-4D97-AF65-F5344CB8AC3E}">
        <p14:creationId xmlns:p14="http://schemas.microsoft.com/office/powerpoint/2010/main" val="256782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E122-2945-ADD5-622E-D60E5A84E6DC}"/>
              </a:ext>
            </a:extLst>
          </p:cNvPr>
          <p:cNvSpPr>
            <a:spLocks noGrp="1"/>
          </p:cNvSpPr>
          <p:nvPr>
            <p:ph type="title"/>
          </p:nvPr>
        </p:nvSpPr>
        <p:spPr/>
        <p:txBody>
          <a:bodyPr>
            <a:normAutofit/>
          </a:bodyPr>
          <a:lstStyle/>
          <a:p>
            <a:pPr algn="ctr"/>
            <a:r>
              <a:rPr lang="en-US" sz="7200" dirty="0">
                <a:latin typeface="Times New Roman" panose="02020603050405020304" pitchFamily="18" charset="0"/>
                <a:cs typeface="Times New Roman" panose="02020603050405020304" pitchFamily="18" charset="0"/>
              </a:rPr>
              <a:t>Fact</a:t>
            </a:r>
          </a:p>
        </p:txBody>
      </p:sp>
      <p:pic>
        <p:nvPicPr>
          <p:cNvPr id="5" name="Content Placeholder 4">
            <a:extLst>
              <a:ext uri="{FF2B5EF4-FFF2-40B4-BE49-F238E27FC236}">
                <a16:creationId xmlns:a16="http://schemas.microsoft.com/office/drawing/2014/main" id="{2CAA472F-5830-D526-525A-4A617FC56544}"/>
              </a:ext>
            </a:extLst>
          </p:cNvPr>
          <p:cNvPicPr>
            <a:picLocks noGrp="1" noChangeAspect="1"/>
          </p:cNvPicPr>
          <p:nvPr>
            <p:ph idx="1"/>
          </p:nvPr>
        </p:nvPicPr>
        <p:blipFill>
          <a:blip r:embed="rId2"/>
          <a:stretch>
            <a:fillRect/>
          </a:stretch>
        </p:blipFill>
        <p:spPr>
          <a:xfrm>
            <a:off x="3046412" y="1981200"/>
            <a:ext cx="6487499" cy="4191000"/>
          </a:xfrm>
        </p:spPr>
      </p:pic>
    </p:spTree>
    <p:extLst>
      <p:ext uri="{BB962C8B-B14F-4D97-AF65-F5344CB8AC3E}">
        <p14:creationId xmlns:p14="http://schemas.microsoft.com/office/powerpoint/2010/main" val="75913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205</TotalTime>
  <Words>471</Words>
  <Application>Microsoft Office PowerPoint</Application>
  <PresentationFormat>Custom</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Tech 16x9</vt:lpstr>
      <vt:lpstr>DESKTOP VIRTUAL ASSISTANT</vt:lpstr>
      <vt:lpstr>INTRODUCTION</vt:lpstr>
      <vt:lpstr>PROBLEM STATEMENT</vt:lpstr>
      <vt:lpstr>OBJECTIVE</vt:lpstr>
      <vt:lpstr>Workflow of Voice Assistant</vt:lpstr>
      <vt:lpstr>TOOLS/LIBRARIES</vt:lpstr>
      <vt:lpstr>PowerPoint Presentation</vt:lpstr>
      <vt:lpstr>TECHNOLOGIES</vt:lpstr>
      <vt:lpstr>Fact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suraj.2024cs1034</dc:creator>
  <cp:lastModifiedBy>suraj.2024cs1034</cp:lastModifiedBy>
  <cp:revision>20</cp:revision>
  <dcterms:created xsi:type="dcterms:W3CDTF">2022-11-13T12:04:23Z</dcterms:created>
  <dcterms:modified xsi:type="dcterms:W3CDTF">2022-11-15T02:03:10Z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