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0" r:id="rId4"/>
    <p:sldId id="281" r:id="rId5"/>
    <p:sldId id="284" r:id="rId6"/>
    <p:sldId id="282" r:id="rId7"/>
    <p:sldId id="294" r:id="rId8"/>
    <p:sldId id="288" r:id="rId9"/>
    <p:sldId id="289" r:id="rId10"/>
    <p:sldId id="290" r:id="rId11"/>
    <p:sldId id="292"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1C0FB2-FA1E-45D6-9676-474A5B95D97B}" v="1327" dt="2022-11-14T19:01:01.053"/>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p:restoredTop sz="94609" autoAdjust="0"/>
  </p:normalViewPr>
  <p:slideViewPr>
    <p:cSldViewPr snapToGrid="0" snapToObjects="1">
      <p:cViewPr varScale="1">
        <p:scale>
          <a:sx n="78" d="100"/>
          <a:sy n="78" d="100"/>
        </p:scale>
        <p:origin x="845" y="4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hyperlink" Target="http://revistas.urp.edu.pe/index.php/RFMH/article/view/126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512443" y="2093106"/>
            <a:ext cx="7246283" cy="2630541"/>
          </a:xfrm>
        </p:spPr>
        <p:txBody>
          <a:bodyPr/>
          <a:lstStyle/>
          <a:p>
            <a:r>
              <a:rPr lang="en-US" sz="6000" dirty="0"/>
              <a:t>PENTACKLES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vert="horz" lIns="0" tIns="0" rIns="0" bIns="0" rtlCol="0" anchor="t">
            <a:noAutofit/>
          </a:bodyPr>
          <a:lstStyle/>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432603" y="164909"/>
            <a:ext cx="8719773" cy="797784"/>
          </a:xfrm>
        </p:spPr>
        <p:txBody>
          <a:bodyPr/>
          <a:lstStyle/>
          <a:p>
            <a:r>
              <a:rPr lang="en-US" dirty="0"/>
              <a:t>FUTURE SCOPE</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427733" y="1115806"/>
            <a:ext cx="7759746" cy="5545054"/>
          </a:xfrm>
        </p:spPr>
        <p:txBody>
          <a:bodyPr vert="horz" lIns="45720" tIns="45720" rIns="45720" bIns="45720" rtlCol="0" anchor="t">
            <a:noAutofit/>
          </a:bodyPr>
          <a:lstStyle/>
          <a:p>
            <a:pPr marL="347345" indent="-347345">
              <a:buFont typeface="Wingdings" panose="020B0604020202020204" pitchFamily="34" charset="0"/>
              <a:buChar char="v"/>
            </a:pPr>
            <a:r>
              <a:rPr lang="en-US" sz="2400" dirty="0">
                <a:ea typeface="+mn-lt"/>
                <a:cs typeface="+mn-lt"/>
              </a:rPr>
              <a:t>In the future we can add more diseases in the existing API.</a:t>
            </a:r>
            <a:endParaRPr lang="en-US" sz="2400" dirty="0">
              <a:cs typeface="Sabon Next LT"/>
            </a:endParaRPr>
          </a:p>
          <a:p>
            <a:pPr marL="347345" indent="-347345">
              <a:buFont typeface="Wingdings" panose="020B0604020202020204" pitchFamily="34" charset="0"/>
              <a:buChar char="v"/>
            </a:pPr>
            <a:endParaRPr lang="en-US" sz="2400" dirty="0">
              <a:ea typeface="+mn-lt"/>
              <a:cs typeface="+mn-lt"/>
            </a:endParaRPr>
          </a:p>
          <a:p>
            <a:pPr marL="347345" indent="-347345">
              <a:buFont typeface="Wingdings" panose="020B0604020202020204" pitchFamily="34" charset="0"/>
              <a:buChar char="v"/>
            </a:pPr>
            <a:r>
              <a:rPr lang="en-US" sz="2400" dirty="0">
                <a:ea typeface="+mn-lt"/>
                <a:cs typeface="+mn-lt"/>
              </a:rPr>
              <a:t>We can try to improve the accuracy of prediction in order to decrease the mortality rate. </a:t>
            </a:r>
            <a:endParaRPr lang="en-US" dirty="0"/>
          </a:p>
          <a:p>
            <a:pPr marL="347345" indent="-347345">
              <a:buFont typeface="Wingdings" panose="020B0604020202020204" pitchFamily="34" charset="0"/>
              <a:buChar char="v"/>
            </a:pPr>
            <a:endParaRPr lang="en-US" sz="2400" dirty="0">
              <a:cs typeface="Sabon Next LT"/>
            </a:endParaRPr>
          </a:p>
          <a:p>
            <a:pPr marL="347345" indent="-347345">
              <a:buFont typeface="Wingdings" panose="020B0604020202020204" pitchFamily="34" charset="0"/>
              <a:buChar char="v"/>
            </a:pPr>
            <a:r>
              <a:rPr lang="en-US" sz="2400" dirty="0">
                <a:cs typeface="Sabon Next LT"/>
              </a:rPr>
              <a:t>We  try to add  chatbot for users so that the system work more efficiently.</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vert="horz" lIns="45720" tIns="45720" rIns="45720" bIns="45720" rtlCol="0" anchor="t">
            <a:noAutofit/>
          </a:bodyPr>
          <a:lstStyle/>
          <a:p>
            <a:pPr marL="347345" indent="-347345"/>
            <a:r>
              <a:rPr lang="en-US" dirty="0">
                <a:cs typeface="Sabon Next LT"/>
              </a:rPr>
              <a:t>.</a:t>
            </a:r>
          </a:p>
          <a:p>
            <a:pPr marL="347345" indent="-347345"/>
            <a:endParaRPr lang="en-US" dirty="0">
              <a:cs typeface="Sabon Next LT"/>
            </a:endParaRPr>
          </a:p>
        </p:txBody>
      </p:sp>
      <p:pic>
        <p:nvPicPr>
          <p:cNvPr id="3" name="Picture 3" descr="Icon&#10;&#10;Description automatically generated">
            <a:extLst>
              <a:ext uri="{FF2B5EF4-FFF2-40B4-BE49-F238E27FC236}">
                <a16:creationId xmlns:a16="http://schemas.microsoft.com/office/drawing/2014/main" id="{90826F08-4426-5535-9248-1063DBC54D01}"/>
              </a:ext>
            </a:extLst>
          </p:cNvPr>
          <p:cNvPicPr>
            <a:picLocks noChangeAspect="1"/>
          </p:cNvPicPr>
          <p:nvPr/>
        </p:nvPicPr>
        <p:blipFill>
          <a:blip r:embed="rId2"/>
          <a:stretch>
            <a:fillRect/>
          </a:stretch>
        </p:blipFill>
        <p:spPr>
          <a:xfrm>
            <a:off x="3823855" y="4452529"/>
            <a:ext cx="2743200" cy="2307227"/>
          </a:xfrm>
          <a:prstGeom prst="rect">
            <a:avLst/>
          </a:prstGeom>
        </p:spPr>
      </p:pic>
      <p:pic>
        <p:nvPicPr>
          <p:cNvPr id="4" name="Picture 4" descr="A picture containing text, person&#10;&#10;Description automatically generated">
            <a:extLst>
              <a:ext uri="{FF2B5EF4-FFF2-40B4-BE49-F238E27FC236}">
                <a16:creationId xmlns:a16="http://schemas.microsoft.com/office/drawing/2014/main" id="{DC4CCE02-9D57-5345-857E-6DDEF1463E49}"/>
              </a:ext>
            </a:extLst>
          </p:cNvPr>
          <p:cNvPicPr>
            <a:picLocks noChangeAspect="1"/>
          </p:cNvPicPr>
          <p:nvPr/>
        </p:nvPicPr>
        <p:blipFill>
          <a:blip r:embed="rId3"/>
          <a:stretch>
            <a:fillRect/>
          </a:stretch>
        </p:blipFill>
        <p:spPr>
          <a:xfrm>
            <a:off x="6574972" y="4488151"/>
            <a:ext cx="2733304" cy="2374530"/>
          </a:xfrm>
          <a:prstGeom prst="rect">
            <a:avLst/>
          </a:prstGeom>
        </p:spPr>
      </p:pic>
      <p:pic>
        <p:nvPicPr>
          <p:cNvPr id="5" name="Picture 5" descr="Icon&#10;&#10;Description automatically generated">
            <a:extLst>
              <a:ext uri="{FF2B5EF4-FFF2-40B4-BE49-F238E27FC236}">
                <a16:creationId xmlns:a16="http://schemas.microsoft.com/office/drawing/2014/main" id="{EE132A00-263B-565C-572A-B5B9067C03B7}"/>
              </a:ext>
            </a:extLst>
          </p:cNvPr>
          <p:cNvPicPr>
            <a:picLocks noChangeAspect="1"/>
          </p:cNvPicPr>
          <p:nvPr/>
        </p:nvPicPr>
        <p:blipFill>
          <a:blip r:embed="rId4"/>
          <a:stretch>
            <a:fillRect/>
          </a:stretch>
        </p:blipFill>
        <p:spPr>
          <a:xfrm>
            <a:off x="9316192" y="4485465"/>
            <a:ext cx="2871849" cy="2360110"/>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409799" y="508106"/>
            <a:ext cx="6766560" cy="768096"/>
          </a:xfrm>
        </p:spPr>
        <p:txBody>
          <a:bodyPr/>
          <a:lstStyle/>
          <a:p>
            <a:r>
              <a:rPr lang="en-US" dirty="0"/>
              <a:t>CONCLUSION</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142604" y="1620468"/>
            <a:ext cx="7581721" cy="3897956"/>
          </a:xfrm>
        </p:spPr>
        <p:txBody>
          <a:bodyPr vert="horz" lIns="91440" tIns="45720" rIns="91440" bIns="45720" rtlCol="0" anchor="t">
            <a:noAutofit/>
          </a:bodyPr>
          <a:lstStyle/>
          <a:p>
            <a:pPr marL="342900" indent="-342900" algn="just">
              <a:buFont typeface="Wingdings" panose="020B0604020202020204" pitchFamily="34" charset="0"/>
              <a:buChar char="q"/>
            </a:pPr>
            <a:r>
              <a:rPr lang="en-US" sz="2400" dirty="0">
                <a:ea typeface="+mn-lt"/>
                <a:cs typeface="+mn-lt"/>
              </a:rPr>
              <a:t>This project was to create a system that would predict more than one disease and do so with high accuracy. Because of this project the user doesn’t need to traverse different websites which saves time as well.</a:t>
            </a:r>
            <a:endParaRPr lang="en-US" dirty="0">
              <a:cs typeface="Sabon Next LT"/>
            </a:endParaRPr>
          </a:p>
          <a:p>
            <a:pPr marL="342900" indent="-342900" algn="just">
              <a:buFont typeface="Wingdings" panose="020B0604020202020204" pitchFamily="34" charset="0"/>
              <a:buChar char="q"/>
            </a:pPr>
            <a:r>
              <a:rPr lang="en-US" sz="2400" dirty="0">
                <a:ea typeface="+mn-lt"/>
                <a:cs typeface="+mn-lt"/>
              </a:rPr>
              <a:t>Diseases if predicted early can increase your life expectancy as well as save you from financial troubles. For this purpose, we have used various machine learning algorithms like Random Forest, XG Boost, and K nearest </a:t>
            </a:r>
            <a:r>
              <a:rPr lang="en-US" sz="2400" dirty="0" err="1">
                <a:ea typeface="+mn-lt"/>
                <a:cs typeface="+mn-lt"/>
              </a:rPr>
              <a:t>neighbour</a:t>
            </a:r>
            <a:r>
              <a:rPr lang="en-US" sz="2400" dirty="0">
                <a:ea typeface="+mn-lt"/>
                <a:cs typeface="+mn-lt"/>
              </a:rPr>
              <a:t> (KNN) to achieve maximum accuracy. </a:t>
            </a:r>
            <a:endParaRPr lang="en-US" sz="2400">
              <a:cs typeface="Sabon Next LT"/>
            </a:endParaRP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061438" y="2163130"/>
            <a:ext cx="4644677" cy="1043564"/>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vert="horz" lIns="91440" tIns="0" rIns="91440" bIns="0" rtlCol="0" anchor="t">
            <a:noAutofit/>
          </a:bodyPr>
          <a:lstStyle/>
          <a:p>
            <a:r>
              <a:rPr lang="en-US" dirty="0"/>
              <a:t>.</a:t>
            </a:r>
            <a:endParaRPr lang="en-US" dirty="0">
              <a:cs typeface="Sabon Next LT"/>
            </a:endParaRPr>
          </a:p>
        </p:txBody>
      </p:sp>
      <p:pic>
        <p:nvPicPr>
          <p:cNvPr id="5" name="Picture 5">
            <a:extLst>
              <a:ext uri="{FF2B5EF4-FFF2-40B4-BE49-F238E27FC236}">
                <a16:creationId xmlns:a16="http://schemas.microsoft.com/office/drawing/2014/main" id="{6B566E37-5134-2D91-7E35-6DB6049453F4}"/>
              </a:ext>
            </a:extLst>
          </p:cNvPr>
          <p:cNvPicPr>
            <a:picLocks noChangeAspect="1"/>
          </p:cNvPicPr>
          <p:nvPr/>
        </p:nvPicPr>
        <p:blipFill>
          <a:blip r:embed="rId2"/>
          <a:stretch>
            <a:fillRect/>
          </a:stretch>
        </p:blipFill>
        <p:spPr>
          <a:xfrm>
            <a:off x="657102" y="1333719"/>
            <a:ext cx="7631875" cy="4200457"/>
          </a:xfrm>
          <a:prstGeom prst="rect">
            <a:avLst/>
          </a:prstGeom>
        </p:spPr>
      </p:pic>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677746" y="1011303"/>
            <a:ext cx="6772339" cy="1074875"/>
          </a:xfrm>
        </p:spPr>
        <p:txBody>
          <a:bodyPr/>
          <a:lstStyle/>
          <a:p>
            <a:r>
              <a:rPr lang="en-US" dirty="0">
                <a:latin typeface="Arial Black"/>
                <a:cs typeface="Arial Black" panose="020B0604020202020204" pitchFamily="34" charset="0"/>
              </a:rPr>
              <a:t> </a:t>
            </a:r>
            <a:r>
              <a:rPr lang="en-US" sz="4800" dirty="0">
                <a:latin typeface="Arial Black"/>
                <a:cs typeface="Arial Black" panose="020B0604020202020204" pitchFamily="34" charset="0"/>
              </a:rPr>
              <a:t>TEAM MEMBERS</a:t>
            </a:r>
            <a:endParaRPr lang="en-US" sz="4800" b="1" dirty="0">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2390266" y="2028424"/>
            <a:ext cx="6930676" cy="3824791"/>
          </a:xfrm>
        </p:spPr>
        <p:txBody>
          <a:bodyPr vert="horz" lIns="91440" tIns="45720" rIns="91440" bIns="45720" rtlCol="0" anchor="t">
            <a:noAutofit/>
          </a:bodyPr>
          <a:lstStyle/>
          <a:p>
            <a:r>
              <a:rPr lang="en-US" dirty="0">
                <a:cs typeface="Sabon Next LT"/>
              </a:rPr>
              <a:t>              </a:t>
            </a:r>
            <a:r>
              <a:rPr lang="en-US" b="1" dirty="0">
                <a:cs typeface="Sabon Next LT"/>
              </a:rPr>
              <a:t>COMPUTER SCIENCE  (5A)</a:t>
            </a:r>
          </a:p>
          <a:p>
            <a:r>
              <a:rPr lang="en-US" dirty="0">
                <a:cs typeface="Sabon Next LT"/>
              </a:rPr>
              <a:t>AAKANSHA  TYAGI  (2000290120001) </a:t>
            </a:r>
          </a:p>
          <a:p>
            <a:r>
              <a:rPr lang="en-US" dirty="0">
                <a:cs typeface="Sabon Next LT"/>
              </a:rPr>
              <a:t>AAKRITI  GUPTA      (2000290120002)</a:t>
            </a:r>
          </a:p>
          <a:p>
            <a:r>
              <a:rPr lang="en-US" dirty="0">
                <a:cs typeface="Sabon Next LT"/>
              </a:rPr>
              <a:t>AYUSH  JAISWAL      (2000290120052)</a:t>
            </a:r>
          </a:p>
          <a:p>
            <a:r>
              <a:rPr lang="en-US" dirty="0">
                <a:cs typeface="Sabon Next LT"/>
              </a:rPr>
              <a:t>AYUSH  TYAGI           (2000290120056)</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5047" y="525246"/>
            <a:ext cx="6766560" cy="1104563"/>
          </a:xfrm>
        </p:spPr>
        <p:txBody>
          <a:bodyPr/>
          <a:lstStyle/>
          <a:p>
            <a:r>
              <a:rPr lang="en-US" sz="5200" dirty="0"/>
              <a:t>CONTENT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5047" y="1560207"/>
            <a:ext cx="6766560" cy="4739125"/>
          </a:xfrm>
        </p:spPr>
        <p:txBody>
          <a:bodyPr vert="horz" lIns="91440" tIns="45720" rIns="91440" bIns="45720" rtlCol="0" anchor="t">
            <a:noAutofit/>
          </a:bodyPr>
          <a:lstStyle/>
          <a:p>
            <a:r>
              <a:rPr lang="en-US" sz="3600" b="1" dirty="0">
                <a:cs typeface="Sabon Next LT"/>
              </a:rPr>
              <a:t>*</a:t>
            </a:r>
            <a:r>
              <a:rPr lang="en-US" sz="3600" dirty="0">
                <a:cs typeface="Sabon Next LT"/>
              </a:rPr>
              <a:t> INTRODUCTION</a:t>
            </a:r>
          </a:p>
          <a:p>
            <a:r>
              <a:rPr lang="en-US" sz="3600" b="1" dirty="0">
                <a:cs typeface="Sabon Next LT"/>
              </a:rPr>
              <a:t>*</a:t>
            </a:r>
            <a:r>
              <a:rPr lang="en-US" sz="3600" dirty="0">
                <a:cs typeface="Sabon Next LT"/>
              </a:rPr>
              <a:t> OBJECTIVE</a:t>
            </a:r>
          </a:p>
          <a:p>
            <a:r>
              <a:rPr lang="en-US" sz="3600" b="1" dirty="0">
                <a:cs typeface="Sabon Next LT"/>
              </a:rPr>
              <a:t>*</a:t>
            </a:r>
            <a:r>
              <a:rPr lang="en-US" sz="3600" dirty="0">
                <a:cs typeface="Sabon Next LT"/>
              </a:rPr>
              <a:t> PROBLEM STATEMENT</a:t>
            </a:r>
          </a:p>
          <a:p>
            <a:r>
              <a:rPr lang="en-US" sz="3600" b="1" dirty="0">
                <a:cs typeface="Sabon Next LT"/>
              </a:rPr>
              <a:t>*</a:t>
            </a:r>
            <a:r>
              <a:rPr lang="en-US" sz="3600" dirty="0">
                <a:cs typeface="Sabon Next LT"/>
              </a:rPr>
              <a:t> TECHNOLOGY USED</a:t>
            </a:r>
          </a:p>
          <a:p>
            <a:r>
              <a:rPr lang="en-US" sz="3600" b="1" dirty="0">
                <a:cs typeface="Sabon Next LT"/>
              </a:rPr>
              <a:t>*</a:t>
            </a:r>
            <a:r>
              <a:rPr lang="en-US" sz="3600" dirty="0">
                <a:cs typeface="Sabon Next LT"/>
              </a:rPr>
              <a:t> FLOWCHART</a:t>
            </a:r>
          </a:p>
          <a:p>
            <a:r>
              <a:rPr lang="en-US" sz="3600" b="1" dirty="0">
                <a:cs typeface="Sabon Next LT"/>
              </a:rPr>
              <a:t>*</a:t>
            </a:r>
            <a:r>
              <a:rPr lang="en-US" sz="3600" dirty="0">
                <a:cs typeface="Sabon Next LT"/>
              </a:rPr>
              <a:t> FUTURE SCOPE</a:t>
            </a:r>
          </a:p>
          <a:p>
            <a:r>
              <a:rPr lang="en-US" sz="3600" b="1" dirty="0">
                <a:cs typeface="Sabon Next LT"/>
              </a:rPr>
              <a:t>*</a:t>
            </a:r>
            <a:r>
              <a:rPr lang="en-US" sz="3600" dirty="0">
                <a:cs typeface="Sabon Next LT"/>
              </a:rPr>
              <a:t> CONCLUSION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477984" y="273251"/>
            <a:ext cx="10507682" cy="1045187"/>
          </a:xfrm>
        </p:spPr>
        <p:txBody>
          <a:bodyPr/>
          <a:lstStyle/>
          <a:p>
            <a:r>
              <a:rPr lang="en-US" sz="4600" dirty="0">
                <a:latin typeface="Arial Black"/>
                <a:cs typeface="Arial Black" panose="020B0604020202020204" pitchFamily="34" charset="0"/>
              </a:rPr>
              <a:t>INTRODUCTION</a:t>
            </a:r>
            <a:endParaRPr lang="en-US" sz="4600" b="1" dirty="0">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13757" y="1022556"/>
            <a:ext cx="9250876" cy="5122606"/>
          </a:xfrm>
        </p:spPr>
        <p:txBody>
          <a:bodyPr vert="horz" lIns="0" tIns="0" rIns="0" bIns="0" rtlCol="0" anchor="t">
            <a:noAutofit/>
          </a:bodyPr>
          <a:lstStyle/>
          <a:p>
            <a:pPr marL="342900" indent="-342900" algn="just">
              <a:buFont typeface="Wingdings" panose="020B0604020202020204" pitchFamily="34" charset="0"/>
              <a:buChar char="q"/>
            </a:pPr>
            <a:r>
              <a:rPr lang="en-US" dirty="0">
                <a:ea typeface="+mn-lt"/>
                <a:cs typeface="+mn-lt"/>
              </a:rPr>
              <a:t>The system we have proposed is user friendly to get help and advice on health issues immediately through the online healthcare system. </a:t>
            </a:r>
          </a:p>
          <a:p>
            <a:pPr marL="342900" indent="-342900" algn="just">
              <a:buFont typeface="Wingdings" panose="020B0604020202020204" pitchFamily="34" charset="0"/>
              <a:buChar char="q"/>
            </a:pPr>
            <a:endParaRPr lang="en-US" dirty="0">
              <a:ea typeface="+mn-lt"/>
              <a:cs typeface="+mn-lt"/>
            </a:endParaRPr>
          </a:p>
          <a:p>
            <a:pPr marL="342900" indent="-342900" algn="just">
              <a:buFont typeface="Wingdings" panose="020B0604020202020204" pitchFamily="34" charset="0"/>
              <a:buChar char="q"/>
            </a:pPr>
            <a:r>
              <a:rPr lang="en-US" dirty="0">
                <a:ea typeface="+mn-lt"/>
                <a:cs typeface="+mn-lt"/>
              </a:rPr>
              <a:t>This project includes a website which will predict the most possible diseases based on the given symptoms by the user and precautionary measures required to avoid the aggression of diseases.</a:t>
            </a:r>
            <a:endParaRPr lang="en-US" dirty="0">
              <a:cs typeface="Sabon Next LT"/>
            </a:endParaRPr>
          </a:p>
          <a:p>
            <a:pPr marL="342900" indent="-342900" algn="just">
              <a:buFont typeface="Wingdings" panose="020B0604020202020204" pitchFamily="34" charset="0"/>
              <a:buChar char="q"/>
            </a:pPr>
            <a:endParaRPr lang="en-US" dirty="0">
              <a:ea typeface="+mn-lt"/>
              <a:cs typeface="+mn-lt"/>
            </a:endParaRPr>
          </a:p>
          <a:p>
            <a:pPr marL="342900" indent="-342900" algn="just">
              <a:buFont typeface="Wingdings" panose="020B0604020202020204" pitchFamily="34" charset="0"/>
              <a:buChar char="q"/>
            </a:pPr>
            <a:r>
              <a:rPr lang="en-US" dirty="0">
                <a:ea typeface="+mn-lt"/>
                <a:cs typeface="+mn-lt"/>
              </a:rPr>
              <a:t>This proposed website can predict the diseases such as Diabetes, Heart diseases, and Parkinson’s using machine learning.</a:t>
            </a:r>
            <a:endParaRPr lang="en-US" dirty="0"/>
          </a:p>
          <a:p>
            <a:pPr marL="342900" indent="-342900" algn="just">
              <a:buFont typeface="Wingdings" panose="020B0604020202020204" pitchFamily="34" charset="0"/>
              <a:buChar char="q"/>
            </a:pPr>
            <a:endParaRPr lang="en-US" dirty="0">
              <a:ea typeface="+mn-lt"/>
              <a:cs typeface="+mn-lt"/>
            </a:endParaRPr>
          </a:p>
          <a:p>
            <a:pPr marL="342900" indent="-342900" algn="just">
              <a:buFont typeface="Wingdings" panose="020B0604020202020204" pitchFamily="34" charset="0"/>
              <a:buChar char="q"/>
            </a:pPr>
            <a:r>
              <a:rPr lang="en-US" dirty="0">
                <a:ea typeface="+mn-lt"/>
                <a:cs typeface="+mn-lt"/>
              </a:rPr>
              <a:t>The main motive of the proposed system is the prediction of the commonly occurring diseases in the early phase as when they are not checked or examined they can turn into a disease more dangerous disease and can even cause death.</a:t>
            </a:r>
            <a:endParaRPr lang="en-US" dirty="0">
              <a:latin typeface="Sabon Next LT"/>
              <a:cs typeface="Sabon Next LT"/>
            </a:endParaRPr>
          </a:p>
          <a:p>
            <a:endParaRPr lang="en-US" dirty="0">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551134" y="117685"/>
            <a:ext cx="10680944" cy="847265"/>
          </a:xfrm>
        </p:spPr>
        <p:txBody>
          <a:bodyPr/>
          <a:lstStyle/>
          <a:p>
            <a:r>
              <a:rPr lang="en-US" altLang="zh-CN" dirty="0">
                <a:latin typeface="Arial Black"/>
                <a:cs typeface="Arial Black" panose="020B0604020202020204" pitchFamily="34" charset="0"/>
              </a:rPr>
              <a:t>OBJECTIVE</a:t>
            </a:r>
            <a:endParaRPr lang="en-US" altLang="zh-CN" sz="4400" b="1" dirty="0">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0848BDB8-0F3D-18B5-786F-CD2278CD2686}"/>
              </a:ext>
            </a:extLst>
          </p:cNvPr>
          <p:cNvSpPr>
            <a:spLocks noGrp="1"/>
          </p:cNvSpPr>
          <p:nvPr>
            <p:ph sz="half" idx="1"/>
          </p:nvPr>
        </p:nvSpPr>
        <p:spPr>
          <a:xfrm>
            <a:off x="706423" y="1044198"/>
            <a:ext cx="10680192" cy="5744093"/>
          </a:xfrm>
        </p:spPr>
        <p:txBody>
          <a:bodyPr vert="horz" lIns="91440" tIns="45720" rIns="91440" bIns="45720" rtlCol="0" anchor="t">
            <a:noAutofit/>
          </a:bodyPr>
          <a:lstStyle/>
          <a:p>
            <a:pPr marL="0" indent="0">
              <a:buNone/>
            </a:pPr>
            <a:r>
              <a:rPr lang="en-US" dirty="0">
                <a:ea typeface="+mn-lt"/>
                <a:cs typeface="+mn-lt"/>
              </a:rPr>
              <a:t>This system is taking three diseases that are Liver disease , Diabetes, and Heart disease ,Parkinson’s. As all the three diseases are correlated to each other. </a:t>
            </a:r>
            <a:endParaRPr lang="en-US" dirty="0">
              <a:cs typeface="Sabon Next LT"/>
            </a:endParaRPr>
          </a:p>
          <a:p>
            <a:pPr marL="0" indent="0">
              <a:buNone/>
            </a:pPr>
            <a:endParaRPr lang="en-US" dirty="0">
              <a:cs typeface="Sabon Next LT"/>
            </a:endParaRPr>
          </a:p>
          <a:p>
            <a:pPr marL="0" indent="0">
              <a:buNone/>
            </a:pPr>
            <a:r>
              <a:rPr lang="en-US" dirty="0">
                <a:cs typeface="Sabon Next LT"/>
              </a:rPr>
              <a:t>                                        </a:t>
            </a:r>
          </a:p>
          <a:p>
            <a:pPr marL="0" indent="0">
              <a:buNone/>
            </a:pPr>
            <a:endParaRPr lang="en-US" dirty="0">
              <a:cs typeface="Sabon Next LT"/>
            </a:endParaRPr>
          </a:p>
          <a:p>
            <a:pPr marL="0" indent="0">
              <a:buNone/>
            </a:pPr>
            <a:endParaRPr lang="en-US" dirty="0">
              <a:cs typeface="Sabon Next LT"/>
            </a:endParaRPr>
          </a:p>
          <a:p>
            <a:pPr marL="0" indent="0">
              <a:buNone/>
            </a:pPr>
            <a:endParaRPr lang="en-US" dirty="0">
              <a:cs typeface="Sabon Next LT"/>
            </a:endParaRPr>
          </a:p>
          <a:p>
            <a:pPr marL="0" indent="0">
              <a:buNone/>
            </a:pPr>
            <a:endParaRPr lang="en-US" dirty="0">
              <a:cs typeface="Sabon Next LT"/>
            </a:endParaRPr>
          </a:p>
          <a:p>
            <a:pPr marL="0" indent="0">
              <a:buNone/>
            </a:pPr>
            <a:endParaRPr lang="en-US" dirty="0">
              <a:cs typeface="Sabon Next LT"/>
            </a:endParaRPr>
          </a:p>
          <a:p>
            <a:pPr marL="0" indent="0">
              <a:buNone/>
            </a:pPr>
            <a:r>
              <a:rPr lang="en-US" dirty="0">
                <a:cs typeface="Sabon Next LT"/>
              </a:rPr>
              <a:t>                             LIVER DISEASE                                                                 </a:t>
            </a:r>
            <a:r>
              <a:rPr lang="en-US" dirty="0">
                <a:ea typeface="+mn-lt"/>
                <a:cs typeface="+mn-lt"/>
              </a:rPr>
              <a:t>      DIABETES</a:t>
            </a:r>
          </a:p>
          <a:p>
            <a:pPr marL="0" indent="0">
              <a:buNone/>
            </a:pPr>
            <a:endParaRPr lang="en-US" dirty="0">
              <a:cs typeface="Sabon Next LT"/>
            </a:endParaRPr>
          </a:p>
          <a:p>
            <a:pPr marL="0" indent="0">
              <a:buNone/>
            </a:pPr>
            <a:endParaRPr lang="en-US" dirty="0">
              <a:cs typeface="Sabon Next LT"/>
            </a:endParaRPr>
          </a:p>
          <a:p>
            <a:pPr marL="0" indent="0">
              <a:buNone/>
            </a:pPr>
            <a:endParaRPr lang="en-US" dirty="0">
              <a:cs typeface="Sabon Next LT"/>
            </a:endParaRPr>
          </a:p>
          <a:p>
            <a:pPr marL="0" indent="0">
              <a:buNone/>
            </a:pPr>
            <a:endParaRPr lang="en-US" dirty="0">
              <a:cs typeface="Sabon Next LT"/>
            </a:endParaRPr>
          </a:p>
          <a:p>
            <a:pPr marL="0" indent="0">
              <a:buNone/>
            </a:pPr>
            <a:endParaRPr lang="en-US" dirty="0">
              <a:cs typeface="Sabon Next LT"/>
            </a:endParaRPr>
          </a:p>
          <a:p>
            <a:pPr marL="0" indent="0">
              <a:buNone/>
            </a:pPr>
            <a:endParaRPr lang="en-US" dirty="0">
              <a:cs typeface="Sabon Next LT"/>
            </a:endParaRPr>
          </a:p>
          <a:p>
            <a:pPr marL="0" indent="0">
              <a:buNone/>
            </a:pPr>
            <a:endParaRPr lang="en-US" dirty="0">
              <a:cs typeface="Sabon Next LT"/>
            </a:endParaRPr>
          </a:p>
          <a:p>
            <a:pPr marL="0" indent="0">
              <a:buNone/>
            </a:pPr>
            <a:r>
              <a:rPr lang="en-US" dirty="0">
                <a:cs typeface="Sabon Next LT"/>
              </a:rPr>
              <a:t>                                                                              HEART DISEASE                             </a:t>
            </a:r>
          </a:p>
          <a:p>
            <a:pPr marL="347345" indent="-347345"/>
            <a:endParaRPr lang="en-US" dirty="0">
              <a:cs typeface="Sabon Next LT"/>
            </a:endParaRPr>
          </a:p>
          <a:p>
            <a:pPr marL="347345" indent="-347345"/>
            <a:endParaRPr lang="en-US" dirty="0">
              <a:cs typeface="Sabon Next LT"/>
            </a:endParaRPr>
          </a:p>
        </p:txBody>
      </p:sp>
      <p:pic>
        <p:nvPicPr>
          <p:cNvPr id="5" name="Picture 8" descr="Diagram, timeline&#10;&#10;Description automatically generated">
            <a:extLst>
              <a:ext uri="{FF2B5EF4-FFF2-40B4-BE49-F238E27FC236}">
                <a16:creationId xmlns:a16="http://schemas.microsoft.com/office/drawing/2014/main" id="{3A95CE07-1F8F-3BD1-3962-75392DC858EB}"/>
              </a:ext>
            </a:extLst>
          </p:cNvPr>
          <p:cNvPicPr>
            <a:picLocks noChangeAspect="1"/>
          </p:cNvPicPr>
          <p:nvPr/>
        </p:nvPicPr>
        <p:blipFill>
          <a:blip r:embed="rId2"/>
          <a:stretch>
            <a:fillRect/>
          </a:stretch>
        </p:blipFill>
        <p:spPr>
          <a:xfrm>
            <a:off x="1222574" y="2119476"/>
            <a:ext cx="4525334" cy="1600027"/>
          </a:xfrm>
          <a:prstGeom prst="rect">
            <a:avLst/>
          </a:prstGeom>
        </p:spPr>
      </p:pic>
      <p:pic>
        <p:nvPicPr>
          <p:cNvPr id="9" name="Picture 9" descr="A picture containing hand, holding, person, watch&#10;&#10;Description automatically generated">
            <a:extLst>
              <a:ext uri="{FF2B5EF4-FFF2-40B4-BE49-F238E27FC236}">
                <a16:creationId xmlns:a16="http://schemas.microsoft.com/office/drawing/2014/main" id="{F1199971-9CC1-C91D-5E17-349BA1B5EC8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169232" y="2123086"/>
            <a:ext cx="5128161" cy="1612322"/>
          </a:xfrm>
          <a:prstGeom prst="rect">
            <a:avLst/>
          </a:prstGeom>
        </p:spPr>
      </p:pic>
      <p:sp>
        <p:nvSpPr>
          <p:cNvPr id="10" name="TextBox 9">
            <a:extLst>
              <a:ext uri="{FF2B5EF4-FFF2-40B4-BE49-F238E27FC236}">
                <a16:creationId xmlns:a16="http://schemas.microsoft.com/office/drawing/2014/main" id="{6A2119BC-0579-88B6-793B-631A1391C452}"/>
              </a:ext>
            </a:extLst>
          </p:cNvPr>
          <p:cNvSpPr txBox="1"/>
          <p:nvPr/>
        </p:nvSpPr>
        <p:spPr>
          <a:xfrm>
            <a:off x="1399310" y="6288603"/>
            <a:ext cx="6553199" cy="317500"/>
          </a:xfrm>
          <a:prstGeom prst="rect">
            <a:avLst/>
          </a:prstGeom>
        </p:spPr>
        <p:txBody>
          <a:bodyPr lIns="91440" tIns="45720" rIns="91440" bIns="45720" anchor="t">
            <a:normAutofit fontScale="92500" lnSpcReduction="20000"/>
          </a:bodyPr>
          <a:lstStyle/>
          <a:p>
            <a:endParaRPr lang="en-US" dirty="0">
              <a:cs typeface="Sabon Next LT"/>
            </a:endParaRPr>
          </a:p>
        </p:txBody>
      </p:sp>
      <p:pic>
        <p:nvPicPr>
          <p:cNvPr id="12" name="Picture 12">
            <a:extLst>
              <a:ext uri="{FF2B5EF4-FFF2-40B4-BE49-F238E27FC236}">
                <a16:creationId xmlns:a16="http://schemas.microsoft.com/office/drawing/2014/main" id="{B4E15B74-F012-28B6-BFAC-7533D3F94643}"/>
              </a:ext>
            </a:extLst>
          </p:cNvPr>
          <p:cNvPicPr>
            <a:picLocks noChangeAspect="1"/>
          </p:cNvPicPr>
          <p:nvPr/>
        </p:nvPicPr>
        <p:blipFill>
          <a:blip r:embed="rId5"/>
          <a:stretch>
            <a:fillRect/>
          </a:stretch>
        </p:blipFill>
        <p:spPr>
          <a:xfrm>
            <a:off x="4368140" y="4545380"/>
            <a:ext cx="3455718" cy="1735577"/>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57303" y="218586"/>
            <a:ext cx="8745265" cy="6516306"/>
          </a:xfrm>
        </p:spPr>
        <p:txBody>
          <a:bodyPr/>
          <a:lstStyle/>
          <a:p>
            <a:r>
              <a:rPr lang="en-US" sz="4400" dirty="0">
                <a:latin typeface="Arial"/>
                <a:cs typeface="Arial"/>
              </a:rPr>
              <a:t>PROBLEM STATEMENT</a:t>
            </a:r>
            <a:endParaRPr lang="en-US" sz="4400"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657302" y="993281"/>
            <a:ext cx="9068315" cy="5477637"/>
          </a:xfrm>
        </p:spPr>
        <p:txBody>
          <a:bodyPr vert="horz" lIns="0" tIns="0" rIns="0" bIns="0" rtlCol="0" anchor="t">
            <a:noAutofit/>
          </a:bodyPr>
          <a:lstStyle/>
          <a:p>
            <a:pPr marL="342900" indent="-342900" algn="just">
              <a:buFont typeface="Wingdings" panose="020B0604020202020204" pitchFamily="34" charset="0"/>
              <a:buChar char="Ø"/>
            </a:pPr>
            <a:r>
              <a:rPr lang="en-US" dirty="0">
                <a:ea typeface="+mn-lt"/>
                <a:cs typeface="+mn-lt"/>
              </a:rPr>
              <a:t>Many of the existing machine learning models for health care analysis are concentrating on one disease per analysis.</a:t>
            </a:r>
            <a:endParaRPr lang="en-US">
              <a:cs typeface="Sabon Next LT"/>
            </a:endParaRPr>
          </a:p>
          <a:p>
            <a:pPr marL="342900" indent="-342900" algn="just">
              <a:buFont typeface="Wingdings" panose="020B0604020202020204" pitchFamily="34" charset="0"/>
              <a:buChar char="Ø"/>
            </a:pPr>
            <a:endParaRPr lang="en-US" dirty="0">
              <a:ea typeface="+mn-lt"/>
              <a:cs typeface="+mn-lt"/>
            </a:endParaRPr>
          </a:p>
          <a:p>
            <a:pPr marL="342900" indent="-342900" algn="just">
              <a:buFont typeface="Wingdings" panose="020B0604020202020204" pitchFamily="34" charset="0"/>
              <a:buChar char="Ø"/>
            </a:pPr>
            <a:r>
              <a:rPr lang="en-US" dirty="0">
                <a:ea typeface="+mn-lt"/>
                <a:cs typeface="+mn-lt"/>
              </a:rPr>
              <a:t>If a user wants to predict more than one disease, he/she has  to go through different sites. </a:t>
            </a:r>
          </a:p>
          <a:p>
            <a:pPr marL="342900" indent="-342900" algn="just">
              <a:buFont typeface="Wingdings" panose="020B0604020202020204" pitchFamily="34" charset="0"/>
              <a:buChar char="Ø"/>
            </a:pPr>
            <a:endParaRPr lang="en-US" dirty="0">
              <a:ea typeface="+mn-lt"/>
              <a:cs typeface="+mn-lt"/>
            </a:endParaRPr>
          </a:p>
          <a:p>
            <a:pPr marL="342900" indent="-342900" algn="just">
              <a:buFont typeface="Wingdings" panose="020B0604020202020204" pitchFamily="34" charset="0"/>
              <a:buChar char="Ø"/>
            </a:pPr>
            <a:r>
              <a:rPr lang="en-US" dirty="0">
                <a:ea typeface="+mn-lt"/>
                <a:cs typeface="+mn-lt"/>
              </a:rPr>
              <a:t>There is no common system where one analysis can perform more than one disease prediction. Some of the models have lower accuracy which can seriously affect patients’ health. </a:t>
            </a:r>
          </a:p>
          <a:p>
            <a:pPr marL="342900" indent="-342900" algn="just">
              <a:buFont typeface="Wingdings" panose="020B0604020202020204" pitchFamily="34" charset="0"/>
              <a:buChar char="Ø"/>
            </a:pPr>
            <a:endParaRPr lang="en-US" dirty="0">
              <a:ea typeface="+mn-lt"/>
              <a:cs typeface="+mn-lt"/>
            </a:endParaRPr>
          </a:p>
          <a:p>
            <a:pPr marL="342900" indent="-342900" algn="just">
              <a:buFont typeface="Wingdings" panose="020B0604020202020204" pitchFamily="34" charset="0"/>
              <a:buChar char="Ø"/>
            </a:pPr>
            <a:r>
              <a:rPr lang="en-US" dirty="0">
                <a:ea typeface="+mn-lt"/>
                <a:cs typeface="+mn-lt"/>
              </a:rPr>
              <a:t>When an organization wants to </a:t>
            </a:r>
            <a:r>
              <a:rPr lang="en-US" dirty="0" err="1">
                <a:ea typeface="+mn-lt"/>
                <a:cs typeface="+mn-lt"/>
              </a:rPr>
              <a:t>analyse</a:t>
            </a:r>
            <a:r>
              <a:rPr lang="en-US" dirty="0">
                <a:ea typeface="+mn-lt"/>
                <a:cs typeface="+mn-lt"/>
              </a:rPr>
              <a:t> their patient’s health reports, they have to deploy many models which in turn increases the cost as well as time Some of the existing systems consider very few parameters which can yield false results.</a:t>
            </a:r>
            <a:endParaRPr lang="en-US" dirty="0">
              <a:cs typeface="Sabon Next LT"/>
            </a:endParaRPr>
          </a:p>
          <a:p>
            <a:pPr marL="342900" indent="-342900" algn="just">
              <a:buFont typeface="Wingdings" panose="020B0604020202020204" pitchFamily="34" charset="0"/>
              <a:buChar char="Ø"/>
            </a:pPr>
            <a:endParaRPr lang="en-US" dirty="0">
              <a:cs typeface="Sabon Next LT"/>
            </a:endParaRPr>
          </a:p>
          <a:p>
            <a:endParaRPr lang="en-US" dirty="0">
              <a:cs typeface="Sabon Next LT"/>
            </a:endParaRPr>
          </a:p>
          <a:p>
            <a:endParaRPr lang="en-US" dirty="0">
              <a:cs typeface="Sabon Next LT"/>
            </a:endParaRPr>
          </a:p>
          <a:p>
            <a:endParaRPr lang="en-US" dirty="0">
              <a:cs typeface="Sabon Next LT"/>
            </a:endParaRPr>
          </a:p>
          <a:p>
            <a:endParaRPr lang="en-US" dirty="0">
              <a:cs typeface="Sabon Next LT"/>
            </a:endParaRPr>
          </a:p>
          <a:p>
            <a:endParaRPr lang="en-US" dirty="0">
              <a:cs typeface="Sabon Next LT"/>
            </a:endParaRPr>
          </a:p>
          <a:p>
            <a:endParaRPr lang="en-US" dirty="0">
              <a:cs typeface="Sabon Next LT"/>
            </a:endParaRPr>
          </a:p>
          <a:p>
            <a:endParaRPr lang="en-US" dirty="0">
              <a:cs typeface="Sabon Next LT"/>
            </a:endParaRPr>
          </a:p>
          <a:p>
            <a:endParaRPr lang="en-US" dirty="0">
              <a:cs typeface="Sabon Next LT"/>
            </a:endParaRPr>
          </a:p>
          <a:p>
            <a:endParaRPr lang="en-US" dirty="0">
              <a:cs typeface="Sabon Next LT"/>
            </a:endParaRPr>
          </a:p>
          <a:p>
            <a:endParaRPr lang="en-US" dirty="0">
              <a:cs typeface="Sabon Next LT"/>
            </a:endParaRPr>
          </a:p>
          <a:p>
            <a:endParaRPr lang="en-US" dirty="0">
              <a:cs typeface="Sabon Next LT"/>
            </a:endParaRP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2721785" y="1962635"/>
            <a:ext cx="9249056" cy="2874541"/>
          </a:xfrm>
        </p:spPr>
        <p:txBody>
          <a:bodyPr vert="horz" lIns="91440" tIns="45720" rIns="91440" bIns="54864" rtlCol="0" anchor="t">
            <a:noAutofit/>
          </a:bodyPr>
          <a:lstStyle/>
          <a:p>
            <a:r>
              <a:rPr lang="en-US" dirty="0">
                <a:solidFill>
                  <a:schemeClr val="bg1"/>
                </a:solidFill>
                <a:cs typeface="Sabon Next LT"/>
              </a:rPr>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E35C-30A7-2B1D-E3E9-DF8A89132ABE}"/>
              </a:ext>
            </a:extLst>
          </p:cNvPr>
          <p:cNvSpPr>
            <a:spLocks noGrp="1"/>
          </p:cNvSpPr>
          <p:nvPr>
            <p:ph type="title"/>
          </p:nvPr>
        </p:nvSpPr>
        <p:spPr>
          <a:xfrm>
            <a:off x="3053146" y="3217104"/>
            <a:ext cx="8349422" cy="2735996"/>
          </a:xfrm>
        </p:spPr>
        <p:txBody>
          <a:bodyPr/>
          <a:lstStyle/>
          <a:p>
            <a:br>
              <a:rPr lang="en-US" dirty="0">
                <a:latin typeface="Arial"/>
                <a:cs typeface="Arial"/>
              </a:rPr>
            </a:br>
            <a:endParaRPr lang="en-US"/>
          </a:p>
        </p:txBody>
      </p:sp>
      <p:sp>
        <p:nvSpPr>
          <p:cNvPr id="3" name="Text Placeholder 2">
            <a:extLst>
              <a:ext uri="{FF2B5EF4-FFF2-40B4-BE49-F238E27FC236}">
                <a16:creationId xmlns:a16="http://schemas.microsoft.com/office/drawing/2014/main" id="{BD9B703E-31E0-F875-7565-556E1FC303EC}"/>
              </a:ext>
            </a:extLst>
          </p:cNvPr>
          <p:cNvSpPr>
            <a:spLocks noGrp="1"/>
          </p:cNvSpPr>
          <p:nvPr>
            <p:ph type="body" sz="quarter" idx="15"/>
          </p:nvPr>
        </p:nvSpPr>
        <p:spPr/>
        <p:txBody>
          <a:bodyPr vert="horz" lIns="91440" tIns="45720" rIns="91440" bIns="54864" rtlCol="0" anchor="t">
            <a:noAutofit/>
          </a:bodyPr>
          <a:lstStyle/>
          <a:p>
            <a:r>
              <a:rPr lang="en-US" dirty="0">
                <a:solidFill>
                  <a:schemeClr val="bg1"/>
                </a:solidFill>
                <a:cs typeface="Sabon Next LT"/>
              </a:rPr>
              <a:t>.</a:t>
            </a:r>
            <a:endParaRPr lang="en-US" dirty="0">
              <a:solidFill>
                <a:schemeClr val="bg1"/>
              </a:solidFill>
            </a:endParaRPr>
          </a:p>
        </p:txBody>
      </p:sp>
      <p:sp>
        <p:nvSpPr>
          <p:cNvPr id="4" name="Text Placeholder 3">
            <a:extLst>
              <a:ext uri="{FF2B5EF4-FFF2-40B4-BE49-F238E27FC236}">
                <a16:creationId xmlns:a16="http://schemas.microsoft.com/office/drawing/2014/main" id="{DA1F4770-495D-3623-C690-6CB32AB62328}"/>
              </a:ext>
            </a:extLst>
          </p:cNvPr>
          <p:cNvSpPr>
            <a:spLocks noGrp="1"/>
          </p:cNvSpPr>
          <p:nvPr>
            <p:ph type="body" sz="quarter" idx="13"/>
          </p:nvPr>
        </p:nvSpPr>
        <p:spPr/>
        <p:txBody>
          <a:bodyPr vert="horz" lIns="0" tIns="0" rIns="0" bIns="0" rtlCol="0" anchor="t">
            <a:noAutofit/>
          </a:bodyPr>
          <a:lstStyle/>
          <a:p>
            <a:r>
              <a:rPr lang="en-US" dirty="0">
                <a:cs typeface="Sabon Next LT"/>
              </a:rPr>
              <a:t>.</a:t>
            </a:r>
            <a:endParaRPr lang="en-US" dirty="0"/>
          </a:p>
        </p:txBody>
      </p:sp>
      <p:sp>
        <p:nvSpPr>
          <p:cNvPr id="5" name="Text Placeholder 4">
            <a:extLst>
              <a:ext uri="{FF2B5EF4-FFF2-40B4-BE49-F238E27FC236}">
                <a16:creationId xmlns:a16="http://schemas.microsoft.com/office/drawing/2014/main" id="{52A8E414-A600-CF0D-12D5-A78B8D8EEA1D}"/>
              </a:ext>
            </a:extLst>
          </p:cNvPr>
          <p:cNvSpPr>
            <a:spLocks noGrp="1"/>
          </p:cNvSpPr>
          <p:nvPr>
            <p:ph type="body" sz="quarter" idx="14"/>
          </p:nvPr>
        </p:nvSpPr>
        <p:spPr/>
        <p:txBody>
          <a:bodyPr vert="horz" lIns="91440" tIns="45720" rIns="91440" bIns="54864" rtlCol="0" anchor="t">
            <a:noAutofit/>
          </a:bodyPr>
          <a:lstStyle/>
          <a:p>
            <a:r>
              <a:rPr lang="en-US" dirty="0">
                <a:solidFill>
                  <a:schemeClr val="bg1"/>
                </a:solidFill>
                <a:cs typeface="Sabon Next LT"/>
              </a:rPr>
              <a:t>.</a:t>
            </a:r>
            <a:endParaRPr lang="en-US" dirty="0">
              <a:solidFill>
                <a:schemeClr val="bg1"/>
              </a:solidFill>
            </a:endParaRPr>
          </a:p>
        </p:txBody>
      </p:sp>
      <p:sp>
        <p:nvSpPr>
          <p:cNvPr id="6" name="Slide Number Placeholder 5">
            <a:extLst>
              <a:ext uri="{FF2B5EF4-FFF2-40B4-BE49-F238E27FC236}">
                <a16:creationId xmlns:a16="http://schemas.microsoft.com/office/drawing/2014/main" id="{80AF2F5D-356E-CC1C-EB52-6B4F1626FFDC}"/>
              </a:ext>
            </a:extLst>
          </p:cNvPr>
          <p:cNvSpPr>
            <a:spLocks noGrp="1"/>
          </p:cNvSpPr>
          <p:nvPr>
            <p:ph type="sldNum" sz="quarter" idx="12"/>
          </p:nvPr>
        </p:nvSpPr>
        <p:spPr/>
        <p:txBody>
          <a:bodyPr/>
          <a:lstStyle/>
          <a:p>
            <a:fld id="{48F63A3B-78C7-47BE-AE5E-E10140E04643}" type="slidenum">
              <a:rPr lang="en-US" dirty="0"/>
              <a:t>7</a:t>
            </a:fld>
            <a:endParaRPr lang="en-US" dirty="0"/>
          </a:p>
        </p:txBody>
      </p:sp>
      <p:pic>
        <p:nvPicPr>
          <p:cNvPr id="7" name="Picture 7" descr="Graphical user interface&#10;&#10;Description automatically generated">
            <a:extLst>
              <a:ext uri="{FF2B5EF4-FFF2-40B4-BE49-F238E27FC236}">
                <a16:creationId xmlns:a16="http://schemas.microsoft.com/office/drawing/2014/main" id="{5E31746B-A8E2-9B7F-D461-AC7BC1A4AF1C}"/>
              </a:ext>
            </a:extLst>
          </p:cNvPr>
          <p:cNvPicPr>
            <a:picLocks noChangeAspect="1"/>
          </p:cNvPicPr>
          <p:nvPr/>
        </p:nvPicPr>
        <p:blipFill>
          <a:blip r:embed="rId2"/>
          <a:stretch>
            <a:fillRect/>
          </a:stretch>
        </p:blipFill>
        <p:spPr>
          <a:xfrm>
            <a:off x="1191491" y="533921"/>
            <a:ext cx="10086107" cy="5651612"/>
          </a:xfrm>
          <a:prstGeom prst="rect">
            <a:avLst/>
          </a:prstGeom>
        </p:spPr>
      </p:pic>
    </p:spTree>
    <p:extLst>
      <p:ext uri="{BB962C8B-B14F-4D97-AF65-F5344CB8AC3E}">
        <p14:creationId xmlns:p14="http://schemas.microsoft.com/office/powerpoint/2010/main" val="78010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29264" y="69352"/>
            <a:ext cx="10671048" cy="768096"/>
          </a:xfrm>
        </p:spPr>
        <p:txBody>
          <a:bodyPr/>
          <a:lstStyle/>
          <a:p>
            <a:r>
              <a:rPr lang="en-US" dirty="0"/>
              <a:t>TECHNOLOGY USED</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dirty="0"/>
              <a:t>.</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a:xfrm>
            <a:off x="685338" y="1353633"/>
            <a:ext cx="2011680" cy="3963224"/>
          </a:xfrm>
        </p:spPr>
        <p:txBody>
          <a:bodyPr/>
          <a:lstStyle/>
          <a:p>
            <a:r>
              <a:rPr lang="en-US" dirty="0">
                <a:latin typeface="Arial"/>
                <a:cs typeface="Arial"/>
              </a:rPr>
              <a:t>KNN ALGORITHM</a:t>
            </a:r>
            <a:endParaRPr lang="en-US" dirty="0"/>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a:xfrm>
            <a:off x="1279757" y="982902"/>
            <a:ext cx="704088" cy="704088"/>
          </a:xfrm>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731058" y="3829028"/>
            <a:ext cx="1920240" cy="1430976"/>
          </a:xfrm>
        </p:spPr>
        <p:txBody>
          <a:bodyPr/>
          <a:lstStyle/>
          <a:p>
            <a:pPr lvl="0"/>
            <a:endParaRPr lang="en-US" dirty="0">
              <a:cs typeface="Sabon Next LT"/>
            </a:endParaRP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a:xfrm>
            <a:off x="2900910" y="1353633"/>
            <a:ext cx="2011680" cy="3963224"/>
          </a:xfrm>
        </p:spPr>
        <p:txBody>
          <a:bodyPr/>
          <a:lstStyle/>
          <a:p>
            <a:r>
              <a:rPr lang="en-US" dirty="0">
                <a:latin typeface="Arial"/>
                <a:cs typeface="Arial"/>
              </a:rPr>
              <a:t>RANDOM FOREST ALGORITHM</a:t>
            </a:r>
            <a:endParaRPr lang="en-US" dirty="0"/>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a:xfrm>
            <a:off x="3554707" y="992798"/>
            <a:ext cx="704088" cy="704088"/>
          </a:xfrm>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metrics</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a:xfrm>
            <a:off x="5116484" y="1323943"/>
            <a:ext cx="2011680" cy="2755901"/>
          </a:xfrm>
        </p:spPr>
        <p:txBody>
          <a:bodyPr/>
          <a:lstStyle/>
          <a:p>
            <a:r>
              <a:rPr lang="en-US" dirty="0">
                <a:latin typeface="Arial"/>
                <a:cs typeface="Arial"/>
              </a:rPr>
              <a:t>XG BOOST ALGORITHM</a:t>
            </a:r>
            <a:endParaRPr lang="en-US" dirty="0"/>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a:xfrm>
            <a:off x="5710903" y="1012591"/>
            <a:ext cx="704088" cy="704088"/>
          </a:xfrm>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Coordinate e-</a:t>
            </a:r>
            <a:br>
              <a:rPr lang="en-US" dirty="0"/>
            </a:br>
            <a:r>
              <a:rPr lang="en-US" dirty="0"/>
              <a:t>business applications</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a:xfrm>
            <a:off x="7332057" y="1323944"/>
            <a:ext cx="2011680" cy="2825173"/>
          </a:xfrm>
        </p:spPr>
        <p:txBody>
          <a:bodyPr/>
          <a:lstStyle/>
          <a:p>
            <a:r>
              <a:rPr lang="en-US" dirty="0">
                <a:latin typeface="Arial"/>
                <a:cs typeface="Arial"/>
              </a:rPr>
              <a:t>REACT JS</a:t>
            </a:r>
            <a:endParaRPr lang="en-US" dirty="0"/>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a:xfrm>
            <a:off x="8035334" y="1012590"/>
            <a:ext cx="704088" cy="704088"/>
          </a:xfrm>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 superior methodologies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a:xfrm>
            <a:off x="9547629" y="1343736"/>
            <a:ext cx="2011680" cy="3973121"/>
          </a:xfrm>
        </p:spPr>
        <p:txBody>
          <a:bodyPr/>
          <a:lstStyle/>
          <a:p>
            <a:r>
              <a:rPr lang="en-US" dirty="0">
                <a:latin typeface="Arial"/>
                <a:cs typeface="Arial"/>
              </a:rPr>
              <a:t>TAILWIND CSS</a:t>
            </a:r>
            <a:endParaRPr lang="en-US" dirty="0"/>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a:xfrm>
            <a:off x="10201425" y="1012590"/>
            <a:ext cx="704088" cy="704088"/>
          </a:xfrm>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pic>
        <p:nvPicPr>
          <p:cNvPr id="2" name="Picture 2" descr="A picture containing text&#10;&#10;Description automatically generated">
            <a:extLst>
              <a:ext uri="{FF2B5EF4-FFF2-40B4-BE49-F238E27FC236}">
                <a16:creationId xmlns:a16="http://schemas.microsoft.com/office/drawing/2014/main" id="{0C6B5EBD-D4B4-FD6A-FA77-C374EDC529C8}"/>
              </a:ext>
            </a:extLst>
          </p:cNvPr>
          <p:cNvPicPr>
            <a:picLocks noChangeAspect="1"/>
          </p:cNvPicPr>
          <p:nvPr/>
        </p:nvPicPr>
        <p:blipFill>
          <a:blip r:embed="rId7"/>
          <a:stretch>
            <a:fillRect/>
          </a:stretch>
        </p:blipFill>
        <p:spPr>
          <a:xfrm>
            <a:off x="676896" y="3697139"/>
            <a:ext cx="4277094" cy="2214840"/>
          </a:xfrm>
          <a:prstGeom prst="rect">
            <a:avLst/>
          </a:prstGeom>
        </p:spPr>
      </p:pic>
      <p:pic>
        <p:nvPicPr>
          <p:cNvPr id="3" name="Picture 3" descr="A picture containing text, decorated, several&#10;&#10;Description automatically generated">
            <a:extLst>
              <a:ext uri="{FF2B5EF4-FFF2-40B4-BE49-F238E27FC236}">
                <a16:creationId xmlns:a16="http://schemas.microsoft.com/office/drawing/2014/main" id="{3EDCA655-7E0A-A7B0-3DA5-CA244976DABF}"/>
              </a:ext>
            </a:extLst>
          </p:cNvPr>
          <p:cNvPicPr>
            <a:picLocks noChangeAspect="1"/>
          </p:cNvPicPr>
          <p:nvPr/>
        </p:nvPicPr>
        <p:blipFill>
          <a:blip r:embed="rId8"/>
          <a:stretch>
            <a:fillRect/>
          </a:stretch>
        </p:blipFill>
        <p:spPr>
          <a:xfrm>
            <a:off x="4912426" y="3706161"/>
            <a:ext cx="2456213" cy="2256170"/>
          </a:xfrm>
          <a:prstGeom prst="rect">
            <a:avLst/>
          </a:prstGeom>
        </p:spPr>
      </p:pic>
      <p:pic>
        <p:nvPicPr>
          <p:cNvPr id="4" name="Picture 4" descr="Diagram, whiteboard&#10;&#10;Description automatically generated">
            <a:extLst>
              <a:ext uri="{FF2B5EF4-FFF2-40B4-BE49-F238E27FC236}">
                <a16:creationId xmlns:a16="http://schemas.microsoft.com/office/drawing/2014/main" id="{EB08A523-DE97-8288-80D9-AB81D1458392}"/>
              </a:ext>
            </a:extLst>
          </p:cNvPr>
          <p:cNvPicPr>
            <a:picLocks noChangeAspect="1"/>
          </p:cNvPicPr>
          <p:nvPr/>
        </p:nvPicPr>
        <p:blipFill>
          <a:blip r:embed="rId9"/>
          <a:stretch>
            <a:fillRect/>
          </a:stretch>
        </p:blipFill>
        <p:spPr>
          <a:xfrm>
            <a:off x="7376556" y="3761664"/>
            <a:ext cx="4168238" cy="2194645"/>
          </a:xfrm>
          <a:prstGeom prst="rect">
            <a:avLst/>
          </a:prstGeom>
        </p:spPr>
      </p:pic>
    </p:spTree>
    <p:extLst>
      <p:ext uri="{BB962C8B-B14F-4D97-AF65-F5344CB8AC3E}">
        <p14:creationId xmlns:p14="http://schemas.microsoft.com/office/powerpoint/2010/main" val="160049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481861" y="345295"/>
            <a:ext cx="10671048" cy="768096"/>
          </a:xfrm>
        </p:spPr>
        <p:txBody>
          <a:bodyPr/>
          <a:lstStyle/>
          <a:p>
            <a:r>
              <a:rPr lang="en-US" dirty="0"/>
              <a:t>FLOWCHART</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NOV 20XX</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JAN 20XX</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MAR 20XX</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MAY 20XX</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Synergize scalable </a:t>
            </a:r>
            <a:br>
              <a:rPr lang="en-US" dirty="0"/>
            </a:br>
            <a:r>
              <a:rPr lang="en-US" dirty="0"/>
              <a:t>e-commerce</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metrics</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Coordinate e-</a:t>
            </a:r>
            <a:br>
              <a:rPr lang="en-US" dirty="0"/>
            </a:br>
            <a:r>
              <a:rPr lang="en-US" dirty="0"/>
              <a:t>business applications</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 superior methodologies</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sp>
        <p:nvSpPr>
          <p:cNvPr id="3" name="Text Placeholder 2">
            <a:extLst>
              <a:ext uri="{FF2B5EF4-FFF2-40B4-BE49-F238E27FC236}">
                <a16:creationId xmlns:a16="http://schemas.microsoft.com/office/drawing/2014/main" id="{AFC4C69F-1E78-7730-A0C7-5000231672A8}"/>
              </a:ext>
            </a:extLst>
          </p:cNvPr>
          <p:cNvSpPr>
            <a:spLocks noGrp="1"/>
          </p:cNvSpPr>
          <p:nvPr>
            <p:ph type="body" idx="1"/>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CCB5A196-2111-63A9-FCA3-AE289719A222}"/>
              </a:ext>
            </a:extLst>
          </p:cNvPr>
          <p:cNvPicPr>
            <a:picLocks noChangeAspect="1"/>
          </p:cNvPicPr>
          <p:nvPr/>
        </p:nvPicPr>
        <p:blipFill>
          <a:blip r:embed="rId2"/>
          <a:stretch>
            <a:fillRect/>
          </a:stretch>
        </p:blipFill>
        <p:spPr>
          <a:xfrm>
            <a:off x="607621" y="1421750"/>
            <a:ext cx="10917381" cy="5211928"/>
          </a:xfrm>
          <a:prstGeom prst="rect">
            <a:avLst/>
          </a:prstGeom>
        </p:spPr>
      </p:pic>
    </p:spTree>
    <p:extLst>
      <p:ext uri="{BB962C8B-B14F-4D97-AF65-F5344CB8AC3E}">
        <p14:creationId xmlns:p14="http://schemas.microsoft.com/office/powerpoint/2010/main" val="250288794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191</TotalTime>
  <Words>549</Words>
  <Application>Microsoft Office PowerPoint</Application>
  <PresentationFormat>Widescreen</PresentationFormat>
  <Paragraphs>109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Sabon Next LT</vt:lpstr>
      <vt:lpstr>Wingdings</vt:lpstr>
      <vt:lpstr>Office Theme</vt:lpstr>
      <vt:lpstr>PENTACKLES </vt:lpstr>
      <vt:lpstr> TEAM MEMBERS</vt:lpstr>
      <vt:lpstr>CONTENT</vt:lpstr>
      <vt:lpstr>INTRODUCTION</vt:lpstr>
      <vt:lpstr>OBJECTIVE</vt:lpstr>
      <vt:lpstr>PROBLEM STATEMENT</vt:lpstr>
      <vt:lpstr> </vt:lpstr>
      <vt:lpstr>TECHNOLOGY USED</vt:lpstr>
      <vt:lpstr>FLOWCHART</vt:lpstr>
      <vt:lpstr>FUTURE SCOPE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Aakriti Gupta</dc:creator>
  <cp:lastModifiedBy>Aakriti Gupta</cp:lastModifiedBy>
  <cp:revision>459</cp:revision>
  <dcterms:created xsi:type="dcterms:W3CDTF">2022-11-14T17:14:35Z</dcterms:created>
  <dcterms:modified xsi:type="dcterms:W3CDTF">2022-11-15T07:30:56Z</dcterms:modified>
</cp:coreProperties>
</file>