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15"/>
  </p:notesMasterIdLst>
  <p:sldIdLst>
    <p:sldId id="256" r:id="rId2"/>
    <p:sldId id="257" r:id="rId3"/>
    <p:sldId id="258" r:id="rId4"/>
    <p:sldId id="259" r:id="rId5"/>
    <p:sldId id="261" r:id="rId6"/>
    <p:sldId id="266" r:id="rId7"/>
    <p:sldId id="262" r:id="rId8"/>
    <p:sldId id="263" r:id="rId9"/>
    <p:sldId id="272" r:id="rId10"/>
    <p:sldId id="264" r:id="rId11"/>
    <p:sldId id="270" r:id="rId12"/>
    <p:sldId id="271" r:id="rId13"/>
    <p:sldId id="265"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8" d="100"/>
          <a:sy n="98"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3B6DE8-89EB-4910-BE6E-A1D1FF0DA414}" type="datetimeFigureOut">
              <a:rPr lang="en-IN" smtClean="0"/>
              <a:t>03-04-2024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1AF56BE-111F-4976-9862-9E8F85A671DB}" type="slidenum">
              <a:rPr lang="en-IN" smtClean="0"/>
              <a:t>‹#›</a:t>
            </a:fld>
            <a:endParaRPr lang="en-IN"/>
          </a:p>
        </p:txBody>
      </p:sp>
    </p:spTree>
    <p:extLst>
      <p:ext uri="{BB962C8B-B14F-4D97-AF65-F5344CB8AC3E}">
        <p14:creationId xmlns:p14="http://schemas.microsoft.com/office/powerpoint/2010/main" val="7150793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a:xfrm>
            <a:off x="3962399" y="5870575"/>
            <a:ext cx="4893958" cy="377825"/>
          </a:xfrm>
        </p:spPr>
        <p:txBody>
          <a:bodyPr/>
          <a:lstStyle/>
          <a:p>
            <a:endParaRPr lang="en-IN"/>
          </a:p>
        </p:txBody>
      </p:sp>
      <p:sp>
        <p:nvSpPr>
          <p:cNvPr id="6" name="Slide Number Placeholder 5"/>
          <p:cNvSpPr>
            <a:spLocks noGrp="1"/>
          </p:cNvSpPr>
          <p:nvPr>
            <p:ph type="sldNum" sz="quarter" idx="12"/>
          </p:nvPr>
        </p:nvSpPr>
        <p:spPr>
          <a:xfrm>
            <a:off x="10608958" y="5870575"/>
            <a:ext cx="551167" cy="377825"/>
          </a:xfrm>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16163033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067731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1382775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6254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557672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8636448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6167616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48615068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4295850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408410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D75D64-2596-4CD3-88B1-63A1A557245C}" type="datetimeFigureOut">
              <a:rPr lang="en-IN" smtClean="0"/>
              <a:t>03-04-2024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523185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42402898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D75D64-2596-4CD3-88B1-63A1A557245C}" type="datetimeFigureOut">
              <a:rPr lang="en-IN" smtClean="0"/>
              <a:t>03-04-2024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01082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D75D64-2596-4CD3-88B1-63A1A557245C}" type="datetimeFigureOut">
              <a:rPr lang="en-IN" smtClean="0"/>
              <a:t>03-04-2024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2257665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AED75D64-2596-4CD3-88B1-63A1A557245C}" type="datetimeFigureOut">
              <a:rPr lang="en-IN" smtClean="0"/>
              <a:t>03-04-2024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225436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16308356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D75D64-2596-4CD3-88B1-63A1A557245C}" type="datetimeFigureOut">
              <a:rPr lang="en-IN" smtClean="0"/>
              <a:t>03-04-2024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87B148-DC85-4EDB-ACA3-100B1D618A48}" type="slidenum">
              <a:rPr lang="en-IN" smtClean="0"/>
              <a:t>‹#›</a:t>
            </a:fld>
            <a:endParaRPr lang="en-IN"/>
          </a:p>
        </p:txBody>
      </p:sp>
    </p:spTree>
    <p:extLst>
      <p:ext uri="{BB962C8B-B14F-4D97-AF65-F5344CB8AC3E}">
        <p14:creationId xmlns:p14="http://schemas.microsoft.com/office/powerpoint/2010/main" val="3908734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ED75D64-2596-4CD3-88B1-63A1A557245C}" type="datetimeFigureOut">
              <a:rPr lang="en-IN" smtClean="0"/>
              <a:t>03-04-2024</a:t>
            </a:fld>
            <a:endParaRPr lang="en-IN"/>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F87B148-DC85-4EDB-ACA3-100B1D618A48}" type="slidenum">
              <a:rPr lang="en-IN" smtClean="0"/>
              <a:t>‹#›</a:t>
            </a:fld>
            <a:endParaRPr lang="en-IN"/>
          </a:p>
        </p:txBody>
      </p:sp>
    </p:spTree>
    <p:extLst>
      <p:ext uri="{BB962C8B-B14F-4D97-AF65-F5344CB8AC3E}">
        <p14:creationId xmlns:p14="http://schemas.microsoft.com/office/powerpoint/2010/main" val="2722395739"/>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gif"/><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8DDB9-DBBF-DC77-1AE3-8FF0BB4289B5}"/>
              </a:ext>
            </a:extLst>
          </p:cNvPr>
          <p:cNvSpPr>
            <a:spLocks noGrp="1"/>
          </p:cNvSpPr>
          <p:nvPr>
            <p:ph type="ctrTitle"/>
          </p:nvPr>
        </p:nvSpPr>
        <p:spPr>
          <a:xfrm>
            <a:off x="1369606" y="564887"/>
            <a:ext cx="9144000" cy="2985796"/>
          </a:xfrm>
        </p:spPr>
        <p:txBody>
          <a:bodyPr>
            <a:normAutofit fontScale="90000"/>
          </a:bodyPr>
          <a:lstStyle/>
          <a:p>
            <a:br>
              <a:rPr lang="en-IN" dirty="0"/>
            </a:br>
            <a:br>
              <a:rPr lang="en-IN" dirty="0"/>
            </a:br>
            <a:br>
              <a:rPr lang="en-IN" dirty="0"/>
            </a:br>
            <a:br>
              <a:rPr lang="en-IN" dirty="0"/>
            </a:br>
            <a:br>
              <a:rPr lang="en-IN" dirty="0"/>
            </a:br>
            <a:br>
              <a:rPr lang="en-IN" dirty="0"/>
            </a:br>
            <a:br>
              <a:rPr lang="en-IN" dirty="0"/>
            </a:br>
            <a:br>
              <a:rPr lang="en-IN" dirty="0"/>
            </a:br>
            <a:r>
              <a:rPr lang="en-IN" b="1" dirty="0">
                <a:solidFill>
                  <a:schemeClr val="tx2">
                    <a:lumMod val="10000"/>
                  </a:schemeClr>
                </a:solidFill>
              </a:rPr>
              <a:t> </a:t>
            </a:r>
            <a:r>
              <a:rPr lang="en-IN" sz="4900" b="1" dirty="0">
                <a:solidFill>
                  <a:schemeClr val="tx2">
                    <a:lumMod val="10000"/>
                  </a:schemeClr>
                </a:solidFill>
              </a:rPr>
              <a:t>Project Presentation (KCS 753)</a:t>
            </a:r>
            <a:br>
              <a:rPr lang="en-IN" sz="4900" dirty="0"/>
            </a:br>
            <a:r>
              <a:rPr lang="en-IN" sz="4900" dirty="0"/>
              <a:t>(</a:t>
            </a:r>
            <a:r>
              <a:rPr lang="en-US" sz="4400" b="1" dirty="0"/>
              <a:t>Adaptive Online Platform For Enhanced Teaching and Learning</a:t>
            </a:r>
            <a:r>
              <a:rPr lang="en-IN" sz="4900" dirty="0"/>
              <a:t>)</a:t>
            </a:r>
          </a:p>
        </p:txBody>
      </p:sp>
      <p:sp>
        <p:nvSpPr>
          <p:cNvPr id="3" name="Subtitle 2">
            <a:extLst>
              <a:ext uri="{FF2B5EF4-FFF2-40B4-BE49-F238E27FC236}">
                <a16:creationId xmlns:a16="http://schemas.microsoft.com/office/drawing/2014/main" id="{46207054-A6EA-6CA8-C089-99868F853414}"/>
              </a:ext>
            </a:extLst>
          </p:cNvPr>
          <p:cNvSpPr>
            <a:spLocks noGrp="1"/>
          </p:cNvSpPr>
          <p:nvPr>
            <p:ph type="subTitle" idx="1"/>
          </p:nvPr>
        </p:nvSpPr>
        <p:spPr>
          <a:xfrm>
            <a:off x="7234131" y="4309403"/>
            <a:ext cx="4601310" cy="1655762"/>
          </a:xfrm>
        </p:spPr>
        <p:txBody>
          <a:bodyPr>
            <a:normAutofit fontScale="77500" lnSpcReduction="20000"/>
          </a:bodyPr>
          <a:lstStyle/>
          <a:p>
            <a:pPr algn="l"/>
            <a:r>
              <a:rPr lang="en-IN" dirty="0"/>
              <a:t>Guide Name: Dr. Gaurav Dubey</a:t>
            </a:r>
          </a:p>
          <a:p>
            <a:pPr algn="l"/>
            <a:r>
              <a:rPr lang="en-IN" dirty="0"/>
              <a:t>Project Members Name with Roll Number &amp; Section</a:t>
            </a:r>
          </a:p>
          <a:p>
            <a:pPr algn="l"/>
            <a:r>
              <a:rPr lang="en-IN" dirty="0"/>
              <a:t>    1.  Amod Katiyar (2000290120022)           (Sec-A) </a:t>
            </a:r>
          </a:p>
          <a:p>
            <a:pPr algn="l"/>
            <a:r>
              <a:rPr lang="en-IN" dirty="0"/>
              <a:t>    2.  Himanshu Kumar (2000290120076)   (Sec-B)</a:t>
            </a:r>
          </a:p>
          <a:p>
            <a:pPr algn="l"/>
            <a:r>
              <a:rPr lang="en-IN" dirty="0"/>
              <a:t>    3.  Aniket Bhardwaj (2000290120024)     (Sec-A)</a:t>
            </a:r>
          </a:p>
          <a:p>
            <a:pPr algn="l"/>
            <a:endParaRPr lang="en-IN" dirty="0"/>
          </a:p>
        </p:txBody>
      </p:sp>
      <p:pic>
        <p:nvPicPr>
          <p:cNvPr id="2049" name="Picture 1170367094" descr="A close-up of a stamp  Description automatically generated with low confidence">
            <a:extLst>
              <a:ext uri="{FF2B5EF4-FFF2-40B4-BE49-F238E27FC236}">
                <a16:creationId xmlns:a16="http://schemas.microsoft.com/office/drawing/2014/main" id="{9C1EB33F-6C7A-B47B-2E93-BD229C27D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954" y="107687"/>
            <a:ext cx="1367367" cy="1246715"/>
          </a:xfrm>
          <a:prstGeom prst="rect">
            <a:avLst/>
          </a:prstGeom>
          <a:noFill/>
          <a:extLst>
            <a:ext uri="{909E8E84-426E-40DD-AFC4-6F175D3DCCD1}">
              <a14:hiddenFill xmlns:a14="http://schemas.microsoft.com/office/drawing/2010/main">
                <a:solidFill>
                  <a:srgbClr val="FFFFFF"/>
                </a:solidFill>
              </a14:hiddenFill>
            </a:ext>
          </a:extLst>
        </p:spPr>
      </p:pic>
      <p:pic>
        <p:nvPicPr>
          <p:cNvPr id="2050" name="image2.jpeg" descr="Logo, company name  Description automatically generated">
            <a:extLst>
              <a:ext uri="{FF2B5EF4-FFF2-40B4-BE49-F238E27FC236}">
                <a16:creationId xmlns:a16="http://schemas.microsoft.com/office/drawing/2014/main" id="{77C69760-3BB0-8C8D-F3D3-1717219739C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16935" y="216357"/>
            <a:ext cx="1203406" cy="1119879"/>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3">
            <a:extLst>
              <a:ext uri="{FF2B5EF4-FFF2-40B4-BE49-F238E27FC236}">
                <a16:creationId xmlns:a16="http://schemas.microsoft.com/office/drawing/2014/main" id="{2D2E11FF-47D0-A19D-F7FA-3856276B5386}"/>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0" tIns="22218" rIns="91440" bIns="0" numCol="1" anchor="ctr" anchorCtr="0" compatLnSpc="1">
            <a:prstTxWarp prst="textNoShape">
              <a:avLst/>
            </a:prstTxWarp>
            <a:spAutoFit/>
          </a:bodyPr>
          <a:lstStyle/>
          <a:p>
            <a:endParaRPr lang="en-IN"/>
          </a:p>
        </p:txBody>
      </p:sp>
      <p:sp>
        <p:nvSpPr>
          <p:cNvPr id="8" name="Rectangle 4">
            <a:extLst>
              <a:ext uri="{FF2B5EF4-FFF2-40B4-BE49-F238E27FC236}">
                <a16:creationId xmlns:a16="http://schemas.microsoft.com/office/drawing/2014/main" id="{47430BB7-426F-66D8-9DFD-8A2D28F878DC}"/>
              </a:ext>
            </a:extLst>
          </p:cNvPr>
          <p:cNvSpPr>
            <a:spLocks noChangeArrowheads="1"/>
          </p:cNvSpPr>
          <p:nvPr/>
        </p:nvSpPr>
        <p:spPr bwMode="auto">
          <a:xfrm>
            <a:off x="2013472" y="177970"/>
            <a:ext cx="8165056"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6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	</a:t>
            </a:r>
            <a:r>
              <a:rPr kumimoji="0" lang="en-US" altLang="en-US" sz="2000" b="1" i="0" u="sng"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KIET Group of Institutions, Ghaziabad	</a:t>
            </a:r>
            <a:endParaRPr kumimoji="0" lang="en-US" altLang="en-US" sz="2000" b="1" i="0" u="none" strike="noStrike" cap="none" normalizeH="0" baseline="0" dirty="0">
              <a:ln>
                <a:noFill/>
              </a:ln>
              <a:solidFill>
                <a:schemeClr val="tx1"/>
              </a:solidFill>
              <a:effectLst/>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Calibri" panose="020F0502020204030204" pitchFamily="34" charset="0"/>
                <a:ea typeface="Times New Roman" panose="02020603050405020304" pitchFamily="18" charset="0"/>
                <a:cs typeface="Calibri" panose="020F0502020204030204" pitchFamily="34" charset="0"/>
              </a:rPr>
              <a:t>(An ISO – 9001: 2008 Certified &amp; ‘A+’ Grade accredited Institution by NAAC)</a:t>
            </a:r>
          </a:p>
          <a:p>
            <a:pPr marL="0" marR="0" lvl="0" indent="0" algn="ctr" defTabSz="914400" rtl="0" eaLnBrk="0" fontAlgn="base" latinLnBrk="0" hangingPunct="0">
              <a:lnSpc>
                <a:spcPct val="100000"/>
              </a:lnSpc>
              <a:spcBef>
                <a:spcPct val="0"/>
              </a:spcBef>
              <a:spcAft>
                <a:spcPct val="0"/>
              </a:spcAft>
              <a:buClrTx/>
              <a:buSzTx/>
              <a:buFontTx/>
              <a:buNone/>
              <a:tabLst/>
            </a:pPr>
            <a:r>
              <a:rPr lang="en-US" altLang="en-US" sz="2000" b="1" dirty="0">
                <a:latin typeface="Calibri" panose="020F0502020204030204" pitchFamily="34" charset="0"/>
                <a:cs typeface="Calibri" panose="020F0502020204030204" pitchFamily="34" charset="0"/>
              </a:rPr>
              <a:t>Computer Science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400590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277277" y="66767"/>
            <a:ext cx="10018713" cy="823823"/>
          </a:xfrm>
        </p:spPr>
        <p:txBody>
          <a:bodyPr/>
          <a:lstStyle/>
          <a:p>
            <a:r>
              <a:rPr lang="en-IN" b="1" dirty="0">
                <a:solidFill>
                  <a:schemeClr val="tx2">
                    <a:lumMod val="10000"/>
                  </a:schemeClr>
                </a:solidFill>
              </a:rPr>
              <a:t>Project Status :-</a:t>
            </a:r>
          </a:p>
        </p:txBody>
      </p:sp>
      <p:pic>
        <p:nvPicPr>
          <p:cNvPr id="5" name="Picture 4" descr="A computer screen with a screen and text&#10;&#10;Description automatically generated">
            <a:extLst>
              <a:ext uri="{FF2B5EF4-FFF2-40B4-BE49-F238E27FC236}">
                <a16:creationId xmlns:a16="http://schemas.microsoft.com/office/drawing/2014/main" id="{9BAC4818-281B-43A0-331B-3BB0A95DEE68}"/>
              </a:ext>
            </a:extLst>
          </p:cNvPr>
          <p:cNvPicPr>
            <a:picLocks noChangeAspect="1"/>
          </p:cNvPicPr>
          <p:nvPr/>
        </p:nvPicPr>
        <p:blipFill rotWithShape="1">
          <a:blip r:embed="rId2">
            <a:extLst>
              <a:ext uri="{28A0092B-C50C-407E-A947-70E740481C1C}">
                <a14:useLocalDpi xmlns:a14="http://schemas.microsoft.com/office/drawing/2010/main" val="0"/>
              </a:ext>
            </a:extLst>
          </a:blip>
          <a:srcRect t="9167" r="1641" b="5973"/>
          <a:stretch/>
        </p:blipFill>
        <p:spPr>
          <a:xfrm>
            <a:off x="152400" y="952502"/>
            <a:ext cx="6594605" cy="3200400"/>
          </a:xfrm>
          <a:prstGeom prst="rect">
            <a:avLst/>
          </a:prstGeom>
        </p:spPr>
      </p:pic>
      <p:pic>
        <p:nvPicPr>
          <p:cNvPr id="7" name="Picture 6" descr="A screen shot of a computer screen&#10;&#10;Description automatically generated">
            <a:extLst>
              <a:ext uri="{FF2B5EF4-FFF2-40B4-BE49-F238E27FC236}">
                <a16:creationId xmlns:a16="http://schemas.microsoft.com/office/drawing/2014/main" id="{65EA6112-1E40-1DBC-3064-C3A2303471C0}"/>
              </a:ext>
            </a:extLst>
          </p:cNvPr>
          <p:cNvPicPr>
            <a:picLocks noChangeAspect="1"/>
          </p:cNvPicPr>
          <p:nvPr/>
        </p:nvPicPr>
        <p:blipFill rotWithShape="1">
          <a:blip r:embed="rId3">
            <a:extLst>
              <a:ext uri="{28A0092B-C50C-407E-A947-70E740481C1C}">
                <a14:useLocalDpi xmlns:a14="http://schemas.microsoft.com/office/drawing/2010/main" val="0"/>
              </a:ext>
            </a:extLst>
          </a:blip>
          <a:srcRect t="8889" r="1250" b="5972"/>
          <a:stretch/>
        </p:blipFill>
        <p:spPr>
          <a:xfrm>
            <a:off x="5440405" y="3248025"/>
            <a:ext cx="6599194" cy="3200400"/>
          </a:xfrm>
          <a:prstGeom prst="rect">
            <a:avLst/>
          </a:prstGeom>
        </p:spPr>
      </p:pic>
    </p:spTree>
    <p:extLst>
      <p:ext uri="{BB962C8B-B14F-4D97-AF65-F5344CB8AC3E}">
        <p14:creationId xmlns:p14="http://schemas.microsoft.com/office/powerpoint/2010/main" val="1681855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AD8C4-46AF-202F-1151-B2A4DC6910AA}"/>
              </a:ext>
            </a:extLst>
          </p:cNvPr>
          <p:cNvSpPr>
            <a:spLocks noGrp="1"/>
          </p:cNvSpPr>
          <p:nvPr>
            <p:ph type="title"/>
          </p:nvPr>
        </p:nvSpPr>
        <p:spPr>
          <a:xfrm>
            <a:off x="1277277" y="116456"/>
            <a:ext cx="10018713" cy="823823"/>
          </a:xfrm>
        </p:spPr>
        <p:txBody>
          <a:bodyPr/>
          <a:lstStyle/>
          <a:p>
            <a:r>
              <a:rPr lang="en-IN" b="1" dirty="0">
                <a:solidFill>
                  <a:schemeClr val="tx2">
                    <a:lumMod val="10000"/>
                  </a:schemeClr>
                </a:solidFill>
              </a:rPr>
              <a:t>Project Status :-</a:t>
            </a:r>
          </a:p>
        </p:txBody>
      </p:sp>
      <p:pic>
        <p:nvPicPr>
          <p:cNvPr id="6" name="Picture 5" descr="A screenshot of a computer&#10;&#10;Description automatically generated">
            <a:extLst>
              <a:ext uri="{FF2B5EF4-FFF2-40B4-BE49-F238E27FC236}">
                <a16:creationId xmlns:a16="http://schemas.microsoft.com/office/drawing/2014/main" id="{C521138F-6474-71B9-88A4-486219330F60}"/>
              </a:ext>
            </a:extLst>
          </p:cNvPr>
          <p:cNvPicPr>
            <a:picLocks noChangeAspect="1"/>
          </p:cNvPicPr>
          <p:nvPr/>
        </p:nvPicPr>
        <p:blipFill rotWithShape="1">
          <a:blip r:embed="rId2">
            <a:extLst>
              <a:ext uri="{28A0092B-C50C-407E-A947-70E740481C1C}">
                <a14:useLocalDpi xmlns:a14="http://schemas.microsoft.com/office/drawing/2010/main" val="0"/>
              </a:ext>
            </a:extLst>
          </a:blip>
          <a:srcRect t="9057" r="1250" b="5973"/>
          <a:stretch/>
        </p:blipFill>
        <p:spPr>
          <a:xfrm>
            <a:off x="152401" y="940279"/>
            <a:ext cx="5924136" cy="2950234"/>
          </a:xfrm>
          <a:prstGeom prst="rect">
            <a:avLst/>
          </a:prstGeom>
        </p:spPr>
      </p:pic>
      <p:pic>
        <p:nvPicPr>
          <p:cNvPr id="11" name="Picture 10" descr="A screenshot of a computer&#10;&#10;Description automatically generated">
            <a:extLst>
              <a:ext uri="{FF2B5EF4-FFF2-40B4-BE49-F238E27FC236}">
                <a16:creationId xmlns:a16="http://schemas.microsoft.com/office/drawing/2014/main" id="{2BC3536E-06ED-81C2-0E02-3C06952F9A59}"/>
              </a:ext>
            </a:extLst>
          </p:cNvPr>
          <p:cNvPicPr>
            <a:picLocks noChangeAspect="1"/>
          </p:cNvPicPr>
          <p:nvPr/>
        </p:nvPicPr>
        <p:blipFill rotWithShape="1">
          <a:blip r:embed="rId3">
            <a:extLst>
              <a:ext uri="{28A0092B-C50C-407E-A947-70E740481C1C}">
                <a14:useLocalDpi xmlns:a14="http://schemas.microsoft.com/office/drawing/2010/main" val="0"/>
              </a:ext>
            </a:extLst>
          </a:blip>
          <a:srcRect t="9309" r="1250" b="5157"/>
          <a:stretch/>
        </p:blipFill>
        <p:spPr>
          <a:xfrm>
            <a:off x="5727663" y="3429000"/>
            <a:ext cx="6311936" cy="3075317"/>
          </a:xfrm>
          <a:prstGeom prst="rect">
            <a:avLst/>
          </a:prstGeom>
        </p:spPr>
      </p:pic>
    </p:spTree>
    <p:extLst>
      <p:ext uri="{BB962C8B-B14F-4D97-AF65-F5344CB8AC3E}">
        <p14:creationId xmlns:p14="http://schemas.microsoft.com/office/powerpoint/2010/main" val="14390984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407D0-B2DA-819D-DBA5-DB4D0FFC5133}"/>
              </a:ext>
            </a:extLst>
          </p:cNvPr>
          <p:cNvSpPr>
            <a:spLocks noGrp="1"/>
          </p:cNvSpPr>
          <p:nvPr>
            <p:ph type="title"/>
          </p:nvPr>
        </p:nvSpPr>
        <p:spPr>
          <a:xfrm>
            <a:off x="1484310" y="190500"/>
            <a:ext cx="10018713" cy="1752599"/>
          </a:xfrm>
        </p:spPr>
        <p:txBody>
          <a:bodyPr>
            <a:normAutofit/>
          </a:bodyPr>
          <a:lstStyle/>
          <a:p>
            <a:r>
              <a:rPr lang="en-US" sz="3200" b="1" dirty="0">
                <a:solidFill>
                  <a:schemeClr val="tx2">
                    <a:lumMod val="10000"/>
                  </a:schemeClr>
                </a:solidFill>
              </a:rPr>
              <a:t>Testing Report for Prediction Algorithm :-</a:t>
            </a:r>
            <a:endParaRPr lang="en-IN" sz="3200" b="1" dirty="0">
              <a:solidFill>
                <a:schemeClr val="tx2">
                  <a:lumMod val="10000"/>
                </a:schemeClr>
              </a:solidFill>
            </a:endParaRPr>
          </a:p>
        </p:txBody>
      </p:sp>
      <p:sp>
        <p:nvSpPr>
          <p:cNvPr id="3" name="Content Placeholder 2">
            <a:extLst>
              <a:ext uri="{FF2B5EF4-FFF2-40B4-BE49-F238E27FC236}">
                <a16:creationId xmlns:a16="http://schemas.microsoft.com/office/drawing/2014/main" id="{31257758-D4C7-1B0E-936A-CA37F1D9E35E}"/>
              </a:ext>
            </a:extLst>
          </p:cNvPr>
          <p:cNvSpPr>
            <a:spLocks noGrp="1"/>
          </p:cNvSpPr>
          <p:nvPr>
            <p:ph idx="1"/>
          </p:nvPr>
        </p:nvSpPr>
        <p:spPr>
          <a:xfrm>
            <a:off x="2726350" y="4326099"/>
            <a:ext cx="21748863" cy="6714893"/>
          </a:xfrm>
        </p:spPr>
        <p:txBody>
          <a:bodyPr/>
          <a:lstStyle/>
          <a:p>
            <a:endParaRPr lang="en-IN" dirty="0"/>
          </a:p>
        </p:txBody>
      </p:sp>
      <p:pic>
        <p:nvPicPr>
          <p:cNvPr id="1026" name="Picture 1">
            <a:extLst>
              <a:ext uri="{FF2B5EF4-FFF2-40B4-BE49-F238E27FC236}">
                <a16:creationId xmlns:a16="http://schemas.microsoft.com/office/drawing/2014/main" id="{1D95884E-73E9-651F-A5F8-EA2CCFA360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446"/>
          <a:stretch/>
        </p:blipFill>
        <p:spPr bwMode="auto">
          <a:xfrm>
            <a:off x="1065828" y="1663862"/>
            <a:ext cx="6699380" cy="1965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E829A1F9-8B0A-4AD7-1C34-03C05D1A26C5}"/>
              </a:ext>
            </a:extLst>
          </p:cNvPr>
          <p:cNvSpPr txBox="1"/>
          <p:nvPr/>
        </p:nvSpPr>
        <p:spPr>
          <a:xfrm>
            <a:off x="7867650" y="1663862"/>
            <a:ext cx="4400550" cy="5078313"/>
          </a:xfrm>
          <a:prstGeom prst="rect">
            <a:avLst/>
          </a:prstGeom>
          <a:noFill/>
        </p:spPr>
        <p:txBody>
          <a:bodyPr wrap="square" rtlCol="0">
            <a:spAutoFit/>
          </a:bodyPr>
          <a:lstStyle/>
          <a:p>
            <a:pPr algn="l">
              <a:buFont typeface="Arial" panose="020B0604020202020204" pitchFamily="34" charset="0"/>
              <a:buChar char="•"/>
            </a:pPr>
            <a:r>
              <a:rPr lang="en-US" b="1" i="0" dirty="0">
                <a:effectLst/>
                <a:latin typeface="Söhne"/>
              </a:rPr>
              <a:t>Log Likelihood</a:t>
            </a:r>
            <a:r>
              <a:rPr lang="en-US" b="0" i="0" dirty="0">
                <a:effectLst/>
                <a:latin typeface="Söhne"/>
              </a:rPr>
              <a:t>: A measure of how well a statistical model describes the observed data.</a:t>
            </a:r>
          </a:p>
          <a:p>
            <a:pPr algn="l">
              <a:buFont typeface="Arial" panose="020B0604020202020204" pitchFamily="34" charset="0"/>
              <a:buChar char="•"/>
            </a:pPr>
            <a:r>
              <a:rPr lang="en-US" b="1" i="0" dirty="0">
                <a:effectLst/>
                <a:latin typeface="Söhne"/>
              </a:rPr>
              <a:t>AIC (Akaike Information Criterion)</a:t>
            </a:r>
            <a:r>
              <a:rPr lang="en-US" b="0" i="0" dirty="0">
                <a:effectLst/>
                <a:latin typeface="Söhne"/>
              </a:rPr>
              <a:t>: A metric that balances model fit and complexity; lower values indicate better models.</a:t>
            </a:r>
          </a:p>
          <a:p>
            <a:pPr algn="l">
              <a:buFont typeface="Arial" panose="020B0604020202020204" pitchFamily="34" charset="0"/>
              <a:buChar char="•"/>
            </a:pPr>
            <a:r>
              <a:rPr lang="en-US" b="1" i="0" dirty="0">
                <a:effectLst/>
                <a:latin typeface="Söhne"/>
              </a:rPr>
              <a:t>BIC (Bayesian Information Criterion)</a:t>
            </a:r>
            <a:r>
              <a:rPr lang="en-US" b="0" i="0" dirty="0">
                <a:effectLst/>
                <a:latin typeface="Söhne"/>
              </a:rPr>
              <a:t>: Similar to AIC but penalizes model complexity </a:t>
            </a:r>
          </a:p>
          <a:p>
            <a:pPr algn="l">
              <a:buFont typeface="Arial" panose="020B0604020202020204" pitchFamily="34" charset="0"/>
              <a:buChar char="•"/>
            </a:pPr>
            <a:r>
              <a:rPr lang="en-US" b="1" i="0" dirty="0">
                <a:effectLst/>
                <a:latin typeface="Söhne"/>
              </a:rPr>
              <a:t>HQIC (Hannan-Quinn Information Criterion)</a:t>
            </a:r>
            <a:r>
              <a:rPr lang="en-US" b="0" i="0" dirty="0">
                <a:effectLst/>
                <a:latin typeface="Söhne"/>
              </a:rPr>
              <a:t>: Another model selection criterion, often a compromise between AIC and BIC.</a:t>
            </a:r>
          </a:p>
          <a:p>
            <a:pPr algn="l">
              <a:buFont typeface="Arial" panose="020B0604020202020204" pitchFamily="34" charset="0"/>
              <a:buChar char="•"/>
            </a:pPr>
            <a:r>
              <a:rPr lang="en-US" b="1" i="0" dirty="0" err="1">
                <a:effectLst/>
                <a:latin typeface="Söhne"/>
              </a:rPr>
              <a:t>Ljung</a:t>
            </a:r>
            <a:r>
              <a:rPr lang="en-US" b="1" i="0" dirty="0">
                <a:effectLst/>
                <a:latin typeface="Söhne"/>
              </a:rPr>
              <a:t>-Box Test</a:t>
            </a:r>
            <a:r>
              <a:rPr lang="en-US" b="0" i="0" dirty="0">
                <a:effectLst/>
                <a:latin typeface="Söhne"/>
              </a:rPr>
              <a:t>: A statistical test for the absence of serial correlation in time series data.</a:t>
            </a:r>
          </a:p>
          <a:p>
            <a:pPr algn="l">
              <a:buFont typeface="Arial" panose="020B0604020202020204" pitchFamily="34" charset="0"/>
              <a:buChar char="•"/>
            </a:pPr>
            <a:r>
              <a:rPr lang="en-US" b="1" i="0" dirty="0">
                <a:effectLst/>
                <a:latin typeface="Söhne"/>
              </a:rPr>
              <a:t>Jarque-Bera Test</a:t>
            </a:r>
            <a:r>
              <a:rPr lang="en-US" b="0" i="0" dirty="0">
                <a:effectLst/>
                <a:latin typeface="Söhne"/>
              </a:rPr>
              <a:t>: A test for the normality of data based on skewness and kurtosis.</a:t>
            </a:r>
          </a:p>
          <a:p>
            <a:endParaRPr lang="en-IN" dirty="0"/>
          </a:p>
        </p:txBody>
      </p:sp>
      <p:pic>
        <p:nvPicPr>
          <p:cNvPr id="1028" name="Picture 4">
            <a:extLst>
              <a:ext uri="{FF2B5EF4-FFF2-40B4-BE49-F238E27FC236}">
                <a16:creationId xmlns:a16="http://schemas.microsoft.com/office/drawing/2014/main" id="{BECCC57B-E044-26AE-5535-9DB596423F0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70213"/>
          <a:stretch/>
        </p:blipFill>
        <p:spPr bwMode="auto">
          <a:xfrm>
            <a:off x="1008677" y="3710862"/>
            <a:ext cx="6756531" cy="1204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4650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9170A-0FBE-5C45-B43F-5165573FA890}"/>
              </a:ext>
            </a:extLst>
          </p:cNvPr>
          <p:cNvSpPr>
            <a:spLocks noGrp="1"/>
          </p:cNvSpPr>
          <p:nvPr>
            <p:ph type="title"/>
          </p:nvPr>
        </p:nvSpPr>
        <p:spPr/>
        <p:txBody>
          <a:bodyPr/>
          <a:lstStyle/>
          <a:p>
            <a:r>
              <a:rPr lang="en-IN" b="1" dirty="0">
                <a:solidFill>
                  <a:schemeClr val="tx2">
                    <a:lumMod val="10000"/>
                  </a:schemeClr>
                </a:solidFill>
              </a:rPr>
              <a:t>References	 :-</a:t>
            </a:r>
          </a:p>
        </p:txBody>
      </p:sp>
      <p:sp>
        <p:nvSpPr>
          <p:cNvPr id="3" name="Content Placeholder 2">
            <a:extLst>
              <a:ext uri="{FF2B5EF4-FFF2-40B4-BE49-F238E27FC236}">
                <a16:creationId xmlns:a16="http://schemas.microsoft.com/office/drawing/2014/main" id="{CA81EDF1-E847-732B-B515-11B953BE4975}"/>
              </a:ext>
            </a:extLst>
          </p:cNvPr>
          <p:cNvSpPr>
            <a:spLocks noGrp="1"/>
          </p:cNvSpPr>
          <p:nvPr>
            <p:ph idx="1"/>
          </p:nvPr>
        </p:nvSpPr>
        <p:spPr/>
        <p:txBody>
          <a:bodyPr>
            <a:normAutofit/>
          </a:bodyPr>
          <a:lstStyle/>
          <a:p>
            <a:pPr marL="0" indent="0">
              <a:buNone/>
            </a:pPr>
            <a:r>
              <a:rPr lang="en-US" sz="1800" kern="1200" dirty="0">
                <a:solidFill>
                  <a:srgbClr val="000000"/>
                </a:solidFill>
                <a:effectLst/>
                <a:latin typeface="Corbel" panose="020B0503020204020204" pitchFamily="34" charset="0"/>
                <a:ea typeface="+mn-ea"/>
                <a:cs typeface="+mn-cs"/>
              </a:rPr>
              <a:t>[1] A review and analysis of technologies for developing web applications, BY-SOLOMON ANTONY</a:t>
            </a:r>
          </a:p>
          <a:p>
            <a:pPr marL="0" indent="0">
              <a:buNone/>
            </a:pPr>
            <a:r>
              <a:rPr lang="en-US" sz="1800" kern="1200" dirty="0">
                <a:solidFill>
                  <a:srgbClr val="000000"/>
                </a:solidFill>
                <a:effectLst/>
                <a:latin typeface="Corbel" panose="020B0503020204020204" pitchFamily="34" charset="0"/>
                <a:ea typeface="+mn-ea"/>
                <a:cs typeface="+mn-cs"/>
              </a:rPr>
              <a:t>[2] Web Application Development -a study on UML Web Application Extension</a:t>
            </a:r>
            <a:r>
              <a:rPr lang="en-US" sz="1800" dirty="0">
                <a:solidFill>
                  <a:srgbClr val="000000"/>
                </a:solidFill>
                <a:latin typeface="Corbel" panose="020B0503020204020204" pitchFamily="34" charset="0"/>
              </a:rPr>
              <a:t>, </a:t>
            </a:r>
            <a:r>
              <a:rPr lang="en-US" sz="1800" kern="1200" dirty="0">
                <a:solidFill>
                  <a:srgbClr val="000000"/>
                </a:solidFill>
                <a:effectLst/>
                <a:latin typeface="Corbel" panose="020B0503020204020204" pitchFamily="34" charset="0"/>
                <a:ea typeface="+mn-ea"/>
                <a:cs typeface="+mn-cs"/>
              </a:rPr>
              <a:t>Andreas Oskarsson,     Martin Kling, Tobias Norberg </a:t>
            </a:r>
            <a:endParaRPr lang="en-US" sz="1800" dirty="0"/>
          </a:p>
          <a:p>
            <a:pPr marL="0" indent="0">
              <a:buNone/>
            </a:pPr>
            <a:r>
              <a:rPr lang="en-US" sz="1800" dirty="0"/>
              <a:t>[3] Research on HTML5 in Web Development, </a:t>
            </a:r>
            <a:r>
              <a:rPr lang="en-IN" sz="1800" dirty="0"/>
              <a:t>Ch Rajesh, K S V Krishna Srikanth</a:t>
            </a:r>
            <a:r>
              <a:rPr lang="en-US" sz="1800" dirty="0"/>
              <a:t> </a:t>
            </a:r>
          </a:p>
          <a:p>
            <a:pPr marL="0" indent="0">
              <a:buNone/>
            </a:pPr>
            <a:r>
              <a:rPr lang="en-US" sz="1800" dirty="0"/>
              <a:t>[4] www.stackoverflow.com </a:t>
            </a:r>
            <a:endParaRPr lang="en-IN" sz="1800" dirty="0"/>
          </a:p>
        </p:txBody>
      </p:sp>
    </p:spTree>
    <p:extLst>
      <p:ext uri="{BB962C8B-B14F-4D97-AF65-F5344CB8AC3E}">
        <p14:creationId xmlns:p14="http://schemas.microsoft.com/office/powerpoint/2010/main" val="2736883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FDDEC6-EFF5-7794-A8B1-E128B433790E}"/>
              </a:ext>
            </a:extLst>
          </p:cNvPr>
          <p:cNvSpPr>
            <a:spLocks noGrp="1"/>
          </p:cNvSpPr>
          <p:nvPr>
            <p:ph type="title"/>
          </p:nvPr>
        </p:nvSpPr>
        <p:spPr/>
        <p:txBody>
          <a:bodyPr/>
          <a:lstStyle/>
          <a:p>
            <a:r>
              <a:rPr lang="en-IN" b="1" dirty="0">
                <a:solidFill>
                  <a:schemeClr val="tx2">
                    <a:lumMod val="10000"/>
                  </a:schemeClr>
                </a:solidFill>
              </a:rPr>
              <a:t>Problem Statement :-</a:t>
            </a:r>
          </a:p>
        </p:txBody>
      </p:sp>
      <p:sp>
        <p:nvSpPr>
          <p:cNvPr id="3" name="Content Placeholder 2">
            <a:extLst>
              <a:ext uri="{FF2B5EF4-FFF2-40B4-BE49-F238E27FC236}">
                <a16:creationId xmlns:a16="http://schemas.microsoft.com/office/drawing/2014/main" id="{F3BD3E8B-0709-388B-458A-AEF01E26D159}"/>
              </a:ext>
            </a:extLst>
          </p:cNvPr>
          <p:cNvSpPr>
            <a:spLocks noGrp="1"/>
          </p:cNvSpPr>
          <p:nvPr>
            <p:ph idx="1"/>
          </p:nvPr>
        </p:nvSpPr>
        <p:spPr/>
        <p:txBody>
          <a:bodyPr>
            <a:normAutofit fontScale="92500" lnSpcReduction="10000"/>
          </a:bodyPr>
          <a:lstStyle/>
          <a:p>
            <a:pPr algn="just"/>
            <a:r>
              <a:rPr lang="en-US" sz="2000" dirty="0"/>
              <a:t>Despite the fact that there are many options and that everything is so diverse, students find it difficult to learn. Nothing can ever be found on a single platform. We intend to resolve this issue</a:t>
            </a:r>
          </a:p>
          <a:p>
            <a:pPr algn="just"/>
            <a:endParaRPr lang="en-US" sz="2000" dirty="0"/>
          </a:p>
          <a:p>
            <a:pPr algn="just"/>
            <a:r>
              <a:rPr lang="en-US" sz="2000" dirty="0"/>
              <a:t>The numerous possibilities that a student faces when deciding on a Specific domain to work in, the numerous questions that arise in his mind as to whether this is suitable for me or not, whether it will help me land a job in an MNC or not. </a:t>
            </a:r>
          </a:p>
          <a:p>
            <a:pPr algn="just"/>
            <a:endParaRPr lang="en-US" sz="2000" dirty="0"/>
          </a:p>
          <a:p>
            <a:pPr algn="just"/>
            <a:r>
              <a:rPr lang="en-US" sz="2000" dirty="0"/>
              <a:t>How to practice and revise concepts to achieve the best results. Instead of spending hours researching which courses to take and which channels to follow on the internet, our platform has already done all of the legwork for you, saving you a lot of time. Furthermore, all of that content will be available in a single location.</a:t>
            </a:r>
            <a:endParaRPr lang="en-IN" sz="2000" dirty="0"/>
          </a:p>
        </p:txBody>
      </p:sp>
    </p:spTree>
    <p:extLst>
      <p:ext uri="{BB962C8B-B14F-4D97-AF65-F5344CB8AC3E}">
        <p14:creationId xmlns:p14="http://schemas.microsoft.com/office/powerpoint/2010/main" val="21470705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526ED-2672-46AF-F082-D3355874295C}"/>
              </a:ext>
            </a:extLst>
          </p:cNvPr>
          <p:cNvSpPr>
            <a:spLocks noGrp="1"/>
          </p:cNvSpPr>
          <p:nvPr>
            <p:ph type="title"/>
          </p:nvPr>
        </p:nvSpPr>
        <p:spPr/>
        <p:txBody>
          <a:bodyPr/>
          <a:lstStyle/>
          <a:p>
            <a:r>
              <a:rPr lang="en-IN" b="1" dirty="0">
                <a:solidFill>
                  <a:schemeClr val="tx2">
                    <a:lumMod val="10000"/>
                  </a:schemeClr>
                </a:solidFill>
              </a:rPr>
              <a:t>Objectives :-</a:t>
            </a:r>
          </a:p>
        </p:txBody>
      </p:sp>
      <p:sp>
        <p:nvSpPr>
          <p:cNvPr id="3" name="Content Placeholder 2">
            <a:extLst>
              <a:ext uri="{FF2B5EF4-FFF2-40B4-BE49-F238E27FC236}">
                <a16:creationId xmlns:a16="http://schemas.microsoft.com/office/drawing/2014/main" id="{9181BEE4-040B-E441-AE7B-CECFB272C133}"/>
              </a:ext>
            </a:extLst>
          </p:cNvPr>
          <p:cNvSpPr>
            <a:spLocks noGrp="1"/>
          </p:cNvSpPr>
          <p:nvPr>
            <p:ph idx="1"/>
          </p:nvPr>
        </p:nvSpPr>
        <p:spPr/>
        <p:txBody>
          <a:bodyPr>
            <a:normAutofit/>
          </a:bodyPr>
          <a:lstStyle/>
          <a:p>
            <a:pPr algn="just"/>
            <a:r>
              <a:rPr lang="en-US" sz="2000" dirty="0"/>
              <a:t>Our goal is to address the issues that students face on a daily basis, which may not seem significant at first but can be extremely harmful in the long run. Choosing a domain that does not excite you or is not of your interest and devoting time to it will result in time wasted</a:t>
            </a:r>
          </a:p>
          <a:p>
            <a:pPr algn="just"/>
            <a:endParaRPr lang="en-US" sz="2000" dirty="0"/>
          </a:p>
          <a:p>
            <a:pPr algn="just"/>
            <a:r>
              <a:rPr lang="en-US" sz="2000" dirty="0"/>
              <a:t>It is pointless to learn essentially extinct technologies that have been replaced by newer and more advanced technologies. knowing the current industry trend and selecting a domain based on it will prove fruitful to you. </a:t>
            </a:r>
          </a:p>
          <a:p>
            <a:pPr algn="just"/>
            <a:endParaRPr lang="en-US" sz="2000" dirty="0"/>
          </a:p>
          <a:p>
            <a:pPr algn="just"/>
            <a:r>
              <a:rPr lang="en-US" sz="2000" dirty="0"/>
              <a:t>Learning the concepts in the prescribed order ensures that no important topics are overlooked and that the student has a thorough understanding of each and every topic.</a:t>
            </a:r>
            <a:endParaRPr lang="en-IN" sz="2000" dirty="0"/>
          </a:p>
        </p:txBody>
      </p:sp>
    </p:spTree>
    <p:extLst>
      <p:ext uri="{BB962C8B-B14F-4D97-AF65-F5344CB8AC3E}">
        <p14:creationId xmlns:p14="http://schemas.microsoft.com/office/powerpoint/2010/main" val="597251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C568D-3050-6438-93B2-E5AF9F44308B}"/>
              </a:ext>
            </a:extLst>
          </p:cNvPr>
          <p:cNvSpPr>
            <a:spLocks noGrp="1"/>
          </p:cNvSpPr>
          <p:nvPr>
            <p:ph type="title"/>
          </p:nvPr>
        </p:nvSpPr>
        <p:spPr/>
        <p:txBody>
          <a:bodyPr/>
          <a:lstStyle/>
          <a:p>
            <a:r>
              <a:rPr lang="en-IN" b="1" dirty="0">
                <a:solidFill>
                  <a:schemeClr val="tx2">
                    <a:lumMod val="10000"/>
                  </a:schemeClr>
                </a:solidFill>
              </a:rPr>
              <a:t>Technology Used	 :-</a:t>
            </a:r>
          </a:p>
        </p:txBody>
      </p:sp>
      <p:sp>
        <p:nvSpPr>
          <p:cNvPr id="3" name="Content Placeholder 2">
            <a:extLst>
              <a:ext uri="{FF2B5EF4-FFF2-40B4-BE49-F238E27FC236}">
                <a16:creationId xmlns:a16="http://schemas.microsoft.com/office/drawing/2014/main" id="{8A5B179F-098B-C6BE-CCDC-17FFD09F1CE9}"/>
              </a:ext>
            </a:extLst>
          </p:cNvPr>
          <p:cNvSpPr>
            <a:spLocks noGrp="1"/>
          </p:cNvSpPr>
          <p:nvPr>
            <p:ph idx="1"/>
          </p:nvPr>
        </p:nvSpPr>
        <p:spPr/>
        <p:txBody>
          <a:bodyPr>
            <a:normAutofit fontScale="92500" lnSpcReduction="20000"/>
          </a:bodyPr>
          <a:lstStyle/>
          <a:p>
            <a:pPr algn="just"/>
            <a:r>
              <a:rPr lang="en-US" sz="2000" dirty="0"/>
              <a:t>The platform's development has been divided into two parts: frontend and backend. The frontend will be built with HTML and CSS, where HTML will provide the basic framework for the website and CSS will be used for styling. </a:t>
            </a:r>
          </a:p>
          <a:p>
            <a:pPr algn="just"/>
            <a:endParaRPr lang="en-US" sz="2000" dirty="0"/>
          </a:p>
          <a:p>
            <a:pPr algn="just"/>
            <a:r>
              <a:rPr lang="en-US" sz="2000" dirty="0"/>
              <a:t>The backend will be built with React, Express, and Node JS, as well as JavaScript. React and JavaScript will provide functionality to the website, as well as the necessary post and get requests. MongoDB will be used to create a database that will store the students' information as well as their current progress. </a:t>
            </a:r>
          </a:p>
          <a:p>
            <a:pPr algn="just"/>
            <a:endParaRPr lang="en-US" sz="2000" dirty="0"/>
          </a:p>
          <a:p>
            <a:pPr algn="just"/>
            <a:r>
              <a:rPr lang="en-US" sz="2000" dirty="0"/>
              <a:t>Machine learning techniques are used in the industry to implement real-time language usage. the rate at which the particular language is growing and the language's future trends. The domains that are currently required in the industry, as well as the average salary trends for jobs in the respective domain.</a:t>
            </a:r>
            <a:endParaRPr lang="en-IN" sz="2000" dirty="0"/>
          </a:p>
        </p:txBody>
      </p:sp>
    </p:spTree>
    <p:extLst>
      <p:ext uri="{BB962C8B-B14F-4D97-AF65-F5344CB8AC3E}">
        <p14:creationId xmlns:p14="http://schemas.microsoft.com/office/powerpoint/2010/main" val="3375966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19A0C2E-4123-D72B-428D-7D2ED1A0C2C5}"/>
              </a:ext>
            </a:extLst>
          </p:cNvPr>
          <p:cNvPicPr>
            <a:picLocks noChangeAspect="1"/>
          </p:cNvPicPr>
          <p:nvPr/>
        </p:nvPicPr>
        <p:blipFill>
          <a:blip r:embed="rId2"/>
          <a:stretch>
            <a:fillRect/>
          </a:stretch>
        </p:blipFill>
        <p:spPr>
          <a:xfrm>
            <a:off x="404925" y="1877681"/>
            <a:ext cx="5691075" cy="4217485"/>
          </a:xfrm>
          <a:prstGeom prst="rect">
            <a:avLst/>
          </a:prstGeom>
        </p:spPr>
      </p:pic>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329036" y="125083"/>
            <a:ext cx="10018713" cy="1752599"/>
          </a:xfrm>
        </p:spPr>
        <p:txBody>
          <a:bodyPr/>
          <a:lstStyle/>
          <a:p>
            <a:r>
              <a:rPr lang="en-IN" b="1" dirty="0">
                <a:solidFill>
                  <a:schemeClr val="tx2">
                    <a:lumMod val="10000"/>
                  </a:schemeClr>
                </a:solidFill>
              </a:rPr>
              <a:t>Work flow Diagram :-</a:t>
            </a:r>
          </a:p>
        </p:txBody>
      </p:sp>
      <p:pic>
        <p:nvPicPr>
          <p:cNvPr id="7" name="Picture 6">
            <a:extLst>
              <a:ext uri="{FF2B5EF4-FFF2-40B4-BE49-F238E27FC236}">
                <a16:creationId xmlns:a16="http://schemas.microsoft.com/office/drawing/2014/main" id="{B12A5DE7-B08C-5E1C-1165-89100E1620C5}"/>
              </a:ext>
            </a:extLst>
          </p:cNvPr>
          <p:cNvPicPr>
            <a:picLocks noChangeAspect="1"/>
          </p:cNvPicPr>
          <p:nvPr/>
        </p:nvPicPr>
        <p:blipFill>
          <a:blip r:embed="rId3"/>
          <a:stretch>
            <a:fillRect/>
          </a:stretch>
        </p:blipFill>
        <p:spPr>
          <a:xfrm>
            <a:off x="6178437" y="1958196"/>
            <a:ext cx="5791201" cy="4136971"/>
          </a:xfrm>
          <a:prstGeom prst="rect">
            <a:avLst/>
          </a:prstGeom>
        </p:spPr>
      </p:pic>
    </p:spTree>
    <p:extLst>
      <p:ext uri="{BB962C8B-B14F-4D97-AF65-F5344CB8AC3E}">
        <p14:creationId xmlns:p14="http://schemas.microsoft.com/office/powerpoint/2010/main" val="1116752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C9CE5-B130-0EC8-B8B5-AA89DA3F1294}"/>
              </a:ext>
            </a:extLst>
          </p:cNvPr>
          <p:cNvSpPr>
            <a:spLocks noGrp="1"/>
          </p:cNvSpPr>
          <p:nvPr>
            <p:ph type="title"/>
          </p:nvPr>
        </p:nvSpPr>
        <p:spPr>
          <a:xfrm>
            <a:off x="1354915" y="202720"/>
            <a:ext cx="10018713" cy="1752599"/>
          </a:xfrm>
        </p:spPr>
        <p:txBody>
          <a:bodyPr/>
          <a:lstStyle/>
          <a:p>
            <a:r>
              <a:rPr lang="en-IN" b="1" dirty="0">
                <a:solidFill>
                  <a:schemeClr val="tx2">
                    <a:lumMod val="10000"/>
                  </a:schemeClr>
                </a:solidFill>
              </a:rPr>
              <a:t>Workflow Diagram :-</a:t>
            </a:r>
          </a:p>
        </p:txBody>
      </p:sp>
      <p:pic>
        <p:nvPicPr>
          <p:cNvPr id="4" name="Picture 3">
            <a:extLst>
              <a:ext uri="{FF2B5EF4-FFF2-40B4-BE49-F238E27FC236}">
                <a16:creationId xmlns:a16="http://schemas.microsoft.com/office/drawing/2014/main" id="{39C91C9A-387C-870C-C4F5-1B4ADEC5206D}"/>
              </a:ext>
            </a:extLst>
          </p:cNvPr>
          <p:cNvPicPr>
            <a:picLocks noChangeAspect="1"/>
          </p:cNvPicPr>
          <p:nvPr/>
        </p:nvPicPr>
        <p:blipFill>
          <a:blip r:embed="rId2"/>
          <a:stretch>
            <a:fillRect/>
          </a:stretch>
        </p:blipFill>
        <p:spPr>
          <a:xfrm>
            <a:off x="1572171" y="1690688"/>
            <a:ext cx="8116003" cy="4564776"/>
          </a:xfrm>
          <a:prstGeom prst="rect">
            <a:avLst/>
          </a:prstGeom>
        </p:spPr>
      </p:pic>
    </p:spTree>
    <p:extLst>
      <p:ext uri="{BB962C8B-B14F-4D97-AF65-F5344CB8AC3E}">
        <p14:creationId xmlns:p14="http://schemas.microsoft.com/office/powerpoint/2010/main" val="12352041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666D5-C72D-DE4C-4F33-3B7C175A3A20}"/>
              </a:ext>
            </a:extLst>
          </p:cNvPr>
          <p:cNvSpPr>
            <a:spLocks noGrp="1"/>
          </p:cNvSpPr>
          <p:nvPr>
            <p:ph type="title"/>
          </p:nvPr>
        </p:nvSpPr>
        <p:spPr>
          <a:xfrm>
            <a:off x="1086643" y="0"/>
            <a:ext cx="10018713" cy="1752599"/>
          </a:xfrm>
        </p:spPr>
        <p:txBody>
          <a:bodyPr/>
          <a:lstStyle/>
          <a:p>
            <a:r>
              <a:rPr lang="en-IN" b="1" dirty="0">
                <a:solidFill>
                  <a:schemeClr val="tx2">
                    <a:lumMod val="10000"/>
                  </a:schemeClr>
                </a:solidFill>
              </a:rPr>
              <a:t>Patent Status</a:t>
            </a:r>
          </a:p>
        </p:txBody>
      </p:sp>
      <p:sp>
        <p:nvSpPr>
          <p:cNvPr id="3" name="Content Placeholder 2">
            <a:extLst>
              <a:ext uri="{FF2B5EF4-FFF2-40B4-BE49-F238E27FC236}">
                <a16:creationId xmlns:a16="http://schemas.microsoft.com/office/drawing/2014/main" id="{0F9B0AAD-8D90-3D7E-4D66-651E410AEB0F}"/>
              </a:ext>
            </a:extLst>
          </p:cNvPr>
          <p:cNvSpPr>
            <a:spLocks noGrp="1"/>
          </p:cNvSpPr>
          <p:nvPr>
            <p:ph idx="1"/>
          </p:nvPr>
        </p:nvSpPr>
        <p:spPr>
          <a:xfrm>
            <a:off x="1423926" y="1157377"/>
            <a:ext cx="10018713" cy="895710"/>
          </a:xfrm>
        </p:spPr>
        <p:txBody>
          <a:bodyPr/>
          <a:lstStyle/>
          <a:p>
            <a:r>
              <a:rPr lang="en-IN" dirty="0"/>
              <a:t>Published</a:t>
            </a:r>
          </a:p>
        </p:txBody>
      </p:sp>
      <p:pic>
        <p:nvPicPr>
          <p:cNvPr id="5" name="Picture 4">
            <a:extLst>
              <a:ext uri="{FF2B5EF4-FFF2-40B4-BE49-F238E27FC236}">
                <a16:creationId xmlns:a16="http://schemas.microsoft.com/office/drawing/2014/main" id="{27E32988-5755-6922-D052-815B65176D89}"/>
              </a:ext>
            </a:extLst>
          </p:cNvPr>
          <p:cNvPicPr>
            <a:picLocks noChangeAspect="1"/>
          </p:cNvPicPr>
          <p:nvPr/>
        </p:nvPicPr>
        <p:blipFill>
          <a:blip r:embed="rId2"/>
          <a:stretch>
            <a:fillRect/>
          </a:stretch>
        </p:blipFill>
        <p:spPr>
          <a:xfrm>
            <a:off x="4105275" y="1853271"/>
            <a:ext cx="3638550" cy="4753590"/>
          </a:xfrm>
          <a:prstGeom prst="rect">
            <a:avLst/>
          </a:prstGeom>
        </p:spPr>
      </p:pic>
    </p:spTree>
    <p:extLst>
      <p:ext uri="{BB962C8B-B14F-4D97-AF65-F5344CB8AC3E}">
        <p14:creationId xmlns:p14="http://schemas.microsoft.com/office/powerpoint/2010/main" val="3047737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1086643" y="-142873"/>
            <a:ext cx="10018713" cy="1436836"/>
          </a:xfrm>
        </p:spPr>
        <p:txBody>
          <a:bodyPr/>
          <a:lstStyle/>
          <a:p>
            <a:r>
              <a:rPr lang="en-IN" b="1" dirty="0">
                <a:solidFill>
                  <a:schemeClr val="tx2">
                    <a:lumMod val="10000"/>
                  </a:schemeClr>
                </a:solidFill>
              </a:rPr>
              <a:t>Research Paper Status</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1156677" y="1293963"/>
            <a:ext cx="10256547" cy="832179"/>
          </a:xfrm>
        </p:spPr>
        <p:txBody>
          <a:bodyPr/>
          <a:lstStyle/>
          <a:p>
            <a:r>
              <a:rPr lang="en-IN" dirty="0"/>
              <a:t>Completed Research Paper and sent for publication</a:t>
            </a:r>
          </a:p>
        </p:txBody>
      </p:sp>
      <p:pic>
        <p:nvPicPr>
          <p:cNvPr id="5" name="Picture 4">
            <a:extLst>
              <a:ext uri="{FF2B5EF4-FFF2-40B4-BE49-F238E27FC236}">
                <a16:creationId xmlns:a16="http://schemas.microsoft.com/office/drawing/2014/main" id="{1E683BC6-3EF6-4AEA-9B09-424A54B966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383" y="2324833"/>
            <a:ext cx="11293231" cy="3333750"/>
          </a:xfrm>
          <a:prstGeom prst="rect">
            <a:avLst/>
          </a:prstGeom>
        </p:spPr>
      </p:pic>
    </p:spTree>
    <p:extLst>
      <p:ext uri="{BB962C8B-B14F-4D97-AF65-F5344CB8AC3E}">
        <p14:creationId xmlns:p14="http://schemas.microsoft.com/office/powerpoint/2010/main" val="124965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3349F-CF9E-17A5-E471-C091975083ED}"/>
              </a:ext>
            </a:extLst>
          </p:cNvPr>
          <p:cNvSpPr>
            <a:spLocks noGrp="1"/>
          </p:cNvSpPr>
          <p:nvPr>
            <p:ph type="title"/>
          </p:nvPr>
        </p:nvSpPr>
        <p:spPr>
          <a:xfrm>
            <a:off x="1086643" y="-142873"/>
            <a:ext cx="10018713" cy="1436836"/>
          </a:xfrm>
        </p:spPr>
        <p:txBody>
          <a:bodyPr/>
          <a:lstStyle/>
          <a:p>
            <a:r>
              <a:rPr lang="en-IN" b="1" dirty="0">
                <a:solidFill>
                  <a:schemeClr val="tx2">
                    <a:lumMod val="10000"/>
                  </a:schemeClr>
                </a:solidFill>
              </a:rPr>
              <a:t>Research Paper Status :-</a:t>
            </a:r>
          </a:p>
        </p:txBody>
      </p:sp>
      <p:sp>
        <p:nvSpPr>
          <p:cNvPr id="3" name="Content Placeholder 2">
            <a:extLst>
              <a:ext uri="{FF2B5EF4-FFF2-40B4-BE49-F238E27FC236}">
                <a16:creationId xmlns:a16="http://schemas.microsoft.com/office/drawing/2014/main" id="{565BFEEB-FA9E-5BB0-6DD3-DD04A44AC574}"/>
              </a:ext>
            </a:extLst>
          </p:cNvPr>
          <p:cNvSpPr>
            <a:spLocks noGrp="1"/>
          </p:cNvSpPr>
          <p:nvPr>
            <p:ph idx="1"/>
          </p:nvPr>
        </p:nvSpPr>
        <p:spPr>
          <a:xfrm>
            <a:off x="1449219" y="628166"/>
            <a:ext cx="10018713" cy="1227828"/>
          </a:xfrm>
        </p:spPr>
        <p:txBody>
          <a:bodyPr/>
          <a:lstStyle/>
          <a:p>
            <a:r>
              <a:rPr lang="en-IN" dirty="0"/>
              <a:t>Completed Research Paper and sent for publication</a:t>
            </a:r>
          </a:p>
        </p:txBody>
      </p:sp>
      <p:pic>
        <p:nvPicPr>
          <p:cNvPr id="9" name="Picture 8">
            <a:extLst>
              <a:ext uri="{FF2B5EF4-FFF2-40B4-BE49-F238E27FC236}">
                <a16:creationId xmlns:a16="http://schemas.microsoft.com/office/drawing/2014/main" id="{69DF23F2-CCAC-9E5C-A7A0-73E7B26D23C5}"/>
              </a:ext>
            </a:extLst>
          </p:cNvPr>
          <p:cNvPicPr>
            <a:picLocks noChangeAspect="1"/>
          </p:cNvPicPr>
          <p:nvPr/>
        </p:nvPicPr>
        <p:blipFill rotWithShape="1">
          <a:blip r:embed="rId2">
            <a:extLst>
              <a:ext uri="{28A0092B-C50C-407E-A947-70E740481C1C}">
                <a14:useLocalDpi xmlns:a14="http://schemas.microsoft.com/office/drawing/2010/main" val="0"/>
              </a:ext>
            </a:extLst>
          </a:blip>
          <a:srcRect l="17826" t="17415" r="4183" b="3537"/>
          <a:stretch/>
        </p:blipFill>
        <p:spPr>
          <a:xfrm>
            <a:off x="1449219" y="1583133"/>
            <a:ext cx="8445058" cy="4814714"/>
          </a:xfrm>
          <a:prstGeom prst="rect">
            <a:avLst/>
          </a:prstGeom>
        </p:spPr>
      </p:pic>
    </p:spTree>
    <p:extLst>
      <p:ext uri="{BB962C8B-B14F-4D97-AF65-F5344CB8AC3E}">
        <p14:creationId xmlns:p14="http://schemas.microsoft.com/office/powerpoint/2010/main" val="3972246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241</TotalTime>
  <Words>754</Words>
  <Application>Microsoft Office PowerPoint</Application>
  <PresentationFormat>Widescreen</PresentationFormat>
  <Paragraphs>49</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Corbel</vt:lpstr>
      <vt:lpstr>Söhne</vt:lpstr>
      <vt:lpstr>Celestial</vt:lpstr>
      <vt:lpstr>         Project Presentation (KCS 753) (Adaptive Online Platform For Enhanced Teaching and Learning)</vt:lpstr>
      <vt:lpstr>Problem Statement :-</vt:lpstr>
      <vt:lpstr>Objectives :-</vt:lpstr>
      <vt:lpstr>Technology Used  :-</vt:lpstr>
      <vt:lpstr>Work flow Diagram :-</vt:lpstr>
      <vt:lpstr>Workflow Diagram :-</vt:lpstr>
      <vt:lpstr>Patent Status</vt:lpstr>
      <vt:lpstr>Research Paper Status</vt:lpstr>
      <vt:lpstr>Research Paper Status :-</vt:lpstr>
      <vt:lpstr>Project Status :-</vt:lpstr>
      <vt:lpstr>Project Status :-</vt:lpstr>
      <vt:lpstr>Testing Report for Prediction Algorithm :-</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 Project Presentation (Title)</dc:title>
  <dc:creator>NEHA SHUKLA</dc:creator>
  <cp:lastModifiedBy>Amod Katiyar</cp:lastModifiedBy>
  <cp:revision>15</cp:revision>
  <dcterms:created xsi:type="dcterms:W3CDTF">2023-09-23T09:10:50Z</dcterms:created>
  <dcterms:modified xsi:type="dcterms:W3CDTF">2024-04-03T03:21:38Z</dcterms:modified>
</cp:coreProperties>
</file>