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3"/>
  </p:notesMasterIdLst>
  <p:sldIdLst>
    <p:sldId id="256" r:id="rId2"/>
    <p:sldId id="257" r:id="rId3"/>
    <p:sldId id="258" r:id="rId4"/>
    <p:sldId id="259" r:id="rId5"/>
    <p:sldId id="274" r:id="rId6"/>
    <p:sldId id="278" r:id="rId7"/>
    <p:sldId id="275" r:id="rId8"/>
    <p:sldId id="262" r:id="rId9"/>
    <p:sldId id="263" r:id="rId10"/>
    <p:sldId id="264" r:id="rId11"/>
    <p:sldId id="27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9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26-12-2023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26-12-2023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43988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75D64-2596-4CD3-88B1-63A1A557245C}" type="datetimeFigureOut">
              <a:rPr lang="en-IN" smtClean="0"/>
              <a:t>26-12-2023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04003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75D64-2596-4CD3-88B1-63A1A557245C}" type="datetimeFigureOut">
              <a:rPr lang="en-IN" smtClean="0"/>
              <a:t>26-12-2023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87B148-DC85-4EDB-ACA3-100B1D618A4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78062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26-12-2023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02328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26-12-2023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87B148-DC85-4EDB-ACA3-100B1D618A4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57181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26-12-2023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006621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26-12-2023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32434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26-12-2023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05015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26-12-2023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033674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75D64-2596-4CD3-88B1-63A1A557245C}" type="datetimeFigureOut">
              <a:rPr lang="en-IN" smtClean="0"/>
              <a:t>26-12-2023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8888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D75D64-2596-4CD3-88B1-63A1A557245C}" type="datetimeFigureOut">
              <a:rPr lang="en-IN" smtClean="0"/>
              <a:t>26-12-2023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911809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D75D64-2596-4CD3-88B1-63A1A557245C}" type="datetimeFigureOut">
              <a:rPr lang="en-IN" smtClean="0"/>
              <a:t>26-12-2023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078829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D75D64-2596-4CD3-88B1-63A1A557245C}" type="datetimeFigureOut">
              <a:rPr lang="en-IN" smtClean="0"/>
              <a:t>26-12-2023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297484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5D64-2596-4CD3-88B1-63A1A557245C}" type="datetimeFigureOut">
              <a:rPr lang="en-IN" smtClean="0"/>
              <a:t>26-12-2023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84025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26-12-2023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943333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26-12-2023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04695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ED75D64-2596-4CD3-88B1-63A1A557245C}" type="datetimeFigureOut">
              <a:rPr lang="en-IN" smtClean="0"/>
              <a:t>26-12-2023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78377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421364" y="0"/>
            <a:ext cx="9144000" cy="2985796"/>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r>
              <a:rPr lang="en-IN" sz="4900" dirty="0"/>
              <a:t> Project Presentation (KCS 753)</a:t>
            </a:r>
            <a:br>
              <a:rPr lang="en-IN" sz="4900" dirty="0"/>
            </a:br>
            <a:r>
              <a:rPr lang="en-IN" sz="4900" dirty="0"/>
              <a:t>H! Drive</a:t>
            </a:r>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2142565" y="4231341"/>
            <a:ext cx="9906000" cy="1900518"/>
          </a:xfrm>
        </p:spPr>
        <p:txBody>
          <a:bodyPr>
            <a:normAutofit fontScale="62500" lnSpcReduction="20000"/>
          </a:bodyPr>
          <a:lstStyle/>
          <a:p>
            <a:pPr algn="r"/>
            <a:r>
              <a:rPr lang="en-IN" sz="3200" dirty="0"/>
              <a:t>Guide : Mr. Amit Sanger</a:t>
            </a:r>
          </a:p>
          <a:p>
            <a:pPr algn="r"/>
            <a:r>
              <a:rPr lang="en-IN" sz="3200" dirty="0"/>
              <a:t>				Project Members</a:t>
            </a:r>
          </a:p>
          <a:p>
            <a:pPr algn="r"/>
            <a:r>
              <a:rPr lang="en-IN" sz="3200" dirty="0"/>
              <a:t>1. Akshat Singh 2000290120018 (CS 7A)</a:t>
            </a:r>
          </a:p>
          <a:p>
            <a:pPr algn="r"/>
            <a:r>
              <a:rPr lang="en-IN" sz="3200" dirty="0"/>
              <a:t>2. Aman Verma 2000290120021 (CS 7A)</a:t>
            </a:r>
          </a:p>
          <a:p>
            <a:pPr algn="r"/>
            <a:r>
              <a:rPr lang="en-IN" sz="3200" dirty="0"/>
              <a:t>3. Anmol Patel 2000290120027 (CS 7A)</a:t>
            </a:r>
          </a:p>
          <a:p>
            <a:endParaRPr lang="en-IN" dirty="0"/>
          </a:p>
        </p:txBody>
      </p:sp>
      <p:pic>
        <p:nvPicPr>
          <p:cNvPr id="2049" name="Picture 1170367094" descr="A close-up of a stamp  Description automatically generated with low confidence">
            <a:extLst>
              <a:ext uri="{FF2B5EF4-FFF2-40B4-BE49-F238E27FC236}">
                <a16:creationId xmlns:a16="http://schemas.microsoft.com/office/drawing/2014/main" id="{9C1EB33F-6C7A-B47B-2E93-BD229C27D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54" y="107687"/>
            <a:ext cx="1367367" cy="12467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jpeg" descr="Logo, company name  Description automatically generated">
            <a:extLst>
              <a:ext uri="{FF2B5EF4-FFF2-40B4-BE49-F238E27FC236}">
                <a16:creationId xmlns:a16="http://schemas.microsoft.com/office/drawing/2014/main" id="{77C69760-3BB0-8C8D-F3D3-171721973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6296" y="217141"/>
            <a:ext cx="1203406" cy="11198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47430BB7-426F-66D8-9DFD-8A2D28F878DC}"/>
              </a:ext>
            </a:extLst>
          </p:cNvPr>
          <p:cNvSpPr>
            <a:spLocks noChangeArrowheads="1"/>
          </p:cNvSpPr>
          <p:nvPr/>
        </p:nvSpPr>
        <p:spPr bwMode="auto">
          <a:xfrm>
            <a:off x="2013472" y="331858"/>
            <a:ext cx="816505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KIET Group of Institutions, Ghaziabad	</a:t>
            </a:r>
            <a:endParaRPr kumimoji="0" lang="en-US" altLang="en-US" sz="2000" b="1"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 ISO – 9001: 2008 Certified &amp; ‘A+’ Grade accredited Institution by NAAC)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r>
              <a:rPr lang="en-IN" dirty="0"/>
              <a:t>Project Status</a:t>
            </a:r>
          </a:p>
        </p:txBody>
      </p:sp>
      <p:sp>
        <p:nvSpPr>
          <p:cNvPr id="3" name="Content Placeholder 2">
            <a:extLst>
              <a:ext uri="{FF2B5EF4-FFF2-40B4-BE49-F238E27FC236}">
                <a16:creationId xmlns:a16="http://schemas.microsoft.com/office/drawing/2014/main" id="{0F9042DA-95B9-0846-B411-D53C06C6A171}"/>
              </a:ext>
            </a:extLst>
          </p:cNvPr>
          <p:cNvSpPr>
            <a:spLocks noGrp="1"/>
          </p:cNvSpPr>
          <p:nvPr>
            <p:ph idx="1"/>
          </p:nvPr>
        </p:nvSpPr>
        <p:spPr/>
        <p:txBody>
          <a:bodyPr/>
          <a:lstStyle/>
          <a:p>
            <a:r>
              <a:rPr lang="en-IN" dirty="0"/>
              <a:t>Completed 100%</a:t>
            </a:r>
          </a:p>
          <a:p>
            <a:pPr marL="0" indent="0">
              <a:buNone/>
            </a:pPr>
            <a:r>
              <a:rPr lang="en-IN" dirty="0"/>
              <a:t>.</a:t>
            </a:r>
          </a:p>
          <a:p>
            <a:endParaRPr lang="en-IN" dirty="0"/>
          </a:p>
        </p:txBody>
      </p:sp>
    </p:spTree>
    <p:extLst>
      <p:ext uri="{BB962C8B-B14F-4D97-AF65-F5344CB8AC3E}">
        <p14:creationId xmlns:p14="http://schemas.microsoft.com/office/powerpoint/2010/main" val="1681855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A0395F-7562-4342-F8DA-496D8CEA9E67}"/>
              </a:ext>
            </a:extLst>
          </p:cNvPr>
          <p:cNvPicPr>
            <a:picLocks noChangeAspect="1"/>
          </p:cNvPicPr>
          <p:nvPr/>
        </p:nvPicPr>
        <p:blipFill>
          <a:blip r:embed="rId2"/>
          <a:stretch>
            <a:fillRect/>
          </a:stretch>
        </p:blipFill>
        <p:spPr>
          <a:xfrm>
            <a:off x="787127" y="1708061"/>
            <a:ext cx="10617746" cy="3441877"/>
          </a:xfrm>
          <a:prstGeom prst="rect">
            <a:avLst/>
          </a:prstGeom>
        </p:spPr>
      </p:pic>
    </p:spTree>
    <p:extLst>
      <p:ext uri="{BB962C8B-B14F-4D97-AF65-F5344CB8AC3E}">
        <p14:creationId xmlns:p14="http://schemas.microsoft.com/office/powerpoint/2010/main" val="3735297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p:txBody>
          <a:bodyPr>
            <a:normAutofit/>
          </a:bodyPr>
          <a:lstStyle/>
          <a:p>
            <a:r>
              <a:rPr lang="en-US" sz="2000" dirty="0"/>
              <a:t>As we have seen in the current existing system that people face difficulty in hiring driver for their own cars so they try to rent a car to travel. So, to overcome this problem we are developing our App     “Hi! Drive" in which we will providing drivers on rental to customer who have their own car but are not able to drive. In which they can easily search drivers on job nearby them and hire them on duty.</a:t>
            </a:r>
            <a:endParaRPr lang="en-IN" sz="2000" dirty="0"/>
          </a:p>
        </p:txBody>
      </p:sp>
    </p:spTree>
    <p:extLst>
      <p:ext uri="{BB962C8B-B14F-4D97-AF65-F5344CB8AC3E}">
        <p14:creationId xmlns:p14="http://schemas.microsoft.com/office/powerpoint/2010/main" val="214707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Mangal" panose="02040503050203030202" pitchFamily="18" charset="0"/>
              </a:rPr>
              <a:t>Maintain driver’s database. </a:t>
            </a:r>
          </a:p>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Mangal" panose="02040503050203030202" pitchFamily="18" charset="0"/>
              </a:rPr>
              <a:t>Make driver list available to user from the nearest area.</a:t>
            </a:r>
          </a:p>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Mangal" panose="02040503050203030202" pitchFamily="18" charset="0"/>
              </a:rPr>
              <a:t>T</a:t>
            </a:r>
            <a:r>
              <a:rPr lang="en-IN" dirty="0">
                <a:latin typeface="Calibri" panose="020F0502020204030204" pitchFamily="34" charset="0"/>
                <a:ea typeface="Calibri" panose="020F0502020204030204" pitchFamily="34" charset="0"/>
                <a:cs typeface="Mangal" panose="02040503050203030202" pitchFamily="18" charset="0"/>
              </a:rPr>
              <a:t>oken based authorization for users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Mangal" panose="02040503050203030202" pitchFamily="18" charset="0"/>
              </a:rPr>
              <a:t>Self-registration for drivers and users.</a:t>
            </a:r>
          </a:p>
          <a:p>
            <a:endParaRPr lang="en-IN" dirty="0"/>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a:xfrm>
            <a:off x="838200" y="338231"/>
            <a:ext cx="10515600" cy="1325563"/>
          </a:xfrm>
        </p:spPr>
        <p:txBody>
          <a:bodyPr/>
          <a:lstStyle/>
          <a:p>
            <a:r>
              <a:rPr lang="en-IN" dirty="0"/>
              <a:t>Technology Used	</a:t>
            </a:r>
            <a:br>
              <a:rPr lang="en-IN" dirty="0"/>
            </a:br>
            <a:endParaRPr lang="en-IN" dirty="0"/>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a:xfrm>
            <a:off x="1498294" y="1281953"/>
            <a:ext cx="9855506" cy="5416302"/>
          </a:xfrm>
        </p:spPr>
        <p:txBody>
          <a:bodyPr>
            <a:normAutofit/>
          </a:bodyPr>
          <a:lstStyle/>
          <a:p>
            <a:pPr marL="0" lvl="0" indent="0">
              <a:lnSpc>
                <a:spcPct val="107000"/>
              </a:lnSpc>
              <a:spcAft>
                <a:spcPts val="800"/>
              </a:spcAft>
              <a:buNone/>
            </a:pPr>
            <a:endParaRPr lang="en-IN"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dirty="0">
                <a:solidFill>
                  <a:srgbClr val="000000"/>
                </a:solidFill>
                <a:effectLst/>
                <a:latin typeface="Times New Roman" panose="02020603050405020304" pitchFamily="18" charset="0"/>
                <a:ea typeface="Times New Roman" panose="02020603050405020304" pitchFamily="18" charset="0"/>
              </a:rPr>
              <a:t>Front-end:</a:t>
            </a:r>
            <a:endParaRPr lang="en-IN" dirty="0">
              <a:effectLst/>
              <a:latin typeface="Noto Sans Symbols"/>
              <a:ea typeface="Noto Sans Symbols"/>
              <a:cs typeface="Noto Sans Symbols"/>
            </a:endParaRPr>
          </a:p>
          <a:p>
            <a:pPr marL="800100" lvl="1" indent="-342900">
              <a:lnSpc>
                <a:spcPct val="107000"/>
              </a:lnSpc>
              <a:spcAft>
                <a:spcPts val="800"/>
              </a:spcAft>
              <a:buFont typeface="Arial" panose="020B0604020202020204" pitchFamily="34" charset="0"/>
              <a:buChar char="●"/>
            </a:pPr>
            <a:r>
              <a:rPr lang="en-IN" dirty="0">
                <a:solidFill>
                  <a:srgbClr val="000000"/>
                </a:solidFill>
                <a:latin typeface="Times New Roman" panose="02020603050405020304" pitchFamily="18" charset="0"/>
                <a:ea typeface="Noto Sans Symbols"/>
                <a:cs typeface="Noto Sans Symbols"/>
              </a:rPr>
              <a:t>React JS</a:t>
            </a:r>
          </a:p>
          <a:p>
            <a:pPr marL="800100" lvl="1" indent="-342900">
              <a:lnSpc>
                <a:spcPct val="107000"/>
              </a:lnSpc>
              <a:spcAft>
                <a:spcPts val="800"/>
              </a:spcAft>
              <a:buFont typeface="Arial" panose="020B0604020202020204" pitchFamily="34" charset="0"/>
              <a:buChar char="●"/>
            </a:pPr>
            <a:r>
              <a:rPr lang="en-IN" dirty="0">
                <a:solidFill>
                  <a:srgbClr val="000000"/>
                </a:solidFill>
                <a:latin typeface="Times New Roman" panose="02020603050405020304" pitchFamily="18" charset="0"/>
                <a:ea typeface="Noto Sans Symbols"/>
                <a:cs typeface="Noto Sans Symbols"/>
              </a:rPr>
              <a:t>Next JS</a:t>
            </a:r>
          </a:p>
          <a:p>
            <a:pPr marL="800100" lvl="1" indent="-342900">
              <a:lnSpc>
                <a:spcPct val="107000"/>
              </a:lnSpc>
              <a:spcAft>
                <a:spcPts val="800"/>
              </a:spcAft>
              <a:buFont typeface="Arial" panose="020B0604020202020204" pitchFamily="34" charset="0"/>
              <a:buChar char="●"/>
            </a:pPr>
            <a:r>
              <a:rPr lang="en-IN" dirty="0">
                <a:solidFill>
                  <a:srgbClr val="000000"/>
                </a:solidFill>
                <a:effectLst/>
                <a:latin typeface="Times New Roman" panose="02020603050405020304" pitchFamily="18" charset="0"/>
                <a:ea typeface="Noto Sans Symbols"/>
                <a:cs typeface="Noto Sans Symbols"/>
              </a:rPr>
              <a:t>HTML </a:t>
            </a:r>
            <a:r>
              <a:rPr lang="en-IN" dirty="0">
                <a:solidFill>
                  <a:srgbClr val="000000"/>
                </a:solidFill>
                <a:latin typeface="Times New Roman" panose="02020603050405020304" pitchFamily="18" charset="0"/>
                <a:ea typeface="Noto Sans Symbols"/>
                <a:cs typeface="Noto Sans Symbols"/>
              </a:rPr>
              <a:t>, </a:t>
            </a:r>
            <a:r>
              <a:rPr lang="en-IN" dirty="0">
                <a:solidFill>
                  <a:srgbClr val="000000"/>
                </a:solidFill>
                <a:effectLst/>
                <a:latin typeface="Times New Roman" panose="02020603050405020304" pitchFamily="18" charset="0"/>
                <a:ea typeface="Noto Sans Symbols"/>
                <a:cs typeface="Noto Sans Symbols"/>
              </a:rPr>
              <a:t>CSS, JavaScript</a:t>
            </a:r>
            <a:endParaRPr lang="en-IN" dirty="0">
              <a:effectLst/>
              <a:latin typeface="Noto Sans Symbols"/>
              <a:ea typeface="Noto Sans Symbols"/>
              <a:cs typeface="Noto Sans Symbols"/>
            </a:endParaRPr>
          </a:p>
          <a:p>
            <a:pPr marL="342900" lvl="0" indent="-342900">
              <a:lnSpc>
                <a:spcPct val="107000"/>
              </a:lnSpc>
              <a:spcAft>
                <a:spcPts val="800"/>
              </a:spcAft>
              <a:buFont typeface="+mj-lt"/>
              <a:buAutoNum type="arabicPeriod"/>
            </a:pPr>
            <a:r>
              <a:rPr lang="en-IN" dirty="0">
                <a:solidFill>
                  <a:srgbClr val="000000"/>
                </a:solidFill>
                <a:effectLst/>
                <a:latin typeface="Times New Roman" panose="02020603050405020304" pitchFamily="18" charset="0"/>
                <a:ea typeface="Times New Roman" panose="02020603050405020304" pitchFamily="18" charset="0"/>
              </a:rPr>
              <a:t>Backend:</a:t>
            </a:r>
            <a:endParaRPr lang="en-IN" dirty="0">
              <a:solidFill>
                <a:srgbClr val="000000"/>
              </a:solidFill>
              <a:effectLst/>
              <a:latin typeface="Calibri" panose="020F0502020204030204" pitchFamily="34" charset="0"/>
              <a:ea typeface="Calibri" panose="020F0502020204030204" pitchFamily="34" charset="0"/>
            </a:endParaRPr>
          </a:p>
          <a:p>
            <a:pPr marL="800100" lvl="1" indent="-342900">
              <a:lnSpc>
                <a:spcPct val="107000"/>
              </a:lnSpc>
              <a:spcAft>
                <a:spcPts val="800"/>
              </a:spcAft>
              <a:buFont typeface="Arial" panose="020B0604020202020204" pitchFamily="34" charset="0"/>
              <a:buChar char="●"/>
            </a:pPr>
            <a:r>
              <a:rPr lang="en-IN" dirty="0">
                <a:solidFill>
                  <a:srgbClr val="000000"/>
                </a:solidFill>
                <a:latin typeface="Times New Roman" panose="02020603050405020304" pitchFamily="18" charset="0"/>
                <a:ea typeface="Noto Sans Symbols"/>
                <a:cs typeface="Noto Sans Symbols"/>
              </a:rPr>
              <a:t>REST framework</a:t>
            </a:r>
          </a:p>
          <a:p>
            <a:pPr marL="800100" lvl="1" indent="-342900">
              <a:lnSpc>
                <a:spcPct val="107000"/>
              </a:lnSpc>
              <a:spcAft>
                <a:spcPts val="800"/>
              </a:spcAft>
              <a:buFont typeface="Arial" panose="020B0604020202020204" pitchFamily="34" charset="0"/>
              <a:buChar char="●"/>
            </a:pPr>
            <a:r>
              <a:rPr lang="en-IN" dirty="0">
                <a:solidFill>
                  <a:srgbClr val="000000"/>
                </a:solidFill>
                <a:latin typeface="Times New Roman" panose="02020603050405020304" pitchFamily="18" charset="0"/>
                <a:ea typeface="Noto Sans Symbols"/>
                <a:cs typeface="Noto Sans Symbols"/>
              </a:rPr>
              <a:t>Node JS</a:t>
            </a:r>
          </a:p>
          <a:p>
            <a:pPr marL="800100" lvl="1" indent="-342900">
              <a:lnSpc>
                <a:spcPct val="107000"/>
              </a:lnSpc>
              <a:spcAft>
                <a:spcPts val="800"/>
              </a:spcAft>
              <a:buFont typeface="Arial" panose="020B0604020202020204" pitchFamily="34" charset="0"/>
              <a:buChar char="●"/>
            </a:pPr>
            <a:r>
              <a:rPr lang="en-IN" dirty="0">
                <a:solidFill>
                  <a:srgbClr val="000000"/>
                </a:solidFill>
                <a:latin typeface="Times New Roman" panose="02020603050405020304" pitchFamily="18" charset="0"/>
                <a:ea typeface="Noto Sans Symbols"/>
                <a:cs typeface="Noto Sans Symbols"/>
              </a:rPr>
              <a:t>Express JS</a:t>
            </a:r>
          </a:p>
          <a:p>
            <a:pPr marL="800100" lvl="1" indent="-342900">
              <a:lnSpc>
                <a:spcPct val="107000"/>
              </a:lnSpc>
              <a:spcAft>
                <a:spcPts val="800"/>
              </a:spcAft>
              <a:buFont typeface="Arial" panose="020B0604020202020204" pitchFamily="34" charset="0"/>
              <a:buChar char="●"/>
            </a:pPr>
            <a:endParaRPr lang="en-IN" dirty="0">
              <a:solidFill>
                <a:srgbClr val="000000"/>
              </a:solidFill>
              <a:latin typeface="Times New Roman" panose="02020603050405020304" pitchFamily="18" charset="0"/>
              <a:ea typeface="Noto Sans Symbols"/>
              <a:cs typeface="Noto Sans Symbols"/>
            </a:endParaRPr>
          </a:p>
          <a:p>
            <a:pPr marL="457200" lvl="1" indent="0">
              <a:lnSpc>
                <a:spcPct val="107000"/>
              </a:lnSpc>
              <a:spcAft>
                <a:spcPts val="800"/>
              </a:spcAft>
              <a:buNone/>
            </a:pPr>
            <a:endParaRPr lang="en-IN" dirty="0">
              <a:solidFill>
                <a:srgbClr val="000000"/>
              </a:solidFill>
              <a:latin typeface="Times New Roman" panose="02020603050405020304" pitchFamily="18" charset="0"/>
              <a:ea typeface="Noto Sans Symbols"/>
              <a:cs typeface="Noto Sans Symbols"/>
            </a:endParaRPr>
          </a:p>
          <a:p>
            <a:pPr marL="800100" lvl="1" indent="-342900">
              <a:lnSpc>
                <a:spcPct val="107000"/>
              </a:lnSpc>
              <a:spcAft>
                <a:spcPts val="800"/>
              </a:spcAft>
              <a:buFont typeface="Arial" panose="020B0604020202020204" pitchFamily="34" charset="0"/>
              <a:buChar char="●"/>
            </a:pPr>
            <a:endParaRPr lang="en-IN" dirty="0">
              <a:solidFill>
                <a:srgbClr val="000000"/>
              </a:solidFill>
              <a:latin typeface="Times New Roman" panose="02020603050405020304" pitchFamily="18" charset="0"/>
              <a:ea typeface="Noto Sans Symbols"/>
              <a:cs typeface="Noto Sans Symbols"/>
            </a:endParaRPr>
          </a:p>
          <a:p>
            <a:pPr marL="800100" lvl="1" indent="-342900">
              <a:lnSpc>
                <a:spcPct val="107000"/>
              </a:lnSpc>
              <a:spcAft>
                <a:spcPts val="800"/>
              </a:spcAft>
              <a:buFont typeface="Arial" panose="020B0604020202020204" pitchFamily="34" charset="0"/>
              <a:buChar char="●"/>
            </a:pPr>
            <a:endParaRPr lang="en-IN" dirty="0">
              <a:effectLst/>
              <a:latin typeface="Noto Sans Symbols"/>
              <a:ea typeface="Noto Sans Symbols"/>
              <a:cs typeface="Noto Sans Symbols"/>
            </a:endParaRPr>
          </a:p>
          <a:p>
            <a:endParaRPr lang="en-IN" dirty="0"/>
          </a:p>
        </p:txBody>
      </p:sp>
      <p:sp>
        <p:nvSpPr>
          <p:cNvPr id="5" name="TextBox 4">
            <a:extLst>
              <a:ext uri="{FF2B5EF4-FFF2-40B4-BE49-F238E27FC236}">
                <a16:creationId xmlns:a16="http://schemas.microsoft.com/office/drawing/2014/main" id="{A2519358-A77E-97EB-A50B-B816511A59B5}"/>
              </a:ext>
            </a:extLst>
          </p:cNvPr>
          <p:cNvSpPr txBox="1"/>
          <p:nvPr/>
        </p:nvSpPr>
        <p:spPr>
          <a:xfrm>
            <a:off x="1498294" y="6323682"/>
            <a:ext cx="4597706" cy="369332"/>
          </a:xfrm>
          <a:prstGeom prst="rect">
            <a:avLst/>
          </a:prstGeom>
          <a:noFill/>
        </p:spPr>
        <p:txBody>
          <a:bodyPr wrap="square" rtlCol="0">
            <a:spAutoFit/>
          </a:bodyPr>
          <a:lstStyle/>
          <a:p>
            <a:r>
              <a:rPr lang="en-IN" dirty="0">
                <a:solidFill>
                  <a:srgbClr val="C00000"/>
                </a:solidFill>
              </a:rPr>
              <a:t>3.  </a:t>
            </a:r>
            <a:r>
              <a:rPr lang="en-IN" dirty="0">
                <a:solidFill>
                  <a:schemeClr val="tx1">
                    <a:lumMod val="95000"/>
                    <a:lumOff val="5000"/>
                  </a:schemeClr>
                </a:solidFill>
                <a:latin typeface="Times New Roman" panose="02020603050405020304" pitchFamily="18" charset="0"/>
                <a:cs typeface="Times New Roman" panose="02020603050405020304" pitchFamily="18" charset="0"/>
              </a:rPr>
              <a:t>Docker </a:t>
            </a:r>
            <a:endParaRPr lang="en-IN" dirty="0">
              <a:solidFill>
                <a:schemeClr val="tx1">
                  <a:lumMod val="95000"/>
                  <a:lumOff val="5000"/>
                </a:schemeClr>
              </a:solidFill>
            </a:endParaRPr>
          </a:p>
        </p:txBody>
      </p:sp>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2ADA-299D-80E4-E829-27D0F1100BF0}"/>
              </a:ext>
            </a:extLst>
          </p:cNvPr>
          <p:cNvSpPr>
            <a:spLocks noGrp="1"/>
          </p:cNvSpPr>
          <p:nvPr>
            <p:ph type="ctrTitle"/>
          </p:nvPr>
        </p:nvSpPr>
        <p:spPr>
          <a:xfrm>
            <a:off x="1465243" y="154236"/>
            <a:ext cx="8207567" cy="892365"/>
          </a:xfrm>
        </p:spPr>
        <p:txBody>
          <a:bodyPr>
            <a:normAutofit fontScale="90000"/>
          </a:bodyPr>
          <a:lstStyle/>
          <a:p>
            <a:r>
              <a:rPr lang="en-IN" dirty="0"/>
              <a:t>0 LEVEL DFD</a:t>
            </a:r>
          </a:p>
        </p:txBody>
      </p:sp>
      <p:pic>
        <p:nvPicPr>
          <p:cNvPr id="5" name="Picture 4">
            <a:extLst>
              <a:ext uri="{FF2B5EF4-FFF2-40B4-BE49-F238E27FC236}">
                <a16:creationId xmlns:a16="http://schemas.microsoft.com/office/drawing/2014/main" id="{01E75AA3-762F-FAC6-10BA-EEEC74E00544}"/>
              </a:ext>
            </a:extLst>
          </p:cNvPr>
          <p:cNvPicPr>
            <a:picLocks noChangeAspect="1"/>
          </p:cNvPicPr>
          <p:nvPr/>
        </p:nvPicPr>
        <p:blipFill>
          <a:blip r:embed="rId2"/>
          <a:stretch>
            <a:fillRect/>
          </a:stretch>
        </p:blipFill>
        <p:spPr>
          <a:xfrm>
            <a:off x="2679524" y="1450873"/>
            <a:ext cx="8377904" cy="4850775"/>
          </a:xfrm>
          <a:prstGeom prst="rect">
            <a:avLst/>
          </a:prstGeom>
        </p:spPr>
      </p:pic>
    </p:spTree>
    <p:extLst>
      <p:ext uri="{BB962C8B-B14F-4D97-AF65-F5344CB8AC3E}">
        <p14:creationId xmlns:p14="http://schemas.microsoft.com/office/powerpoint/2010/main" val="1587957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2ADA-299D-80E4-E829-27D0F1100BF0}"/>
              </a:ext>
            </a:extLst>
          </p:cNvPr>
          <p:cNvSpPr>
            <a:spLocks noGrp="1"/>
          </p:cNvSpPr>
          <p:nvPr>
            <p:ph type="ctrTitle"/>
          </p:nvPr>
        </p:nvSpPr>
        <p:spPr>
          <a:xfrm>
            <a:off x="1465243" y="154236"/>
            <a:ext cx="8207567" cy="892365"/>
          </a:xfrm>
        </p:spPr>
        <p:txBody>
          <a:bodyPr>
            <a:normAutofit fontScale="90000"/>
          </a:bodyPr>
          <a:lstStyle/>
          <a:p>
            <a:r>
              <a:rPr lang="en-IN" dirty="0"/>
              <a:t>USE CASE diagram</a:t>
            </a:r>
          </a:p>
        </p:txBody>
      </p:sp>
      <p:pic>
        <p:nvPicPr>
          <p:cNvPr id="5" name="Picture 4">
            <a:extLst>
              <a:ext uri="{FF2B5EF4-FFF2-40B4-BE49-F238E27FC236}">
                <a16:creationId xmlns:a16="http://schemas.microsoft.com/office/drawing/2014/main" id="{68A16DEA-AFF2-2BAF-7ACF-29F8ABD4E88C}"/>
              </a:ext>
            </a:extLst>
          </p:cNvPr>
          <p:cNvPicPr>
            <a:picLocks noChangeAspect="1"/>
          </p:cNvPicPr>
          <p:nvPr/>
        </p:nvPicPr>
        <p:blipFill>
          <a:blip r:embed="rId2"/>
          <a:stretch>
            <a:fillRect/>
          </a:stretch>
        </p:blipFill>
        <p:spPr>
          <a:xfrm>
            <a:off x="2344254" y="1104440"/>
            <a:ext cx="6601442" cy="5765019"/>
          </a:xfrm>
          <a:prstGeom prst="rect">
            <a:avLst/>
          </a:prstGeom>
        </p:spPr>
      </p:pic>
    </p:spTree>
    <p:extLst>
      <p:ext uri="{BB962C8B-B14F-4D97-AF65-F5344CB8AC3E}">
        <p14:creationId xmlns:p14="http://schemas.microsoft.com/office/powerpoint/2010/main" val="2016309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2ADA-299D-80E4-E829-27D0F1100BF0}"/>
              </a:ext>
            </a:extLst>
          </p:cNvPr>
          <p:cNvSpPr>
            <a:spLocks noGrp="1"/>
          </p:cNvSpPr>
          <p:nvPr>
            <p:ph type="ctrTitle"/>
          </p:nvPr>
        </p:nvSpPr>
        <p:spPr>
          <a:xfrm>
            <a:off x="1465243" y="154236"/>
            <a:ext cx="8207567" cy="892365"/>
          </a:xfrm>
        </p:spPr>
        <p:txBody>
          <a:bodyPr>
            <a:normAutofit fontScale="90000"/>
          </a:bodyPr>
          <a:lstStyle/>
          <a:p>
            <a:r>
              <a:rPr lang="en-IN" dirty="0"/>
              <a:t>Token based authorization</a:t>
            </a:r>
          </a:p>
        </p:txBody>
      </p:sp>
      <p:pic>
        <p:nvPicPr>
          <p:cNvPr id="5" name="Picture 4">
            <a:extLst>
              <a:ext uri="{FF2B5EF4-FFF2-40B4-BE49-F238E27FC236}">
                <a16:creationId xmlns:a16="http://schemas.microsoft.com/office/drawing/2014/main" id="{6634B2B6-2FC5-D1B7-A7FD-F5F9C79013C6}"/>
              </a:ext>
            </a:extLst>
          </p:cNvPr>
          <p:cNvPicPr>
            <a:picLocks noChangeAspect="1"/>
          </p:cNvPicPr>
          <p:nvPr/>
        </p:nvPicPr>
        <p:blipFill>
          <a:blip r:embed="rId2"/>
          <a:stretch>
            <a:fillRect/>
          </a:stretch>
        </p:blipFill>
        <p:spPr>
          <a:xfrm>
            <a:off x="2859304" y="1046601"/>
            <a:ext cx="6670286" cy="5672766"/>
          </a:xfrm>
          <a:prstGeom prst="rect">
            <a:avLst/>
          </a:prstGeom>
        </p:spPr>
      </p:pic>
    </p:spTree>
    <p:extLst>
      <p:ext uri="{BB962C8B-B14F-4D97-AF65-F5344CB8AC3E}">
        <p14:creationId xmlns:p14="http://schemas.microsoft.com/office/powerpoint/2010/main" val="2686449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p:txBody>
          <a:bodyPr/>
          <a:lstStyle/>
          <a:p>
            <a:r>
              <a:rPr lang="en-IN" dirty="0"/>
              <a:t>Patent Status</a:t>
            </a:r>
          </a:p>
        </p:txBody>
      </p:sp>
      <p:sp>
        <p:nvSpPr>
          <p:cNvPr id="3" name="Content Placeholder 2">
            <a:extLst>
              <a:ext uri="{FF2B5EF4-FFF2-40B4-BE49-F238E27FC236}">
                <a16:creationId xmlns:a16="http://schemas.microsoft.com/office/drawing/2014/main" id="{0F9B0AAD-8D90-3D7E-4D66-651E410AEB0F}"/>
              </a:ext>
            </a:extLst>
          </p:cNvPr>
          <p:cNvSpPr>
            <a:spLocks noGrp="1"/>
          </p:cNvSpPr>
          <p:nvPr>
            <p:ph idx="1"/>
          </p:nvPr>
        </p:nvSpPr>
        <p:spPr/>
        <p:txBody>
          <a:bodyPr/>
          <a:lstStyle/>
          <a:p>
            <a:r>
              <a:rPr lang="en-IN" dirty="0"/>
              <a:t>Completed and sent to mentor, pending for publication.</a:t>
            </a:r>
          </a:p>
        </p:txBody>
      </p:sp>
      <p:pic>
        <p:nvPicPr>
          <p:cNvPr id="5" name="Picture 4">
            <a:extLst>
              <a:ext uri="{FF2B5EF4-FFF2-40B4-BE49-F238E27FC236}">
                <a16:creationId xmlns:a16="http://schemas.microsoft.com/office/drawing/2014/main" id="{50EC97B7-68B0-373E-7154-9CA074BE3A69}"/>
              </a:ext>
            </a:extLst>
          </p:cNvPr>
          <p:cNvPicPr>
            <a:picLocks noChangeAspect="1"/>
          </p:cNvPicPr>
          <p:nvPr/>
        </p:nvPicPr>
        <p:blipFill>
          <a:blip r:embed="rId2"/>
          <a:stretch>
            <a:fillRect/>
          </a:stretch>
        </p:blipFill>
        <p:spPr>
          <a:xfrm>
            <a:off x="2739137" y="2706719"/>
            <a:ext cx="6713725" cy="3527171"/>
          </a:xfrm>
          <a:prstGeom prst="rect">
            <a:avLst/>
          </a:prstGeom>
        </p:spPr>
      </p:pic>
    </p:spTree>
    <p:extLst>
      <p:ext uri="{BB962C8B-B14F-4D97-AF65-F5344CB8AC3E}">
        <p14:creationId xmlns:p14="http://schemas.microsoft.com/office/powerpoint/2010/main" val="3047737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p:txBody>
          <a:bodyPr/>
          <a:lstStyle/>
          <a:p>
            <a:r>
              <a:rPr lang="en-IN" dirty="0"/>
              <a:t>Research Paper Status</a:t>
            </a:r>
          </a:p>
        </p:txBody>
      </p:sp>
      <p:sp>
        <p:nvSpPr>
          <p:cNvPr id="3" name="Content Placeholder 2">
            <a:extLst>
              <a:ext uri="{FF2B5EF4-FFF2-40B4-BE49-F238E27FC236}">
                <a16:creationId xmlns:a16="http://schemas.microsoft.com/office/drawing/2014/main" id="{565BFEEB-FA9E-5BB0-6DD3-DD04A44AC574}"/>
              </a:ext>
            </a:extLst>
          </p:cNvPr>
          <p:cNvSpPr>
            <a:spLocks noGrp="1"/>
          </p:cNvSpPr>
          <p:nvPr>
            <p:ph idx="1"/>
          </p:nvPr>
        </p:nvSpPr>
        <p:spPr/>
        <p:txBody>
          <a:bodyPr/>
          <a:lstStyle/>
          <a:p>
            <a:r>
              <a:rPr lang="en-IN" dirty="0"/>
              <a:t>Completed and sent to mentor for review</a:t>
            </a:r>
            <a:endParaRPr lang="en-IN" sz="1800" dirty="0"/>
          </a:p>
          <a:p>
            <a:pPr marL="0" indent="0">
              <a:buNone/>
            </a:pPr>
            <a:endParaRPr lang="en-IN" sz="1800" dirty="0"/>
          </a:p>
        </p:txBody>
      </p:sp>
    </p:spTree>
    <p:extLst>
      <p:ext uri="{BB962C8B-B14F-4D97-AF65-F5344CB8AC3E}">
        <p14:creationId xmlns:p14="http://schemas.microsoft.com/office/powerpoint/2010/main" val="1249653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334</TotalTime>
  <Words>260</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Century Gothic</vt:lpstr>
      <vt:lpstr>Noto Sans Symbols</vt:lpstr>
      <vt:lpstr>Symbol</vt:lpstr>
      <vt:lpstr>Times New Roman</vt:lpstr>
      <vt:lpstr>Wingdings 3</vt:lpstr>
      <vt:lpstr>Wisp</vt:lpstr>
      <vt:lpstr>        Project Presentation (KCS 753) H! Drive</vt:lpstr>
      <vt:lpstr>Problem Statement</vt:lpstr>
      <vt:lpstr>Objectives</vt:lpstr>
      <vt:lpstr>Technology Used  </vt:lpstr>
      <vt:lpstr>0 LEVEL DFD</vt:lpstr>
      <vt:lpstr>USE CASE diagram</vt:lpstr>
      <vt:lpstr>Token based authorization</vt:lpstr>
      <vt:lpstr>Patent Status</vt:lpstr>
      <vt:lpstr>Research Paper Status</vt:lpstr>
      <vt:lpstr>Project Status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AKSHAT SINGH</cp:lastModifiedBy>
  <cp:revision>30</cp:revision>
  <dcterms:created xsi:type="dcterms:W3CDTF">2023-09-23T09:10:50Z</dcterms:created>
  <dcterms:modified xsi:type="dcterms:W3CDTF">2023-12-26T15:45:32Z</dcterms:modified>
</cp:coreProperties>
</file>