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7"/>
  </p:notesMasterIdLst>
  <p:sldIdLst>
    <p:sldId id="256" r:id="rId2"/>
    <p:sldId id="257" r:id="rId3"/>
    <p:sldId id="258" r:id="rId4"/>
    <p:sldId id="259" r:id="rId5"/>
    <p:sldId id="260" r:id="rId6"/>
    <p:sldId id="269" r:id="rId7"/>
    <p:sldId id="261" r:id="rId8"/>
    <p:sldId id="272" r:id="rId9"/>
    <p:sldId id="262" r:id="rId10"/>
    <p:sldId id="263" r:id="rId11"/>
    <p:sldId id="268" r:id="rId12"/>
    <p:sldId id="271" r:id="rId13"/>
    <p:sldId id="270" r:id="rId14"/>
    <p:sldId id="265"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8" d="100"/>
          <a:sy n="58" d="100"/>
        </p:scale>
        <p:origin x="9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03-01-2024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03-01-2024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43988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75D64-2596-4CD3-88B1-63A1A557245C}" type="datetimeFigureOut">
              <a:rPr lang="en-IN" smtClean="0"/>
              <a:t>03-01-2024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04003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75D64-2596-4CD3-88B1-63A1A557245C}" type="datetimeFigureOut">
              <a:rPr lang="en-IN" smtClean="0"/>
              <a:t>03-01-2024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87B148-DC85-4EDB-ACA3-100B1D618A4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78062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03-01-2024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02328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03-01-2024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87B148-DC85-4EDB-ACA3-100B1D618A4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57181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03-01-2024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006621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03-01-2024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32434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03-01-2024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05015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03-01-2024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033674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75D64-2596-4CD3-88B1-63A1A557245C}" type="datetimeFigureOut">
              <a:rPr lang="en-IN" smtClean="0"/>
              <a:t>03-01-2024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8888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D75D64-2596-4CD3-88B1-63A1A557245C}" type="datetimeFigureOut">
              <a:rPr lang="en-IN" smtClean="0"/>
              <a:t>03-01-2024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911809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D75D64-2596-4CD3-88B1-63A1A557245C}" type="datetimeFigureOut">
              <a:rPr lang="en-IN" smtClean="0"/>
              <a:t>03-01-2024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078829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D75D64-2596-4CD3-88B1-63A1A557245C}" type="datetimeFigureOut">
              <a:rPr lang="en-IN" smtClean="0"/>
              <a:t>03-01-2024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297484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5D64-2596-4CD3-88B1-63A1A557245C}" type="datetimeFigureOut">
              <a:rPr lang="en-IN" smtClean="0"/>
              <a:t>03-01-2024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84025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03-01-2024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943333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03-01-2024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04695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ED75D64-2596-4CD3-88B1-63A1A557245C}" type="datetimeFigureOut">
              <a:rPr lang="en-IN" smtClean="0"/>
              <a:t>03-01-2024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78377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driveu.in/Driver/Pun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421364" y="0"/>
            <a:ext cx="9144000" cy="2985796"/>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r>
              <a:rPr lang="en-IN" sz="4900" dirty="0"/>
              <a:t>I Project Presentation (KCS 753)</a:t>
            </a:r>
            <a:br>
              <a:rPr lang="en-IN" sz="4900" dirty="0"/>
            </a:br>
            <a:r>
              <a:rPr lang="en-IN" sz="4900" dirty="0"/>
              <a:t>Hi! Drive</a:t>
            </a:r>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2142565" y="4231341"/>
            <a:ext cx="9906000" cy="1900518"/>
          </a:xfrm>
        </p:spPr>
        <p:txBody>
          <a:bodyPr>
            <a:normAutofit fontScale="62500" lnSpcReduction="20000"/>
          </a:bodyPr>
          <a:lstStyle/>
          <a:p>
            <a:pPr algn="r"/>
            <a:r>
              <a:rPr lang="en-IN" sz="3200" dirty="0"/>
              <a:t>Guide : Mr. Amit Sanger</a:t>
            </a:r>
          </a:p>
          <a:p>
            <a:pPr algn="r"/>
            <a:r>
              <a:rPr lang="en-IN" sz="3200" dirty="0"/>
              <a:t>				Project Members</a:t>
            </a:r>
          </a:p>
          <a:p>
            <a:pPr algn="r"/>
            <a:r>
              <a:rPr lang="en-IN" sz="3200" dirty="0"/>
              <a:t>1. Akshat Singh 2000290120018 (CS 7A)</a:t>
            </a:r>
          </a:p>
          <a:p>
            <a:pPr algn="r"/>
            <a:r>
              <a:rPr lang="en-IN" sz="3200" dirty="0"/>
              <a:t>2. Aman Verma 2000290120021 (CS 7A)</a:t>
            </a:r>
          </a:p>
          <a:p>
            <a:pPr algn="r"/>
            <a:r>
              <a:rPr lang="en-IN" sz="3200" dirty="0"/>
              <a:t>3. Anmol Patel 2000290120027 (CS 7A)</a:t>
            </a:r>
          </a:p>
          <a:p>
            <a:endParaRPr lang="en-IN" dirty="0"/>
          </a:p>
        </p:txBody>
      </p:sp>
      <p:pic>
        <p:nvPicPr>
          <p:cNvPr id="2049" name="Picture 1170367094" descr="A close-up of a stamp  Description automatically generated with low confidence">
            <a:extLst>
              <a:ext uri="{FF2B5EF4-FFF2-40B4-BE49-F238E27FC236}">
                <a16:creationId xmlns:a16="http://schemas.microsoft.com/office/drawing/2014/main" id="{9C1EB33F-6C7A-B47B-2E93-BD229C27D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54" y="107687"/>
            <a:ext cx="1367367" cy="12467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jpeg" descr="Logo, company name  Description automatically generated">
            <a:extLst>
              <a:ext uri="{FF2B5EF4-FFF2-40B4-BE49-F238E27FC236}">
                <a16:creationId xmlns:a16="http://schemas.microsoft.com/office/drawing/2014/main" id="{77C69760-3BB0-8C8D-F3D3-171721973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6296" y="217141"/>
            <a:ext cx="1203406" cy="11198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47430BB7-426F-66D8-9DFD-8A2D28F878DC}"/>
              </a:ext>
            </a:extLst>
          </p:cNvPr>
          <p:cNvSpPr>
            <a:spLocks noChangeArrowheads="1"/>
          </p:cNvSpPr>
          <p:nvPr/>
        </p:nvSpPr>
        <p:spPr bwMode="auto">
          <a:xfrm>
            <a:off x="2013472" y="331858"/>
            <a:ext cx="816505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KIET Group of Institutions, Ghaziabad	</a:t>
            </a:r>
            <a:endParaRPr kumimoji="0" lang="en-US" altLang="en-US" sz="2000" b="1"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 ISO – 9001: 2008 Certified &amp; ‘A+’ Grade accredited Institution by NAAC)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p:txBody>
          <a:bodyPr/>
          <a:lstStyle/>
          <a:p>
            <a:r>
              <a:rPr lang="en-IN" dirty="0"/>
              <a:t>Research Paper Status</a:t>
            </a:r>
          </a:p>
        </p:txBody>
      </p:sp>
      <p:sp>
        <p:nvSpPr>
          <p:cNvPr id="3" name="Content Placeholder 2">
            <a:extLst>
              <a:ext uri="{FF2B5EF4-FFF2-40B4-BE49-F238E27FC236}">
                <a16:creationId xmlns:a16="http://schemas.microsoft.com/office/drawing/2014/main" id="{565BFEEB-FA9E-5BB0-6DD3-DD04A44AC574}"/>
              </a:ext>
            </a:extLst>
          </p:cNvPr>
          <p:cNvSpPr>
            <a:spLocks noGrp="1"/>
          </p:cNvSpPr>
          <p:nvPr>
            <p:ph idx="1"/>
          </p:nvPr>
        </p:nvSpPr>
        <p:spPr/>
        <p:txBody>
          <a:bodyPr/>
          <a:lstStyle/>
          <a:p>
            <a:r>
              <a:rPr lang="en-IN" dirty="0"/>
              <a:t>Completed 60%</a:t>
            </a:r>
          </a:p>
          <a:p>
            <a:pPr marL="0" indent="0">
              <a:buNone/>
            </a:pPr>
            <a:r>
              <a:rPr lang="en-IN" dirty="0"/>
              <a:t>    </a:t>
            </a:r>
            <a:r>
              <a:rPr lang="en-IN" sz="1800" dirty="0"/>
              <a:t>abstract, introduction, motivation, system analysis, proposed system.</a:t>
            </a:r>
          </a:p>
          <a:p>
            <a:pPr marL="0" indent="0">
              <a:buNone/>
            </a:pPr>
            <a:endParaRPr lang="en-IN" sz="1800" dirty="0"/>
          </a:p>
          <a:p>
            <a:r>
              <a:rPr lang="en-IN" dirty="0"/>
              <a:t>PENDING 40%</a:t>
            </a:r>
          </a:p>
          <a:p>
            <a:pPr marL="0" indent="0">
              <a:buNone/>
            </a:pPr>
            <a:r>
              <a:rPr lang="en-IN" dirty="0"/>
              <a:t>   </a:t>
            </a:r>
            <a:r>
              <a:rPr lang="en-IN" sz="1800" dirty="0"/>
              <a:t>existing system,</a:t>
            </a:r>
            <a:r>
              <a:rPr lang="en-IN" dirty="0"/>
              <a:t> </a:t>
            </a:r>
            <a:r>
              <a:rPr lang="en-IN" sz="1800" dirty="0"/>
              <a:t>future scope, acknowledgement, algorithms.</a:t>
            </a:r>
            <a:endParaRPr lang="en-IN" dirty="0"/>
          </a:p>
        </p:txBody>
      </p:sp>
    </p:spTree>
    <p:extLst>
      <p:ext uri="{BB962C8B-B14F-4D97-AF65-F5344CB8AC3E}">
        <p14:creationId xmlns:p14="http://schemas.microsoft.com/office/powerpoint/2010/main" val="124965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BE6F95F0-A10C-B0A3-347F-7B4F14ED87FD}"/>
              </a:ext>
            </a:extLst>
          </p:cNvPr>
          <p:cNvPicPr>
            <a:picLocks noChangeAspect="1"/>
          </p:cNvPicPr>
          <p:nvPr/>
        </p:nvPicPr>
        <p:blipFill>
          <a:blip r:embed="rId2"/>
          <a:stretch>
            <a:fillRect/>
          </a:stretch>
        </p:blipFill>
        <p:spPr>
          <a:xfrm>
            <a:off x="1526685" y="1541930"/>
            <a:ext cx="10360515" cy="4670611"/>
          </a:xfrm>
          <a:prstGeom prst="rect">
            <a:avLst/>
          </a:prstGeom>
        </p:spPr>
      </p:pic>
      <p:sp>
        <p:nvSpPr>
          <p:cNvPr id="7" name="TextBox 6">
            <a:extLst>
              <a:ext uri="{FF2B5EF4-FFF2-40B4-BE49-F238E27FC236}">
                <a16:creationId xmlns:a16="http://schemas.microsoft.com/office/drawing/2014/main" id="{81356341-5A2E-C8E7-35C9-E2AFB6A45457}"/>
              </a:ext>
            </a:extLst>
          </p:cNvPr>
          <p:cNvSpPr txBox="1"/>
          <p:nvPr/>
        </p:nvSpPr>
        <p:spPr>
          <a:xfrm>
            <a:off x="35858" y="92702"/>
            <a:ext cx="6060142" cy="523220"/>
          </a:xfrm>
          <a:prstGeom prst="rect">
            <a:avLst/>
          </a:prstGeom>
          <a:noFill/>
        </p:spPr>
        <p:txBody>
          <a:bodyPr wrap="square" rtlCol="0">
            <a:spAutoFit/>
          </a:bodyPr>
          <a:lstStyle/>
          <a:p>
            <a:r>
              <a:rPr lang="en-US" sz="2800" dirty="0"/>
              <a:t>User Administrator Portal Layout</a:t>
            </a:r>
            <a:endParaRPr lang="en-IN" sz="2800" dirty="0"/>
          </a:p>
        </p:txBody>
      </p:sp>
    </p:spTree>
    <p:extLst>
      <p:ext uri="{BB962C8B-B14F-4D97-AF65-F5344CB8AC3E}">
        <p14:creationId xmlns:p14="http://schemas.microsoft.com/office/powerpoint/2010/main" val="1232452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2A93DE0E-08A9-1C96-4AD5-83D01865F11D}"/>
              </a:ext>
            </a:extLst>
          </p:cNvPr>
          <p:cNvPicPr>
            <a:picLocks noGrp="1" noChangeAspect="1"/>
          </p:cNvPicPr>
          <p:nvPr>
            <p:ph idx="1"/>
          </p:nvPr>
        </p:nvPicPr>
        <p:blipFill>
          <a:blip r:embed="rId2"/>
          <a:stretch>
            <a:fillRect/>
          </a:stretch>
        </p:blipFill>
        <p:spPr>
          <a:xfrm>
            <a:off x="1097956" y="1258080"/>
            <a:ext cx="10892557" cy="4836600"/>
          </a:xfrm>
          <a:prstGeom prst="rect">
            <a:avLst/>
          </a:prstGeom>
        </p:spPr>
      </p:pic>
    </p:spTree>
    <p:extLst>
      <p:ext uri="{BB962C8B-B14F-4D97-AF65-F5344CB8AC3E}">
        <p14:creationId xmlns:p14="http://schemas.microsoft.com/office/powerpoint/2010/main" val="2386525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69E47B64-0B10-908D-9F8B-1F682A985EEF}"/>
              </a:ext>
            </a:extLst>
          </p:cNvPr>
          <p:cNvPicPr>
            <a:picLocks noGrp="1" noChangeAspect="1"/>
          </p:cNvPicPr>
          <p:nvPr>
            <p:ph idx="1"/>
          </p:nvPr>
        </p:nvPicPr>
        <p:blipFill>
          <a:blip r:embed="rId2"/>
          <a:stretch>
            <a:fillRect/>
          </a:stretch>
        </p:blipFill>
        <p:spPr>
          <a:xfrm>
            <a:off x="1194475" y="1317811"/>
            <a:ext cx="10807098" cy="4858871"/>
          </a:xfrm>
          <a:prstGeom prst="rect">
            <a:avLst/>
          </a:prstGeom>
        </p:spPr>
      </p:pic>
    </p:spTree>
    <p:extLst>
      <p:ext uri="{BB962C8B-B14F-4D97-AF65-F5344CB8AC3E}">
        <p14:creationId xmlns:p14="http://schemas.microsoft.com/office/powerpoint/2010/main" val="3269416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a:xfrm>
            <a:off x="1676404" y="334184"/>
            <a:ext cx="9601196" cy="1303867"/>
          </a:xfrm>
        </p:spPr>
        <p:txBody>
          <a:bodyPr/>
          <a:lstStyle/>
          <a:p>
            <a:r>
              <a:rPr lang="en-IN" dirty="0"/>
              <a:t>References	</a:t>
            </a:r>
          </a:p>
        </p:txBody>
      </p:sp>
      <p:sp>
        <p:nvSpPr>
          <p:cNvPr id="3" name="Content Placeholder 2">
            <a:extLst>
              <a:ext uri="{FF2B5EF4-FFF2-40B4-BE49-F238E27FC236}">
                <a16:creationId xmlns:a16="http://schemas.microsoft.com/office/drawing/2014/main" id="{CA81EDF1-E847-732B-B515-11B953BE4975}"/>
              </a:ext>
            </a:extLst>
          </p:cNvPr>
          <p:cNvSpPr>
            <a:spLocks noGrp="1"/>
          </p:cNvSpPr>
          <p:nvPr>
            <p:ph idx="1"/>
          </p:nvPr>
        </p:nvSpPr>
        <p:spPr>
          <a:xfrm>
            <a:off x="1604682" y="1277967"/>
            <a:ext cx="10165977" cy="4692527"/>
          </a:xfrm>
        </p:spPr>
        <p:txBody>
          <a:bodyPr>
            <a:noAutofit/>
          </a:bodyPr>
          <a:lstStyle/>
          <a:p>
            <a:r>
              <a:rPr lang="en-IN" sz="2400" dirty="0"/>
              <a:t>[1] V. Hemanth Kumar and K. </a:t>
            </a:r>
            <a:r>
              <a:rPr lang="en-IN" sz="2400" dirty="0" err="1"/>
              <a:t>Sentamilselvan</a:t>
            </a:r>
            <a:r>
              <a:rPr lang="en-IN" sz="2400" dirty="0"/>
              <a:t>,</a:t>
            </a:r>
          </a:p>
          <a:p>
            <a:r>
              <a:rPr lang="en-IN" sz="2400" dirty="0"/>
              <a:t>“Customer Satisfaction towards Call Taxi Services</a:t>
            </a:r>
          </a:p>
          <a:p>
            <a:r>
              <a:rPr lang="en-IN" sz="2400" dirty="0"/>
              <a:t>A study with reference to Chennai”, International</a:t>
            </a:r>
          </a:p>
          <a:p>
            <a:r>
              <a:rPr lang="en-IN" sz="2400" dirty="0"/>
              <a:t>Journal of Pure and Applied Mathematics, Volume</a:t>
            </a:r>
          </a:p>
          <a:p>
            <a:r>
              <a:rPr lang="en-IN" sz="2400" dirty="0"/>
              <a:t>119 No. 12 2018, 14919-14928.</a:t>
            </a:r>
          </a:p>
          <a:p>
            <a:endParaRPr lang="en-IN" sz="2400" dirty="0"/>
          </a:p>
          <a:p>
            <a:r>
              <a:rPr lang="en-IN" sz="2400" dirty="0"/>
              <a:t>[2] </a:t>
            </a:r>
            <a:r>
              <a:rPr lang="en-IN" sz="2400" dirty="0" err="1"/>
              <a:t>Dr.</a:t>
            </a:r>
            <a:r>
              <a:rPr lang="en-IN" sz="2400" dirty="0"/>
              <a:t> Ruchi Shukla, </a:t>
            </a:r>
            <a:r>
              <a:rPr lang="en-IN" sz="2400" dirty="0" err="1"/>
              <a:t>Dr.</a:t>
            </a:r>
            <a:r>
              <a:rPr lang="en-IN" sz="2400" dirty="0"/>
              <a:t> Ashish Chandra &amp; Ms.</a:t>
            </a:r>
          </a:p>
          <a:p>
            <a:r>
              <a:rPr lang="en-IN" sz="2400" dirty="0"/>
              <a:t>Himanshi Jain, “OLA VS UBER: The Battle of</a:t>
            </a:r>
          </a:p>
          <a:p>
            <a:r>
              <a:rPr lang="en-IN" sz="2400" dirty="0"/>
              <a:t>Dominance”, IOSR Journal of Business and</a:t>
            </a:r>
          </a:p>
          <a:p>
            <a:r>
              <a:rPr lang="en-IN" sz="2400" dirty="0"/>
              <a:t>Management (IOSR-JBM), VINC'17, 73-78.</a:t>
            </a:r>
          </a:p>
        </p:txBody>
      </p:sp>
    </p:spTree>
    <p:extLst>
      <p:ext uri="{BB962C8B-B14F-4D97-AF65-F5344CB8AC3E}">
        <p14:creationId xmlns:p14="http://schemas.microsoft.com/office/powerpoint/2010/main" val="2736883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B690F1-C557-8820-FC7F-41573937FC6D}"/>
              </a:ext>
            </a:extLst>
          </p:cNvPr>
          <p:cNvSpPr txBox="1"/>
          <p:nvPr/>
        </p:nvSpPr>
        <p:spPr>
          <a:xfrm>
            <a:off x="1990165" y="1067794"/>
            <a:ext cx="7512424" cy="4524315"/>
          </a:xfrm>
          <a:prstGeom prst="rect">
            <a:avLst/>
          </a:prstGeom>
          <a:noFill/>
        </p:spPr>
        <p:txBody>
          <a:bodyPr wrap="square">
            <a:spAutoFit/>
          </a:bodyPr>
          <a:lstStyle/>
          <a:p>
            <a:r>
              <a:rPr lang="en-IN" sz="2400" dirty="0"/>
              <a:t>[3] </a:t>
            </a:r>
            <a:r>
              <a:rPr lang="en-IN" sz="2400" dirty="0" err="1"/>
              <a:t>Dr.</a:t>
            </a:r>
            <a:r>
              <a:rPr lang="en-IN" sz="2400" dirty="0"/>
              <a:t> P. Kishore Kumar, </a:t>
            </a:r>
            <a:r>
              <a:rPr lang="en-IN" sz="2400" dirty="0" err="1"/>
              <a:t>Dr.</a:t>
            </a:r>
            <a:r>
              <a:rPr lang="en-IN" sz="2400" dirty="0"/>
              <a:t> N. Ramesh Kumar, “A</a:t>
            </a:r>
          </a:p>
          <a:p>
            <a:r>
              <a:rPr lang="en-IN" sz="2400" dirty="0"/>
              <a:t>Study on Factors Influencing the Consumers in</a:t>
            </a:r>
          </a:p>
          <a:p>
            <a:r>
              <a:rPr lang="en-IN" sz="2400" dirty="0"/>
              <a:t>Selection of Cab Services”, International Journal of</a:t>
            </a:r>
          </a:p>
          <a:p>
            <a:r>
              <a:rPr lang="en-IN" sz="2400" dirty="0"/>
              <a:t>Social Science and Humanities Research ISSN</a:t>
            </a:r>
          </a:p>
          <a:p>
            <a:r>
              <a:rPr lang="en-IN" sz="2400" dirty="0"/>
              <a:t>2348-3164, Vol. 4, Issue 3, Month: July -</a:t>
            </a:r>
          </a:p>
          <a:p>
            <a:r>
              <a:rPr lang="en-IN" sz="2400" dirty="0"/>
              <a:t>September 2016, pp: (557-561).</a:t>
            </a:r>
          </a:p>
          <a:p>
            <a:endParaRPr lang="en-IN" sz="2400" dirty="0"/>
          </a:p>
          <a:p>
            <a:r>
              <a:rPr lang="en-IN" sz="2400" dirty="0"/>
              <a:t>[4] https//www.olacabs.com/rentals</a:t>
            </a:r>
          </a:p>
          <a:p>
            <a:endParaRPr lang="en-IN" sz="2400" dirty="0"/>
          </a:p>
          <a:p>
            <a:r>
              <a:rPr lang="en-IN" sz="2400" dirty="0"/>
              <a:t>[5] </a:t>
            </a:r>
            <a:r>
              <a:rPr lang="en-IN" sz="2400" dirty="0">
                <a:hlinkClick r:id="rId2"/>
              </a:rPr>
              <a:t>www.driveu.in/Driver/Pune</a:t>
            </a:r>
            <a:endParaRPr lang="en-IN" sz="2400" dirty="0"/>
          </a:p>
          <a:p>
            <a:endParaRPr lang="en-IN" sz="2400" dirty="0"/>
          </a:p>
          <a:p>
            <a:r>
              <a:rPr lang="en-IN" sz="2400" dirty="0"/>
              <a:t>[6] www.089drivers.com/</a:t>
            </a:r>
          </a:p>
        </p:txBody>
      </p:sp>
    </p:spTree>
    <p:extLst>
      <p:ext uri="{BB962C8B-B14F-4D97-AF65-F5344CB8AC3E}">
        <p14:creationId xmlns:p14="http://schemas.microsoft.com/office/powerpoint/2010/main" val="1853622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p:txBody>
          <a:bodyPr>
            <a:normAutofit/>
          </a:bodyPr>
          <a:lstStyle/>
          <a:p>
            <a:r>
              <a:rPr lang="en-US" sz="2000" dirty="0"/>
              <a:t>As we have seen in the current existing system that people face difficulty in hiring driver for their own cars so they try to rent a car to travel. So, to overcome this problem we are developing our App     “Hi! Drive" in which we will providing drivers on rental to customer who have their own car but are not able to drive. In which they can easily search drivers on job nearby them and hire them on duty.</a:t>
            </a:r>
            <a:endParaRPr lang="en-IN" sz="2000" dirty="0"/>
          </a:p>
        </p:txBody>
      </p:sp>
    </p:spTree>
    <p:extLst>
      <p:ext uri="{BB962C8B-B14F-4D97-AF65-F5344CB8AC3E}">
        <p14:creationId xmlns:p14="http://schemas.microsoft.com/office/powerpoint/2010/main" val="214707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Mangal" panose="02040503050203030202" pitchFamily="18" charset="0"/>
              </a:rPr>
              <a:t>Maintain driver’s database. </a:t>
            </a:r>
          </a:p>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Mangal" panose="02040503050203030202" pitchFamily="18" charset="0"/>
              </a:rPr>
              <a:t>Make driver list available to user from the nearest area.</a:t>
            </a:r>
          </a:p>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Mangal" panose="02040503050203030202" pitchFamily="18" charset="0"/>
              </a:rPr>
              <a:t>Tracking driver’s location using GPS and off-track alert system. </a:t>
            </a:r>
          </a:p>
          <a:p>
            <a:pPr marL="342900" lvl="0" indent="-342900">
              <a:lnSpc>
                <a:spcPct val="107000"/>
              </a:lnSpc>
              <a:spcAft>
                <a:spcPts val="800"/>
              </a:spcAft>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Mangal" panose="02040503050203030202" pitchFamily="18" charset="0"/>
              </a:rPr>
              <a:t>Self-registration for drivers and users.</a:t>
            </a:r>
          </a:p>
          <a:p>
            <a:endParaRPr lang="en-IN" dirty="0"/>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a:xfrm>
            <a:off x="838200" y="338231"/>
            <a:ext cx="10515600" cy="1325563"/>
          </a:xfrm>
        </p:spPr>
        <p:txBody>
          <a:bodyPr/>
          <a:lstStyle/>
          <a:p>
            <a:r>
              <a:rPr lang="en-IN" dirty="0"/>
              <a:t>Technology Used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a:xfrm>
            <a:off x="838200" y="1281953"/>
            <a:ext cx="10515600" cy="4554352"/>
          </a:xfrm>
        </p:spPr>
        <p:txBody>
          <a:bodyPr>
            <a:normAutofit/>
          </a:bodyPr>
          <a:lstStyle/>
          <a:p>
            <a:pPr marL="0" lvl="0" indent="0">
              <a:lnSpc>
                <a:spcPct val="107000"/>
              </a:lnSpc>
              <a:spcAft>
                <a:spcPts val="800"/>
              </a:spcAft>
              <a:buNone/>
            </a:pPr>
            <a:endParaRPr lang="en-IN"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dirty="0">
                <a:solidFill>
                  <a:srgbClr val="000000"/>
                </a:solidFill>
                <a:effectLst/>
                <a:latin typeface="Times New Roman" panose="02020603050405020304" pitchFamily="18" charset="0"/>
                <a:ea typeface="Times New Roman" panose="02020603050405020304" pitchFamily="18" charset="0"/>
              </a:rPr>
              <a:t>Front-end:</a:t>
            </a:r>
            <a:endParaRPr lang="en-IN" dirty="0">
              <a:effectLst/>
              <a:latin typeface="Noto Sans Symbols"/>
              <a:ea typeface="Noto Sans Symbols"/>
              <a:cs typeface="Noto Sans Symbols"/>
            </a:endParaRPr>
          </a:p>
          <a:p>
            <a:pPr marL="800100" lvl="1" indent="-342900">
              <a:lnSpc>
                <a:spcPct val="107000"/>
              </a:lnSpc>
              <a:spcAft>
                <a:spcPts val="800"/>
              </a:spcAft>
              <a:buFont typeface="Arial" panose="020B0604020202020204" pitchFamily="34" charset="0"/>
              <a:buChar char="●"/>
            </a:pPr>
            <a:r>
              <a:rPr lang="en-IN" dirty="0">
                <a:solidFill>
                  <a:srgbClr val="000000"/>
                </a:solidFill>
                <a:latin typeface="Times New Roman" panose="02020603050405020304" pitchFamily="18" charset="0"/>
                <a:ea typeface="Noto Sans Symbols"/>
                <a:cs typeface="Noto Sans Symbols"/>
              </a:rPr>
              <a:t>React JS</a:t>
            </a:r>
          </a:p>
          <a:p>
            <a:pPr marL="800100" lvl="1" indent="-342900">
              <a:lnSpc>
                <a:spcPct val="107000"/>
              </a:lnSpc>
              <a:spcAft>
                <a:spcPts val="800"/>
              </a:spcAft>
              <a:buFont typeface="Arial" panose="020B0604020202020204" pitchFamily="34" charset="0"/>
              <a:buChar char="●"/>
            </a:pPr>
            <a:r>
              <a:rPr lang="en-IN" dirty="0">
                <a:solidFill>
                  <a:srgbClr val="000000"/>
                </a:solidFill>
                <a:latin typeface="Times New Roman" panose="02020603050405020304" pitchFamily="18" charset="0"/>
                <a:ea typeface="Noto Sans Symbols"/>
                <a:cs typeface="Noto Sans Symbols"/>
              </a:rPr>
              <a:t>Next JS</a:t>
            </a:r>
          </a:p>
          <a:p>
            <a:pPr marL="800100" lvl="1" indent="-342900">
              <a:lnSpc>
                <a:spcPct val="107000"/>
              </a:lnSpc>
              <a:spcAft>
                <a:spcPts val="800"/>
              </a:spcAft>
              <a:buFont typeface="Arial" panose="020B0604020202020204" pitchFamily="34" charset="0"/>
              <a:buChar char="●"/>
            </a:pPr>
            <a:r>
              <a:rPr lang="en-IN" dirty="0">
                <a:solidFill>
                  <a:srgbClr val="000000"/>
                </a:solidFill>
                <a:effectLst/>
                <a:latin typeface="Times New Roman" panose="02020603050405020304" pitchFamily="18" charset="0"/>
                <a:ea typeface="Noto Sans Symbols"/>
                <a:cs typeface="Noto Sans Symbols"/>
              </a:rPr>
              <a:t>HTML </a:t>
            </a:r>
            <a:r>
              <a:rPr lang="en-IN" dirty="0">
                <a:solidFill>
                  <a:srgbClr val="000000"/>
                </a:solidFill>
                <a:latin typeface="Times New Roman" panose="02020603050405020304" pitchFamily="18" charset="0"/>
                <a:ea typeface="Noto Sans Symbols"/>
                <a:cs typeface="Noto Sans Symbols"/>
              </a:rPr>
              <a:t>, </a:t>
            </a:r>
            <a:r>
              <a:rPr lang="en-IN" dirty="0">
                <a:solidFill>
                  <a:srgbClr val="000000"/>
                </a:solidFill>
                <a:effectLst/>
                <a:latin typeface="Times New Roman" panose="02020603050405020304" pitchFamily="18" charset="0"/>
                <a:ea typeface="Noto Sans Symbols"/>
                <a:cs typeface="Noto Sans Symbols"/>
              </a:rPr>
              <a:t>CSS, JavaScript</a:t>
            </a:r>
            <a:endParaRPr lang="en-IN" dirty="0">
              <a:effectLst/>
              <a:latin typeface="Noto Sans Symbols"/>
              <a:ea typeface="Noto Sans Symbols"/>
              <a:cs typeface="Noto Sans Symbols"/>
            </a:endParaRPr>
          </a:p>
          <a:p>
            <a:pPr marL="342900" lvl="0" indent="-342900">
              <a:lnSpc>
                <a:spcPct val="107000"/>
              </a:lnSpc>
              <a:spcAft>
                <a:spcPts val="800"/>
              </a:spcAft>
              <a:buFont typeface="+mj-lt"/>
              <a:buAutoNum type="arabicPeriod"/>
            </a:pPr>
            <a:r>
              <a:rPr lang="en-IN" dirty="0">
                <a:solidFill>
                  <a:srgbClr val="000000"/>
                </a:solidFill>
                <a:effectLst/>
                <a:latin typeface="Times New Roman" panose="02020603050405020304" pitchFamily="18" charset="0"/>
                <a:ea typeface="Times New Roman" panose="02020603050405020304" pitchFamily="18" charset="0"/>
              </a:rPr>
              <a:t>Backend:</a:t>
            </a:r>
            <a:endParaRPr lang="en-IN" dirty="0">
              <a:solidFill>
                <a:srgbClr val="000000"/>
              </a:solidFill>
              <a:effectLst/>
              <a:latin typeface="Calibri" panose="020F0502020204030204" pitchFamily="34" charset="0"/>
              <a:ea typeface="Calibri" panose="020F0502020204030204" pitchFamily="34" charset="0"/>
            </a:endParaRPr>
          </a:p>
          <a:p>
            <a:pPr marL="800100" lvl="1" indent="-342900">
              <a:lnSpc>
                <a:spcPct val="107000"/>
              </a:lnSpc>
              <a:spcAft>
                <a:spcPts val="800"/>
              </a:spcAft>
              <a:buFont typeface="Arial" panose="020B0604020202020204" pitchFamily="34" charset="0"/>
              <a:buChar char="●"/>
            </a:pPr>
            <a:r>
              <a:rPr lang="en-IN" dirty="0">
                <a:solidFill>
                  <a:srgbClr val="000000"/>
                </a:solidFill>
                <a:latin typeface="Times New Roman" panose="02020603050405020304" pitchFamily="18" charset="0"/>
                <a:ea typeface="Noto Sans Symbols"/>
                <a:cs typeface="Noto Sans Symbols"/>
              </a:rPr>
              <a:t>REST framework</a:t>
            </a:r>
          </a:p>
          <a:p>
            <a:pPr marL="800100" lvl="1" indent="-342900">
              <a:lnSpc>
                <a:spcPct val="107000"/>
              </a:lnSpc>
              <a:spcAft>
                <a:spcPts val="800"/>
              </a:spcAft>
              <a:buFont typeface="Arial" panose="020B0604020202020204" pitchFamily="34" charset="0"/>
              <a:buChar char="●"/>
            </a:pPr>
            <a:r>
              <a:rPr lang="en-IN" dirty="0">
                <a:solidFill>
                  <a:srgbClr val="000000"/>
                </a:solidFill>
                <a:latin typeface="Times New Roman" panose="02020603050405020304" pitchFamily="18" charset="0"/>
                <a:ea typeface="Noto Sans Symbols"/>
                <a:cs typeface="Noto Sans Symbols"/>
              </a:rPr>
              <a:t>Node JS</a:t>
            </a:r>
          </a:p>
          <a:p>
            <a:pPr marL="800100" lvl="1" indent="-342900">
              <a:lnSpc>
                <a:spcPct val="107000"/>
              </a:lnSpc>
              <a:spcAft>
                <a:spcPts val="800"/>
              </a:spcAft>
              <a:buFont typeface="Arial" panose="020B0604020202020204" pitchFamily="34" charset="0"/>
              <a:buChar char="●"/>
            </a:pPr>
            <a:r>
              <a:rPr lang="en-IN" dirty="0">
                <a:solidFill>
                  <a:srgbClr val="000000"/>
                </a:solidFill>
                <a:latin typeface="Times New Roman" panose="02020603050405020304" pitchFamily="18" charset="0"/>
                <a:ea typeface="Noto Sans Symbols"/>
                <a:cs typeface="Noto Sans Symbols"/>
              </a:rPr>
              <a:t>Express JS</a:t>
            </a:r>
          </a:p>
          <a:p>
            <a:pPr marL="800100" lvl="1" indent="-342900">
              <a:lnSpc>
                <a:spcPct val="107000"/>
              </a:lnSpc>
              <a:spcAft>
                <a:spcPts val="800"/>
              </a:spcAft>
              <a:buFont typeface="Arial" panose="020B0604020202020204" pitchFamily="34" charset="0"/>
              <a:buChar char="●"/>
            </a:pPr>
            <a:endParaRPr lang="en-IN" dirty="0">
              <a:solidFill>
                <a:srgbClr val="000000"/>
              </a:solidFill>
              <a:latin typeface="Times New Roman" panose="02020603050405020304" pitchFamily="18" charset="0"/>
              <a:ea typeface="Noto Sans Symbols"/>
              <a:cs typeface="Noto Sans Symbols"/>
            </a:endParaRPr>
          </a:p>
          <a:p>
            <a:pPr marL="457200" lvl="1" indent="0">
              <a:lnSpc>
                <a:spcPct val="107000"/>
              </a:lnSpc>
              <a:spcAft>
                <a:spcPts val="800"/>
              </a:spcAft>
              <a:buNone/>
            </a:pPr>
            <a:endParaRPr lang="en-IN" dirty="0">
              <a:solidFill>
                <a:srgbClr val="000000"/>
              </a:solidFill>
              <a:latin typeface="Times New Roman" panose="02020603050405020304" pitchFamily="18" charset="0"/>
              <a:ea typeface="Noto Sans Symbols"/>
              <a:cs typeface="Noto Sans Symbols"/>
            </a:endParaRPr>
          </a:p>
          <a:p>
            <a:pPr marL="800100" lvl="1" indent="-342900">
              <a:lnSpc>
                <a:spcPct val="107000"/>
              </a:lnSpc>
              <a:spcAft>
                <a:spcPts val="800"/>
              </a:spcAft>
              <a:buFont typeface="Arial" panose="020B0604020202020204" pitchFamily="34" charset="0"/>
              <a:buChar char="●"/>
            </a:pPr>
            <a:endParaRPr lang="en-IN" dirty="0">
              <a:solidFill>
                <a:srgbClr val="000000"/>
              </a:solidFill>
              <a:latin typeface="Times New Roman" panose="02020603050405020304" pitchFamily="18" charset="0"/>
              <a:ea typeface="Noto Sans Symbols"/>
              <a:cs typeface="Noto Sans Symbols"/>
            </a:endParaRPr>
          </a:p>
          <a:p>
            <a:pPr marL="800100" lvl="1" indent="-342900">
              <a:lnSpc>
                <a:spcPct val="107000"/>
              </a:lnSpc>
              <a:spcAft>
                <a:spcPts val="800"/>
              </a:spcAft>
              <a:buFont typeface="Arial" panose="020B0604020202020204" pitchFamily="34" charset="0"/>
              <a:buChar char="●"/>
            </a:pPr>
            <a:endParaRPr lang="en-IN" dirty="0">
              <a:effectLst/>
              <a:latin typeface="Noto Sans Symbols"/>
              <a:ea typeface="Noto Sans Symbols"/>
              <a:cs typeface="Noto Sans Symbols"/>
            </a:endParaRPr>
          </a:p>
          <a:p>
            <a:endParaRPr lang="en-IN" dirty="0"/>
          </a:p>
          <a:p>
            <a:endParaRPr lang="en-IN" dirty="0"/>
          </a:p>
        </p:txBody>
      </p:sp>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1816661"/>
            <a:ext cx="10515600" cy="4351338"/>
          </a:xfrm>
        </p:spPr>
        <p:txBody>
          <a:bodyPr>
            <a:normAutofit fontScale="70000" lnSpcReduction="20000"/>
          </a:bodyPr>
          <a:lstStyle/>
          <a:p>
            <a:pPr marL="342900" indent="-342900">
              <a:buFont typeface="+mj-lt"/>
              <a:buAutoNum type="arabicPeriod"/>
            </a:pPr>
            <a:r>
              <a:rPr lang="en-IN" sz="2000" dirty="0"/>
              <a:t>Sandeep Gupta, Attaullah </a:t>
            </a:r>
            <a:r>
              <a:rPr lang="en-IN" sz="2000" dirty="0" err="1"/>
              <a:t>Buriro</a:t>
            </a:r>
            <a:r>
              <a:rPr lang="en-IN" sz="2000" dirty="0"/>
              <a:t>, Bruno </a:t>
            </a:r>
            <a:r>
              <a:rPr lang="en-IN" sz="2000" dirty="0" err="1"/>
              <a:t>Crispo</a:t>
            </a:r>
            <a:endParaRPr lang="en-IN" sz="2000" dirty="0"/>
          </a:p>
          <a:p>
            <a:pPr marL="457200" lvl="1" indent="0">
              <a:buNone/>
            </a:pPr>
            <a:r>
              <a:rPr lang="en-IN" sz="1600" dirty="0"/>
              <a:t>“</a:t>
            </a:r>
            <a:r>
              <a:rPr lang="en-IN" sz="1600" dirty="0" err="1"/>
              <a:t>DriverAuth</a:t>
            </a:r>
            <a:r>
              <a:rPr lang="en-IN" sz="1600" dirty="0"/>
              <a:t>: </a:t>
            </a:r>
            <a:r>
              <a:rPr lang="en-IN" sz="1600" dirty="0" err="1"/>
              <a:t>Behavioral</a:t>
            </a:r>
            <a:r>
              <a:rPr lang="en-IN" sz="1600" dirty="0"/>
              <a:t> biometric-based driver </a:t>
            </a:r>
            <a:r>
              <a:rPr lang="en-US" sz="1600" dirty="0"/>
              <a:t>authentication mechanism for on-demand ride and</a:t>
            </a:r>
          </a:p>
          <a:p>
            <a:pPr marL="457200" lvl="1" indent="0">
              <a:buNone/>
            </a:pPr>
            <a:r>
              <a:rPr lang="en-US" sz="1600" dirty="0"/>
              <a:t>ridesharing infrastructure.”</a:t>
            </a:r>
          </a:p>
          <a:p>
            <a:pPr marL="457200" lvl="1" indent="0">
              <a:buNone/>
            </a:pPr>
            <a:r>
              <a:rPr lang="en-US" sz="1600" dirty="0"/>
              <a:t>A </a:t>
            </a:r>
            <a:r>
              <a:rPr lang="en-US" sz="1600" dirty="0" err="1"/>
              <a:t>behavioural</a:t>
            </a:r>
            <a:r>
              <a:rPr lang="en-US" sz="1600" dirty="0"/>
              <a:t>-biometric-based authentication [1]</a:t>
            </a:r>
          </a:p>
          <a:p>
            <a:pPr marL="457200" lvl="1" indent="0">
              <a:buNone/>
            </a:pPr>
            <a:r>
              <a:rPr lang="en-US" sz="1600" dirty="0"/>
              <a:t>scheme in the context of on-demand ride and the rideshare</a:t>
            </a:r>
          </a:p>
          <a:p>
            <a:pPr marL="457200" lvl="1" indent="0">
              <a:buNone/>
            </a:pPr>
            <a:r>
              <a:rPr lang="en-US" sz="1600" dirty="0"/>
              <a:t>services. The approach can be extremely useful to verify</a:t>
            </a:r>
          </a:p>
          <a:p>
            <a:pPr marL="457200" lvl="1" indent="0">
              <a:buNone/>
            </a:pPr>
            <a:r>
              <a:rPr lang="en-US" sz="1600" dirty="0"/>
              <a:t>drivers remotely. </a:t>
            </a:r>
          </a:p>
          <a:p>
            <a:pPr marL="342900" indent="-342900">
              <a:buFont typeface="+mj-lt"/>
              <a:buAutoNum type="arabicPeriod"/>
            </a:pPr>
            <a:endParaRPr lang="en-US" sz="2000" dirty="0"/>
          </a:p>
          <a:p>
            <a:pPr marL="342900" indent="-342900">
              <a:buFont typeface="+mj-lt"/>
              <a:buAutoNum type="arabicPeriod"/>
            </a:pPr>
            <a:r>
              <a:rPr lang="en-US" sz="2000" dirty="0" err="1"/>
              <a:t>Kacem</a:t>
            </a:r>
            <a:r>
              <a:rPr lang="en-US" sz="2000" dirty="0"/>
              <a:t> Abida, Rainer </a:t>
            </a:r>
            <a:r>
              <a:rPr lang="en-US" sz="2000" dirty="0" err="1"/>
              <a:t>Stahlmann</a:t>
            </a:r>
            <a:r>
              <a:rPr lang="en-US" sz="2000" dirty="0"/>
              <a:t>, Florian Netter, and Carlo</a:t>
            </a:r>
          </a:p>
          <a:p>
            <a:pPr marL="457200" lvl="1" indent="0">
              <a:buNone/>
            </a:pPr>
            <a:r>
              <a:rPr lang="en-US" sz="1600" dirty="0" err="1"/>
              <a:t>Ratti</a:t>
            </a:r>
            <a:r>
              <a:rPr lang="en-US" sz="1600" dirty="0"/>
              <a:t> “Driving Behavior Analysis through CAN Bus Data</a:t>
            </a:r>
          </a:p>
          <a:p>
            <a:pPr marL="457200" lvl="1" indent="0">
              <a:buNone/>
            </a:pPr>
            <a:r>
              <a:rPr lang="en-US" sz="1600" dirty="0"/>
              <a:t>in an Uncontrolled Environment.”</a:t>
            </a:r>
          </a:p>
          <a:p>
            <a:pPr marL="457200" lvl="1" indent="0">
              <a:buNone/>
            </a:pPr>
            <a:r>
              <a:rPr lang="en-US" sz="1600" dirty="0"/>
              <a:t>Driving behavior analysis has been studied from a new</a:t>
            </a:r>
          </a:p>
          <a:p>
            <a:pPr marL="457200" lvl="1" indent="0">
              <a:buNone/>
            </a:pPr>
            <a:r>
              <a:rPr lang="en-US" sz="1600" dirty="0"/>
              <a:t>point of view, that bridges the gap between driving behavior</a:t>
            </a:r>
          </a:p>
          <a:p>
            <a:pPr marL="457200" lvl="1" indent="0">
              <a:buNone/>
            </a:pPr>
            <a:r>
              <a:rPr lang="en-US" sz="1600" dirty="0"/>
              <a:t>studies through uncontrolled experiments leveraging only</a:t>
            </a:r>
          </a:p>
          <a:p>
            <a:pPr marL="457200" lvl="1" indent="0">
              <a:buNone/>
            </a:pPr>
            <a:r>
              <a:rPr lang="en-US" sz="1600" dirty="0"/>
              <a:t>the GPS signal and studies exploiting CAN bus data through</a:t>
            </a:r>
          </a:p>
          <a:p>
            <a:pPr marL="457200" lvl="1" indent="0">
              <a:buNone/>
            </a:pPr>
            <a:r>
              <a:rPr lang="en-US" sz="1600" dirty="0"/>
              <a:t>very controlled experiments.</a:t>
            </a:r>
          </a:p>
        </p:txBody>
      </p:sp>
    </p:spTree>
    <p:extLst>
      <p:ext uri="{BB962C8B-B14F-4D97-AF65-F5344CB8AC3E}">
        <p14:creationId xmlns:p14="http://schemas.microsoft.com/office/powerpoint/2010/main" val="131100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3E86BC-1E09-204C-2EC8-B51691D668A4}"/>
              </a:ext>
            </a:extLst>
          </p:cNvPr>
          <p:cNvSpPr>
            <a:spLocks noGrp="1"/>
          </p:cNvSpPr>
          <p:nvPr>
            <p:ph idx="1"/>
          </p:nvPr>
        </p:nvSpPr>
        <p:spPr>
          <a:xfrm>
            <a:off x="1331259" y="1253331"/>
            <a:ext cx="10515600" cy="4351338"/>
          </a:xfrm>
        </p:spPr>
        <p:txBody>
          <a:bodyPr>
            <a:normAutofit fontScale="70000" lnSpcReduction="20000"/>
          </a:bodyPr>
          <a:lstStyle/>
          <a:p>
            <a:pPr marL="342900" indent="-342900">
              <a:buFont typeface="+mj-lt"/>
              <a:buAutoNum type="arabicPeriod" startAt="3"/>
            </a:pPr>
            <a:r>
              <a:rPr lang="en-US" sz="2100" dirty="0"/>
              <a:t>Dr. Ruchi Shukla, Dr. Ashish Chandra &amp; Ms. Himanshi Jain</a:t>
            </a:r>
          </a:p>
          <a:p>
            <a:pPr marL="457200" lvl="1" indent="0">
              <a:buNone/>
            </a:pPr>
            <a:r>
              <a:rPr lang="en-US" sz="1600" dirty="0"/>
              <a:t>“OLA VS UBER: The Battle of Dominance.”</a:t>
            </a:r>
          </a:p>
          <a:p>
            <a:pPr marL="457200" lvl="1" indent="0">
              <a:buNone/>
            </a:pPr>
            <a:r>
              <a:rPr lang="en-US" sz="1600" dirty="0"/>
              <a:t>India’s major attractiveness lies in its market size and</a:t>
            </a:r>
          </a:p>
          <a:p>
            <a:pPr marL="457200" lvl="1" indent="0">
              <a:buNone/>
            </a:pPr>
            <a:r>
              <a:rPr lang="en-US" sz="1600" dirty="0"/>
              <a:t>increased purchasing power resulting in uplifting lifestyles.</a:t>
            </a:r>
          </a:p>
          <a:p>
            <a:pPr marL="457200" lvl="1" indent="0">
              <a:buNone/>
            </a:pPr>
            <a:r>
              <a:rPr lang="en-US" sz="1600" dirty="0"/>
              <a:t>On the other hand, Indian consumers are smart, very</a:t>
            </a:r>
          </a:p>
          <a:p>
            <a:pPr marL="457200" lvl="1" indent="0">
              <a:buNone/>
            </a:pPr>
            <a:r>
              <a:rPr lang="en-US" sz="1600" dirty="0"/>
              <a:t>demanding and highly price-sensitive with no brand loyalty</a:t>
            </a:r>
          </a:p>
          <a:p>
            <a:pPr marL="457200" lvl="1" indent="0">
              <a:buNone/>
            </a:pPr>
            <a:endParaRPr lang="en-US" sz="1700" dirty="0"/>
          </a:p>
          <a:p>
            <a:pPr marL="342900" indent="-342900">
              <a:buFont typeface="+mj-lt"/>
              <a:buAutoNum type="arabicPeriod" startAt="3"/>
            </a:pPr>
            <a:r>
              <a:rPr lang="en-US" sz="2100" dirty="0"/>
              <a:t>Dr. P. Kishore Kumar1, Dr. N. Ramesh Kumar2</a:t>
            </a:r>
          </a:p>
          <a:p>
            <a:pPr marL="0" indent="0">
              <a:buNone/>
            </a:pPr>
            <a:r>
              <a:rPr lang="en-US" sz="2100" dirty="0"/>
              <a:t>       “</a:t>
            </a:r>
            <a:r>
              <a:rPr lang="en-US" sz="1600" dirty="0"/>
              <a:t>A Study on Factors Influencing the Consumers in Selection of Cab Services.”</a:t>
            </a:r>
          </a:p>
          <a:p>
            <a:pPr marL="457200" lvl="1" indent="0">
              <a:buNone/>
            </a:pPr>
            <a:r>
              <a:rPr lang="en-US" sz="1600" dirty="0"/>
              <a:t>The customer satisfaction about the call taxi services,</a:t>
            </a:r>
          </a:p>
          <a:p>
            <a:pPr marL="457200" lvl="1" indent="0">
              <a:buNone/>
            </a:pPr>
            <a:r>
              <a:rPr lang="en-US" sz="1600" dirty="0"/>
              <a:t>the factors they give importance in selection of the service</a:t>
            </a:r>
          </a:p>
          <a:p>
            <a:pPr marL="457200" lvl="1" indent="0">
              <a:buNone/>
            </a:pPr>
            <a:r>
              <a:rPr lang="en-US" sz="1600" dirty="0"/>
              <a:t>provider, tariff, comfort, convenience, service quality and</a:t>
            </a:r>
          </a:p>
          <a:p>
            <a:pPr marL="457200" lvl="1" indent="0">
              <a:buNone/>
            </a:pPr>
            <a:r>
              <a:rPr lang="en-US" sz="1600" dirty="0"/>
              <a:t>customer care rendered [5]. The finding depicts the exact</a:t>
            </a:r>
          </a:p>
          <a:p>
            <a:pPr marL="457200" lvl="1" indent="0">
              <a:buNone/>
            </a:pPr>
            <a:r>
              <a:rPr lang="en-US" sz="1600" dirty="0"/>
              <a:t>replica of the customer’s mindset and level of satisfaction</a:t>
            </a:r>
          </a:p>
          <a:p>
            <a:pPr marL="457200" lvl="1" indent="0">
              <a:buNone/>
            </a:pPr>
            <a:r>
              <a:rPr lang="en-US" sz="1600" dirty="0"/>
              <a:t>towards the service providers operating the call taxi in the</a:t>
            </a:r>
          </a:p>
          <a:p>
            <a:pPr marL="457200" lvl="1" indent="0">
              <a:buNone/>
            </a:pPr>
            <a:r>
              <a:rPr lang="en-US" sz="1600" dirty="0"/>
              <a:t>Chennai market.</a:t>
            </a:r>
          </a:p>
          <a:p>
            <a:pPr marL="457200" lvl="1" indent="0">
              <a:buNone/>
            </a:pPr>
            <a:endParaRPr lang="en-US" sz="1200" dirty="0"/>
          </a:p>
        </p:txBody>
      </p:sp>
    </p:spTree>
    <p:extLst>
      <p:ext uri="{BB962C8B-B14F-4D97-AF65-F5344CB8AC3E}">
        <p14:creationId xmlns:p14="http://schemas.microsoft.com/office/powerpoint/2010/main" val="3744237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a:xfrm>
            <a:off x="702198" y="0"/>
            <a:ext cx="10515600" cy="1325563"/>
          </a:xfrm>
        </p:spPr>
        <p:txBody>
          <a:bodyPr/>
          <a:lstStyle/>
          <a:p>
            <a:r>
              <a:rPr lang="en-IN" dirty="0"/>
              <a:t>Workflow Diagram</a:t>
            </a:r>
          </a:p>
        </p:txBody>
      </p:sp>
      <p:sp>
        <p:nvSpPr>
          <p:cNvPr id="3" name="Content Placeholder 2">
            <a:extLst>
              <a:ext uri="{FF2B5EF4-FFF2-40B4-BE49-F238E27FC236}">
                <a16:creationId xmlns:a16="http://schemas.microsoft.com/office/drawing/2014/main" id="{E46F2962-0FCA-5EFB-BF51-FD90A8C00BC9}"/>
              </a:ext>
            </a:extLst>
          </p:cNvPr>
          <p:cNvSpPr>
            <a:spLocks noGrp="1"/>
          </p:cNvSpPr>
          <p:nvPr>
            <p:ph idx="1"/>
          </p:nvPr>
        </p:nvSpPr>
        <p:spPr>
          <a:xfrm>
            <a:off x="1311798" y="1135669"/>
            <a:ext cx="10515600" cy="4351338"/>
          </a:xfrm>
        </p:spPr>
        <p:txBody>
          <a:bodyPr/>
          <a:lstStyle/>
          <a:p>
            <a:r>
              <a:rPr lang="en-IN" dirty="0"/>
              <a:t>Diagram to show the process involved in the project.</a:t>
            </a:r>
          </a:p>
          <a:p>
            <a:pPr marL="0" indent="0">
              <a:buNone/>
            </a:pPr>
            <a:endParaRPr lang="en-IN" dirty="0"/>
          </a:p>
        </p:txBody>
      </p:sp>
      <p:pic>
        <p:nvPicPr>
          <p:cNvPr id="6" name="Picture 5">
            <a:extLst>
              <a:ext uri="{FF2B5EF4-FFF2-40B4-BE49-F238E27FC236}">
                <a16:creationId xmlns:a16="http://schemas.microsoft.com/office/drawing/2014/main" id="{1556ED02-F256-69E4-C6E4-9D127897DB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846" y="1500473"/>
            <a:ext cx="8917651" cy="5068415"/>
          </a:xfrm>
          <a:prstGeom prst="rect">
            <a:avLst/>
          </a:prstGeom>
        </p:spPr>
      </p:pic>
    </p:spTree>
    <p:extLst>
      <p:ext uri="{BB962C8B-B14F-4D97-AF65-F5344CB8AC3E}">
        <p14:creationId xmlns:p14="http://schemas.microsoft.com/office/powerpoint/2010/main" val="1116752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6A8F441-B81A-C06C-07E7-D650F042AB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1697" y="744070"/>
            <a:ext cx="9761953" cy="5581835"/>
          </a:xfrm>
        </p:spPr>
      </p:pic>
    </p:spTree>
    <p:extLst>
      <p:ext uri="{BB962C8B-B14F-4D97-AF65-F5344CB8AC3E}">
        <p14:creationId xmlns:p14="http://schemas.microsoft.com/office/powerpoint/2010/main" val="3792981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p:txBody>
          <a:bodyPr/>
          <a:lstStyle/>
          <a:p>
            <a:r>
              <a:rPr lang="en-IN" dirty="0"/>
              <a:t>Patent Status</a:t>
            </a:r>
          </a:p>
        </p:txBody>
      </p:sp>
      <p:sp>
        <p:nvSpPr>
          <p:cNvPr id="3" name="Content Placeholder 2">
            <a:extLst>
              <a:ext uri="{FF2B5EF4-FFF2-40B4-BE49-F238E27FC236}">
                <a16:creationId xmlns:a16="http://schemas.microsoft.com/office/drawing/2014/main" id="{0F9B0AAD-8D90-3D7E-4D66-651E410AEB0F}"/>
              </a:ext>
            </a:extLst>
          </p:cNvPr>
          <p:cNvSpPr>
            <a:spLocks noGrp="1"/>
          </p:cNvSpPr>
          <p:nvPr>
            <p:ph idx="1"/>
          </p:nvPr>
        </p:nvSpPr>
        <p:spPr/>
        <p:txBody>
          <a:bodyPr/>
          <a:lstStyle/>
          <a:p>
            <a:r>
              <a:rPr lang="en-IN" dirty="0"/>
              <a:t>Completed and sent to mentor.</a:t>
            </a:r>
          </a:p>
        </p:txBody>
      </p:sp>
    </p:spTree>
    <p:extLst>
      <p:ext uri="{BB962C8B-B14F-4D97-AF65-F5344CB8AC3E}">
        <p14:creationId xmlns:p14="http://schemas.microsoft.com/office/powerpoint/2010/main" val="304773771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174</TotalTime>
  <Words>732</Words>
  <Application>Microsoft Office PowerPoint</Application>
  <PresentationFormat>Widescreen</PresentationFormat>
  <Paragraphs>96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Noto Sans Symbols</vt:lpstr>
      <vt:lpstr>Symbol</vt:lpstr>
      <vt:lpstr>Times New Roman</vt:lpstr>
      <vt:lpstr>Wingdings 3</vt:lpstr>
      <vt:lpstr>Wisp</vt:lpstr>
      <vt:lpstr>       I Project Presentation (KCS 753) Hi! Drive</vt:lpstr>
      <vt:lpstr>Problem Statement</vt:lpstr>
      <vt:lpstr>Objectives</vt:lpstr>
      <vt:lpstr>Technology Used </vt:lpstr>
      <vt:lpstr>Literature Survey </vt:lpstr>
      <vt:lpstr>PowerPoint Presentation</vt:lpstr>
      <vt:lpstr>Workflow Diagram</vt:lpstr>
      <vt:lpstr>PowerPoint Presentation</vt:lpstr>
      <vt:lpstr>Patent Status</vt:lpstr>
      <vt:lpstr>Research Paper Status</vt:lpstr>
      <vt:lpstr>PowerPoint Presentation</vt:lpstr>
      <vt:lpstr>PowerPoint Presentation</vt:lpstr>
      <vt:lpstr>PowerPoint Presentation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AKSHAT SINGH</cp:lastModifiedBy>
  <cp:revision>15</cp:revision>
  <dcterms:created xsi:type="dcterms:W3CDTF">2023-09-23T09:10:50Z</dcterms:created>
  <dcterms:modified xsi:type="dcterms:W3CDTF">2024-01-03T12:02:40Z</dcterms:modified>
</cp:coreProperties>
</file>