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2C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73355" y="2265315"/>
            <a:ext cx="4015897" cy="6728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839473" y="2298576"/>
            <a:ext cx="4277084" cy="6697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1C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3082" y="348984"/>
            <a:ext cx="10181834" cy="2466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01574" y="3532504"/>
            <a:ext cx="13084851" cy="522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5136" y="0"/>
            <a:ext cx="9653270" cy="10284460"/>
            <a:chOff x="8635136" y="0"/>
            <a:chExt cx="9653270" cy="10284460"/>
          </a:xfrm>
        </p:grpSpPr>
        <p:sp>
          <p:nvSpPr>
            <p:cNvPr id="3" name="object 3"/>
            <p:cNvSpPr/>
            <p:nvPr/>
          </p:nvSpPr>
          <p:spPr>
            <a:xfrm>
              <a:off x="15789950" y="0"/>
              <a:ext cx="2498090" cy="10284460"/>
            </a:xfrm>
            <a:custGeom>
              <a:avLst/>
              <a:gdLst/>
              <a:ahLst/>
              <a:cxnLst/>
              <a:rect l="l" t="t" r="r" b="b"/>
              <a:pathLst>
                <a:path w="2498090" h="10284460">
                  <a:moveTo>
                    <a:pt x="0" y="0"/>
                  </a:moveTo>
                  <a:lnTo>
                    <a:pt x="2498049" y="0"/>
                  </a:lnTo>
                  <a:lnTo>
                    <a:pt x="2498049" y="10284158"/>
                  </a:lnTo>
                  <a:lnTo>
                    <a:pt x="0" y="10284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635136" y="2341259"/>
              <a:ext cx="9648809" cy="64388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16000" y="615292"/>
            <a:ext cx="8009255" cy="7835900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 marR="5080">
              <a:lnSpc>
                <a:spcPts val="12080"/>
              </a:lnSpc>
              <a:spcBef>
                <a:spcPts val="1435"/>
              </a:spcBef>
            </a:pPr>
            <a:r>
              <a:rPr dirty="0" sz="11000" spc="-300">
                <a:solidFill>
                  <a:srgbClr val="1B1C20"/>
                </a:solidFill>
                <a:latin typeface="Verdana"/>
                <a:cs typeface="Verdana"/>
              </a:rPr>
              <a:t>Cloud</a:t>
            </a:r>
            <a:r>
              <a:rPr dirty="0" sz="11000" spc="-1920">
                <a:solidFill>
                  <a:srgbClr val="1B1C20"/>
                </a:solidFill>
                <a:latin typeface="Verdana"/>
                <a:cs typeface="Verdana"/>
              </a:rPr>
              <a:t> </a:t>
            </a:r>
            <a:r>
              <a:rPr dirty="0" sz="11000" spc="-440">
                <a:solidFill>
                  <a:srgbClr val="1B1C20"/>
                </a:solidFill>
                <a:latin typeface="Verdana"/>
                <a:cs typeface="Verdana"/>
              </a:rPr>
              <a:t>Based  </a:t>
            </a:r>
            <a:r>
              <a:rPr dirty="0" sz="11000" spc="-420">
                <a:solidFill>
                  <a:srgbClr val="1B1C20"/>
                </a:solidFill>
                <a:latin typeface="Verdana"/>
                <a:cs typeface="Verdana"/>
              </a:rPr>
              <a:t>Phone  </a:t>
            </a:r>
            <a:r>
              <a:rPr dirty="0" sz="11000" spc="-455">
                <a:solidFill>
                  <a:srgbClr val="1B1C20"/>
                </a:solidFill>
                <a:latin typeface="Verdana"/>
                <a:cs typeface="Verdana"/>
              </a:rPr>
              <a:t>System  </a:t>
            </a:r>
            <a:r>
              <a:rPr dirty="0" sz="11000" spc="70" b="1">
                <a:solidFill>
                  <a:srgbClr val="62C399"/>
                </a:solidFill>
                <a:latin typeface="Arial"/>
                <a:cs typeface="Arial"/>
              </a:rPr>
              <a:t>Asterisk  </a:t>
            </a:r>
            <a:r>
              <a:rPr dirty="0" sz="11000" spc="85" b="1">
                <a:solidFill>
                  <a:srgbClr val="62C399"/>
                </a:solidFill>
                <a:latin typeface="Arial"/>
                <a:cs typeface="Arial"/>
              </a:rPr>
              <a:t>Server</a:t>
            </a:r>
            <a:endParaRPr sz="1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8926131"/>
            <a:ext cx="640461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5">
                <a:solidFill>
                  <a:srgbClr val="1B1C20"/>
                </a:solidFill>
                <a:latin typeface="Verdana"/>
                <a:cs typeface="Verdana"/>
              </a:rPr>
              <a:t>Cloud</a:t>
            </a:r>
            <a:r>
              <a:rPr dirty="0" sz="2600" spc="-335">
                <a:solidFill>
                  <a:srgbClr val="1B1C20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1B1C20"/>
                </a:solidFill>
                <a:latin typeface="Verdana"/>
                <a:cs typeface="Verdana"/>
              </a:rPr>
              <a:t>Based</a:t>
            </a:r>
            <a:r>
              <a:rPr dirty="0" sz="2600" spc="-330">
                <a:solidFill>
                  <a:srgbClr val="1B1C20"/>
                </a:solidFill>
                <a:latin typeface="Verdana"/>
                <a:cs typeface="Verdana"/>
              </a:rPr>
              <a:t> </a:t>
            </a:r>
            <a:r>
              <a:rPr dirty="0" sz="2600" spc="30">
                <a:solidFill>
                  <a:srgbClr val="1B1C20"/>
                </a:solidFill>
                <a:latin typeface="Verdana"/>
                <a:cs typeface="Verdana"/>
              </a:rPr>
              <a:t>IP-PBX</a:t>
            </a:r>
            <a:r>
              <a:rPr dirty="0" sz="2600" spc="-335">
                <a:solidFill>
                  <a:srgbClr val="1B1C20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1B1C20"/>
                </a:solidFill>
                <a:latin typeface="Verdana"/>
                <a:cs typeface="Verdana"/>
              </a:rPr>
              <a:t>phone</a:t>
            </a:r>
            <a:r>
              <a:rPr dirty="0" sz="2600" spc="-330">
                <a:solidFill>
                  <a:srgbClr val="1B1C20"/>
                </a:solidFill>
                <a:latin typeface="Verdana"/>
                <a:cs typeface="Verdana"/>
              </a:rPr>
              <a:t> </a:t>
            </a:r>
            <a:r>
              <a:rPr dirty="0" sz="2600" spc="-60">
                <a:solidFill>
                  <a:srgbClr val="1B1C20"/>
                </a:solidFill>
                <a:latin typeface="Verdana"/>
                <a:cs typeface="Verdana"/>
              </a:rPr>
              <a:t>system</a:t>
            </a:r>
            <a:r>
              <a:rPr dirty="0" sz="2600" spc="-335">
                <a:solidFill>
                  <a:srgbClr val="1B1C20"/>
                </a:solidFill>
                <a:latin typeface="Verdana"/>
                <a:cs typeface="Verdana"/>
              </a:rPr>
              <a:t> </a:t>
            </a:r>
            <a:r>
              <a:rPr dirty="0" sz="2600" spc="-85">
                <a:solidFill>
                  <a:srgbClr val="1B1C20"/>
                </a:solidFill>
                <a:latin typeface="Verdana"/>
                <a:cs typeface="Verdana"/>
              </a:rPr>
              <a:t>using  </a:t>
            </a:r>
            <a:r>
              <a:rPr dirty="0" sz="2600" spc="45">
                <a:solidFill>
                  <a:srgbClr val="1B1C20"/>
                </a:solidFill>
                <a:latin typeface="Verdana"/>
                <a:cs typeface="Verdana"/>
              </a:rPr>
              <a:t>VoIP</a:t>
            </a:r>
            <a:r>
              <a:rPr dirty="0" sz="2600" spc="-335">
                <a:solidFill>
                  <a:srgbClr val="1B1C20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1B1C20"/>
                </a:solidFill>
                <a:latin typeface="Verdana"/>
                <a:cs typeface="Verdana"/>
              </a:rPr>
              <a:t>Technology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5" y="53766"/>
            <a:ext cx="18249899" cy="10144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4763" y="302148"/>
            <a:ext cx="9534509" cy="9686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1C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0585" y="2151436"/>
            <a:ext cx="16372840" cy="436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799"/>
              </a:lnSpc>
              <a:spcBef>
                <a:spcPts val="95"/>
              </a:spcBef>
            </a:pPr>
            <a:r>
              <a:rPr dirty="0" sz="3050" spc="-275">
                <a:solidFill>
                  <a:srgbClr val="FFFFFF"/>
                </a:solidFill>
                <a:latin typeface="Arial Black"/>
                <a:cs typeface="Arial Black"/>
              </a:rPr>
              <a:t>This </a:t>
            </a:r>
            <a:r>
              <a:rPr dirty="0" sz="3050" spc="-229">
                <a:solidFill>
                  <a:srgbClr val="FFFFFF"/>
                </a:solidFill>
                <a:latin typeface="Arial Black"/>
                <a:cs typeface="Arial Black"/>
              </a:rPr>
              <a:t>research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project </a:t>
            </a:r>
            <a:r>
              <a:rPr dirty="0" sz="3050" spc="-220">
                <a:solidFill>
                  <a:srgbClr val="FFFFFF"/>
                </a:solidFill>
                <a:latin typeface="Arial Black"/>
                <a:cs typeface="Arial Black"/>
              </a:rPr>
              <a:t>aimed </a:t>
            </a:r>
            <a:r>
              <a:rPr dirty="0" sz="3050" spc="-12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3050" spc="-235">
                <a:solidFill>
                  <a:srgbClr val="FFFFFF"/>
                </a:solidFill>
                <a:latin typeface="Arial Black"/>
                <a:cs typeface="Arial Black"/>
              </a:rPr>
              <a:t>create </a:t>
            </a:r>
            <a:r>
              <a:rPr dirty="0" sz="3050" spc="-204">
                <a:solidFill>
                  <a:srgbClr val="FFFFFF"/>
                </a:solidFill>
                <a:latin typeface="Arial Black"/>
                <a:cs typeface="Arial Black"/>
              </a:rPr>
              <a:t>communication </a:t>
            </a:r>
            <a:r>
              <a:rPr dirty="0" sz="3050" spc="-229">
                <a:solidFill>
                  <a:srgbClr val="FFFFFF"/>
                </a:solidFill>
                <a:latin typeface="Arial Black"/>
                <a:cs typeface="Arial Black"/>
              </a:rPr>
              <a:t>System, </a:t>
            </a:r>
            <a:r>
              <a:rPr dirty="0" sz="3050" spc="-12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3050" spc="-235">
                <a:solidFill>
                  <a:srgbClr val="FFFFFF"/>
                </a:solidFill>
                <a:latin typeface="Arial Black"/>
                <a:cs typeface="Arial Black"/>
              </a:rPr>
              <a:t>enhance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050" spc="-215">
                <a:solidFill>
                  <a:srgbClr val="FFFFFF"/>
                </a:solidFill>
                <a:latin typeface="Arial Black"/>
                <a:cs typeface="Arial Black"/>
              </a:rPr>
              <a:t>voice  </a:t>
            </a:r>
            <a:r>
              <a:rPr dirty="0" sz="3050" spc="-204">
                <a:solidFill>
                  <a:srgbClr val="FFFFFF"/>
                </a:solidFill>
                <a:latin typeface="Arial Black"/>
                <a:cs typeface="Arial Black"/>
              </a:rPr>
              <a:t>communication inside </a:t>
            </a:r>
            <a:r>
              <a:rPr dirty="0" sz="3050" spc="-195">
                <a:solidFill>
                  <a:srgbClr val="FFFFFF"/>
                </a:solidFill>
                <a:latin typeface="Arial Black"/>
                <a:cs typeface="Arial Black"/>
              </a:rPr>
              <a:t>any </a:t>
            </a:r>
            <a:r>
              <a:rPr dirty="0" sz="3050" spc="-200">
                <a:solidFill>
                  <a:srgbClr val="FFFFFF"/>
                </a:solidFill>
                <a:latin typeface="Arial Black"/>
                <a:cs typeface="Arial Black"/>
              </a:rPr>
              <a:t>organization. </a:t>
            </a:r>
            <a:r>
              <a:rPr dirty="0" sz="3050" spc="-27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050" spc="-175">
                <a:solidFill>
                  <a:srgbClr val="FFFFFF"/>
                </a:solidFill>
                <a:latin typeface="Arial Black"/>
                <a:cs typeface="Arial Black"/>
              </a:rPr>
              <a:t>previous </a:t>
            </a:r>
            <a:r>
              <a:rPr dirty="0" sz="3050" spc="-235">
                <a:solidFill>
                  <a:srgbClr val="FFFFFF"/>
                </a:solidFill>
                <a:latin typeface="Arial Black"/>
                <a:cs typeface="Arial Black"/>
              </a:rPr>
              <a:t>system </a:t>
            </a:r>
            <a:r>
              <a:rPr dirty="0" sz="3050" spc="-280">
                <a:solidFill>
                  <a:srgbClr val="FFFFFF"/>
                </a:solidFill>
                <a:latin typeface="Arial Black"/>
                <a:cs typeface="Arial Black"/>
              </a:rPr>
              <a:t>uses </a:t>
            </a:r>
            <a:r>
              <a:rPr dirty="0" sz="3050" spc="-190">
                <a:solidFill>
                  <a:srgbClr val="FFFFFF"/>
                </a:solidFill>
                <a:latin typeface="Arial Black"/>
                <a:cs typeface="Arial Black"/>
              </a:rPr>
              <a:t>Raspberry </a:t>
            </a:r>
            <a:r>
              <a:rPr dirty="0" sz="3050" spc="-204">
                <a:solidFill>
                  <a:srgbClr val="FFFFFF"/>
                </a:solidFill>
                <a:latin typeface="Arial Black"/>
                <a:cs typeface="Arial Black"/>
              </a:rPr>
              <a:t>Pi </a:t>
            </a:r>
            <a:r>
              <a:rPr dirty="0" sz="3050" spc="-210">
                <a:solidFill>
                  <a:srgbClr val="FFFFFF"/>
                </a:solidFill>
                <a:latin typeface="Arial Black"/>
                <a:cs typeface="Arial Black"/>
              </a:rPr>
              <a:t>device 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30">
                <a:solidFill>
                  <a:srgbClr val="FFFFFF"/>
                </a:solidFill>
                <a:latin typeface="Arial Black"/>
                <a:cs typeface="Arial Black"/>
              </a:rPr>
              <a:t>different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29">
                <a:solidFill>
                  <a:srgbClr val="FFFFFF"/>
                </a:solidFill>
                <a:latin typeface="Arial Black"/>
                <a:cs typeface="Arial Black"/>
              </a:rPr>
              <a:t>research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95">
                <a:solidFill>
                  <a:srgbClr val="FFFFFF"/>
                </a:solidFill>
                <a:latin typeface="Arial Black"/>
                <a:cs typeface="Arial Black"/>
              </a:rPr>
              <a:t>papers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2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Arial Black"/>
                <a:cs typeface="Arial Black"/>
              </a:rPr>
              <a:t>implement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Asterisk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305">
                <a:solidFill>
                  <a:srgbClr val="FFFFFF"/>
                </a:solidFill>
                <a:latin typeface="Arial Black"/>
                <a:cs typeface="Arial Black"/>
              </a:rPr>
              <a:t>PBX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35">
                <a:solidFill>
                  <a:srgbClr val="FFFFFF"/>
                </a:solidFill>
                <a:latin typeface="Arial Black"/>
                <a:cs typeface="Arial Black"/>
              </a:rPr>
              <a:t>system.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45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35">
                <a:solidFill>
                  <a:srgbClr val="FFFFFF"/>
                </a:solidFill>
                <a:latin typeface="Arial Black"/>
                <a:cs typeface="Arial Black"/>
              </a:rPr>
              <a:t>system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95">
                <a:solidFill>
                  <a:srgbClr val="FFFFFF"/>
                </a:solidFill>
                <a:latin typeface="Arial Black"/>
                <a:cs typeface="Arial Black"/>
              </a:rPr>
              <a:t>causes  </a:t>
            </a:r>
            <a:r>
              <a:rPr dirty="0" sz="3050" spc="-33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3050" spc="-165">
                <a:solidFill>
                  <a:srgbClr val="FFFFFF"/>
                </a:solidFill>
                <a:latin typeface="Arial Black"/>
                <a:cs typeface="Arial Black"/>
              </a:rPr>
              <a:t>sort </a:t>
            </a:r>
            <a:r>
              <a:rPr dirty="0" sz="3050" spc="-8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3050" spc="-185">
                <a:solidFill>
                  <a:srgbClr val="FFFFFF"/>
                </a:solidFill>
                <a:latin typeface="Arial Black"/>
                <a:cs typeface="Arial Black"/>
              </a:rPr>
              <a:t>delay </a:t>
            </a:r>
            <a:r>
              <a:rPr dirty="0" sz="3050" spc="-285">
                <a:solidFill>
                  <a:srgbClr val="FFFFFF"/>
                </a:solidFill>
                <a:latin typeface="Arial Black"/>
                <a:cs typeface="Arial Black"/>
              </a:rPr>
              <a:t>Because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050" spc="-235">
                <a:solidFill>
                  <a:srgbClr val="FFFFFF"/>
                </a:solidFill>
                <a:latin typeface="Arial Black"/>
                <a:cs typeface="Arial Black"/>
              </a:rPr>
              <a:t>system </a:t>
            </a:r>
            <a:r>
              <a:rPr dirty="0" sz="3050" spc="-245">
                <a:solidFill>
                  <a:srgbClr val="FFFFFF"/>
                </a:solidFill>
                <a:latin typeface="Arial Black"/>
                <a:cs typeface="Arial Black"/>
              </a:rPr>
              <a:t>Used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050" spc="-190">
                <a:solidFill>
                  <a:srgbClr val="FFFFFF"/>
                </a:solidFill>
                <a:latin typeface="Arial Black"/>
                <a:cs typeface="Arial Black"/>
              </a:rPr>
              <a:t>Raspberry </a:t>
            </a:r>
            <a:r>
              <a:rPr dirty="0" sz="3050" spc="-135">
                <a:solidFill>
                  <a:srgbClr val="FFFFFF"/>
                </a:solidFill>
                <a:latin typeface="Arial Black"/>
                <a:cs typeface="Arial Black"/>
              </a:rPr>
              <a:t>pi </a:t>
            </a: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which 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comes </a:t>
            </a:r>
            <a:r>
              <a:rPr dirty="0" sz="3050" spc="-229">
                <a:solidFill>
                  <a:srgbClr val="FFFFFF"/>
                </a:solidFill>
                <a:latin typeface="Arial Black"/>
                <a:cs typeface="Arial Black"/>
              </a:rPr>
              <a:t>with </a:t>
            </a:r>
            <a:r>
              <a:rPr dirty="0" sz="3050" spc="-33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limited  </a:t>
            </a:r>
            <a:r>
              <a:rPr dirty="0" sz="3050" spc="-190">
                <a:solidFill>
                  <a:srgbClr val="FFFFFF"/>
                </a:solidFill>
                <a:latin typeface="Arial Black"/>
                <a:cs typeface="Arial Black"/>
              </a:rPr>
              <a:t>computing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50">
                <a:solidFill>
                  <a:srgbClr val="FFFFFF"/>
                </a:solidFill>
                <a:latin typeface="Arial Black"/>
                <a:cs typeface="Arial Black"/>
              </a:rPr>
              <a:t>Resources.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75">
                <a:solidFill>
                  <a:srgbClr val="FFFFFF"/>
                </a:solidFill>
                <a:latin typeface="Arial Black"/>
                <a:cs typeface="Arial Black"/>
              </a:rPr>
              <a:t>But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50">
                <a:solidFill>
                  <a:srgbClr val="FFFFFF"/>
                </a:solidFill>
                <a:latin typeface="Arial Black"/>
                <a:cs typeface="Arial Black"/>
              </a:rPr>
              <a:t>now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375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29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10">
                <a:solidFill>
                  <a:srgbClr val="FFFFFF"/>
                </a:solidFill>
                <a:latin typeface="Arial Black"/>
                <a:cs typeface="Arial Black"/>
              </a:rPr>
              <a:t>replacing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90">
                <a:solidFill>
                  <a:srgbClr val="FFFFFF"/>
                </a:solidFill>
                <a:latin typeface="Arial Black"/>
                <a:cs typeface="Arial Black"/>
              </a:rPr>
              <a:t>Raspberry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04">
                <a:solidFill>
                  <a:srgbClr val="FFFFFF"/>
                </a:solidFill>
                <a:latin typeface="Arial Black"/>
                <a:cs typeface="Arial Black"/>
              </a:rPr>
              <a:t>Pi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10">
                <a:solidFill>
                  <a:srgbClr val="FFFFFF"/>
                </a:solidFill>
                <a:latin typeface="Arial Black"/>
                <a:cs typeface="Arial Black"/>
              </a:rPr>
              <a:t>device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29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45">
                <a:solidFill>
                  <a:srgbClr val="FFFFFF"/>
                </a:solidFill>
                <a:latin typeface="Arial Black"/>
                <a:cs typeface="Arial Black"/>
              </a:rPr>
              <a:t>Cloud  </a:t>
            </a:r>
            <a:r>
              <a:rPr dirty="0" sz="3050" spc="-195">
                <a:solidFill>
                  <a:srgbClr val="FFFFFF"/>
                </a:solidFill>
                <a:latin typeface="Arial Black"/>
                <a:cs typeface="Arial Black"/>
              </a:rPr>
              <a:t>Server </a:t>
            </a: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because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dirty="0" sz="3050" spc="-165">
                <a:solidFill>
                  <a:srgbClr val="FFFFFF"/>
                </a:solidFill>
                <a:latin typeface="Arial Black"/>
                <a:cs typeface="Arial Black"/>
              </a:rPr>
              <a:t>cloud </a:t>
            </a:r>
            <a:r>
              <a:rPr dirty="0" sz="3050" spc="-375">
                <a:solidFill>
                  <a:srgbClr val="FFFFFF"/>
                </a:solidFill>
                <a:latin typeface="Arial Black"/>
                <a:cs typeface="Arial Black"/>
              </a:rPr>
              <a:t>we </a:t>
            </a:r>
            <a:r>
              <a:rPr dirty="0" sz="3050" spc="-215">
                <a:solidFill>
                  <a:srgbClr val="FFFFFF"/>
                </a:solidFill>
                <a:latin typeface="Arial Black"/>
                <a:cs typeface="Arial Black"/>
              </a:rPr>
              <a:t>have </a:t>
            </a:r>
            <a:r>
              <a:rPr dirty="0" sz="3050" spc="-33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3050" spc="-200">
                <a:solidFill>
                  <a:srgbClr val="FFFFFF"/>
                </a:solidFill>
                <a:latin typeface="Arial Black"/>
                <a:cs typeface="Arial Black"/>
              </a:rPr>
              <a:t>suitable </a:t>
            </a:r>
            <a:r>
              <a:rPr dirty="0" sz="3050" spc="-160">
                <a:solidFill>
                  <a:srgbClr val="FFFFFF"/>
                </a:solidFill>
                <a:latin typeface="Arial Black"/>
                <a:cs typeface="Arial Black"/>
              </a:rPr>
              <a:t>number </a:t>
            </a:r>
            <a:r>
              <a:rPr dirty="0" sz="3050" spc="-8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3050" spc="-6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25">
                <a:solidFill>
                  <a:srgbClr val="FFFFFF"/>
                </a:solidFill>
                <a:latin typeface="Arial Black"/>
                <a:cs typeface="Arial Black"/>
              </a:rPr>
              <a:t>resources </a:t>
            </a:r>
            <a:r>
              <a:rPr dirty="0" sz="3050" spc="-210">
                <a:solidFill>
                  <a:srgbClr val="FFFFFF"/>
                </a:solidFill>
                <a:latin typeface="Arial Black"/>
                <a:cs typeface="Arial Black"/>
              </a:rPr>
              <a:t>available.</a:t>
            </a:r>
            <a:endParaRPr sz="3050">
              <a:latin typeface="Arial Black"/>
              <a:cs typeface="Arial Black"/>
            </a:endParaRPr>
          </a:p>
          <a:p>
            <a:pPr algn="ctr" marL="443230" marR="435609">
              <a:lnSpc>
                <a:spcPct val="116799"/>
              </a:lnSpc>
            </a:pPr>
            <a:r>
              <a:rPr dirty="0" sz="3050" spc="-27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050" spc="-229">
                <a:solidFill>
                  <a:srgbClr val="FFFFFF"/>
                </a:solidFill>
                <a:latin typeface="Arial Black"/>
                <a:cs typeface="Arial Black"/>
              </a:rPr>
              <a:t>research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project </a:t>
            </a:r>
            <a:r>
              <a:rPr dirty="0" sz="3050" spc="-380">
                <a:solidFill>
                  <a:srgbClr val="FFFFFF"/>
                </a:solidFill>
                <a:latin typeface="Arial Black"/>
                <a:cs typeface="Arial Black"/>
              </a:rPr>
              <a:t>was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particularly </a:t>
            </a:r>
            <a:r>
              <a:rPr dirty="0" sz="3050" spc="-225">
                <a:solidFill>
                  <a:srgbClr val="FFFFFF"/>
                </a:solidFill>
                <a:latin typeface="Arial Black"/>
                <a:cs typeface="Arial Black"/>
              </a:rPr>
              <a:t>challenging, </a:t>
            </a:r>
            <a:r>
              <a:rPr dirty="0" sz="3050" spc="-220">
                <a:solidFill>
                  <a:srgbClr val="FFFFFF"/>
                </a:solidFill>
                <a:latin typeface="Arial Black"/>
                <a:cs typeface="Arial Black"/>
              </a:rPr>
              <a:t>especially </a:t>
            </a: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because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050" spc="-235">
                <a:solidFill>
                  <a:srgbClr val="FFFFFF"/>
                </a:solidFill>
                <a:latin typeface="Arial Black"/>
                <a:cs typeface="Arial Black"/>
              </a:rPr>
              <a:t>system</a:t>
            </a:r>
            <a:r>
              <a:rPr dirty="0" sz="3050" spc="-5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is  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Linux </a:t>
            </a:r>
            <a:r>
              <a:rPr dirty="0" sz="3050" spc="-215">
                <a:solidFill>
                  <a:srgbClr val="FFFFFF"/>
                </a:solidFill>
                <a:latin typeface="Arial Black"/>
                <a:cs typeface="Arial Black"/>
              </a:rPr>
              <a:t>based. </a:t>
            </a:r>
            <a:r>
              <a:rPr dirty="0" sz="3050" spc="-27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050" spc="-180">
                <a:solidFill>
                  <a:srgbClr val="FFFFFF"/>
                </a:solidFill>
                <a:latin typeface="Arial Black"/>
                <a:cs typeface="Arial Black"/>
              </a:rPr>
              <a:t>result </a:t>
            </a:r>
            <a:r>
              <a:rPr dirty="0" sz="3050" spc="-380">
                <a:solidFill>
                  <a:srgbClr val="FFFFFF"/>
                </a:solidFill>
                <a:latin typeface="Arial Black"/>
                <a:cs typeface="Arial Black"/>
              </a:rPr>
              <a:t>was </a:t>
            </a:r>
            <a:r>
              <a:rPr dirty="0" sz="3050" spc="-215">
                <a:solidFill>
                  <a:srgbClr val="FFFFFF"/>
                </a:solidFill>
                <a:latin typeface="Arial Black"/>
                <a:cs typeface="Arial Black"/>
              </a:rPr>
              <a:t>satisfying 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since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050" spc="-225">
                <a:solidFill>
                  <a:srgbClr val="FFFFFF"/>
                </a:solidFill>
                <a:latin typeface="Arial Black"/>
                <a:cs typeface="Arial Black"/>
              </a:rPr>
              <a:t>main </a:t>
            </a:r>
            <a:r>
              <a:rPr dirty="0" sz="3050" spc="-204">
                <a:solidFill>
                  <a:srgbClr val="FFFFFF"/>
                </a:solidFill>
                <a:latin typeface="Arial Black"/>
                <a:cs typeface="Arial Black"/>
              </a:rPr>
              <a:t>objectives </a:t>
            </a:r>
            <a:r>
              <a:rPr dirty="0" sz="3050" spc="-380">
                <a:solidFill>
                  <a:srgbClr val="FFFFFF"/>
                </a:solidFill>
                <a:latin typeface="Arial Black"/>
                <a:cs typeface="Arial Black"/>
              </a:rPr>
              <a:t>was</a:t>
            </a:r>
            <a:r>
              <a:rPr dirty="0" sz="3050" spc="-5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04">
                <a:solidFill>
                  <a:srgbClr val="FFFFFF"/>
                </a:solidFill>
                <a:latin typeface="Arial Black"/>
                <a:cs typeface="Arial Black"/>
              </a:rPr>
              <a:t>realized.</a:t>
            </a:r>
            <a:endParaRPr sz="30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588736"/>
            <a:ext cx="620014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90" b="0">
                <a:solidFill>
                  <a:srgbClr val="62C399"/>
                </a:solidFill>
                <a:latin typeface="Arial Black"/>
                <a:cs typeface="Arial Black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3335" marR="5080">
              <a:lnSpc>
                <a:spcPct val="116100"/>
              </a:lnSpc>
              <a:spcBef>
                <a:spcPts val="95"/>
              </a:spcBef>
            </a:pPr>
            <a:r>
              <a:rPr dirty="0" spc="150"/>
              <a:t>A</a:t>
            </a:r>
            <a:r>
              <a:rPr dirty="0" spc="-105"/>
              <a:t> </a:t>
            </a:r>
            <a:r>
              <a:rPr dirty="0" spc="140"/>
              <a:t>cloud-based</a:t>
            </a:r>
            <a:r>
              <a:rPr dirty="0" spc="-105"/>
              <a:t> </a:t>
            </a:r>
            <a:r>
              <a:rPr dirty="0" spc="100"/>
              <a:t>phone</a:t>
            </a:r>
            <a:r>
              <a:rPr dirty="0" spc="-105"/>
              <a:t> </a:t>
            </a:r>
            <a:r>
              <a:rPr dirty="0" spc="50"/>
              <a:t>system,</a:t>
            </a:r>
            <a:r>
              <a:rPr dirty="0" spc="-105"/>
              <a:t> </a:t>
            </a:r>
            <a:r>
              <a:rPr dirty="0" spc="80"/>
              <a:t>or</a:t>
            </a:r>
            <a:r>
              <a:rPr dirty="0" spc="-105"/>
              <a:t> </a:t>
            </a:r>
            <a:r>
              <a:rPr dirty="0" spc="85"/>
              <a:t>cloud</a:t>
            </a:r>
            <a:r>
              <a:rPr dirty="0" spc="-105"/>
              <a:t> </a:t>
            </a:r>
            <a:r>
              <a:rPr dirty="0" spc="20"/>
              <a:t>phone,</a:t>
            </a:r>
            <a:r>
              <a:rPr dirty="0" spc="-105"/>
              <a:t> </a:t>
            </a:r>
            <a:r>
              <a:rPr dirty="0" spc="-70"/>
              <a:t>is</a:t>
            </a:r>
            <a:r>
              <a:rPr dirty="0" spc="-100"/>
              <a:t> </a:t>
            </a:r>
            <a:r>
              <a:rPr dirty="0" spc="95"/>
              <a:t>a  </a:t>
            </a:r>
            <a:r>
              <a:rPr dirty="0" spc="100"/>
              <a:t>phone</a:t>
            </a:r>
            <a:r>
              <a:rPr dirty="0" spc="-105"/>
              <a:t> </a:t>
            </a:r>
            <a:r>
              <a:rPr dirty="0" spc="85"/>
              <a:t>service</a:t>
            </a:r>
            <a:r>
              <a:rPr dirty="0" spc="-100"/>
              <a:t> </a:t>
            </a:r>
            <a:r>
              <a:rPr dirty="0" spc="215"/>
              <a:t>that</a:t>
            </a:r>
            <a:r>
              <a:rPr dirty="0" spc="-100"/>
              <a:t> </a:t>
            </a:r>
            <a:r>
              <a:rPr dirty="0" spc="85"/>
              <a:t>allows</a:t>
            </a:r>
            <a:r>
              <a:rPr dirty="0" spc="-105"/>
              <a:t> </a:t>
            </a:r>
            <a:r>
              <a:rPr dirty="0" spc="75"/>
              <a:t>you</a:t>
            </a:r>
            <a:r>
              <a:rPr dirty="0" spc="-100"/>
              <a:t> </a:t>
            </a:r>
            <a:r>
              <a:rPr dirty="0" spc="215"/>
              <a:t>to</a:t>
            </a:r>
            <a:r>
              <a:rPr dirty="0" spc="-100"/>
              <a:t> </a:t>
            </a:r>
            <a:r>
              <a:rPr dirty="0" spc="195"/>
              <a:t>make</a:t>
            </a:r>
            <a:r>
              <a:rPr dirty="0" spc="-105"/>
              <a:t> </a:t>
            </a:r>
            <a:r>
              <a:rPr dirty="0" spc="20"/>
              <a:t>calls</a:t>
            </a:r>
            <a:r>
              <a:rPr dirty="0" spc="-100"/>
              <a:t> </a:t>
            </a:r>
            <a:r>
              <a:rPr dirty="0" spc="105"/>
              <a:t>over  </a:t>
            </a:r>
            <a:r>
              <a:rPr dirty="0" spc="200"/>
              <a:t>the</a:t>
            </a:r>
            <a:r>
              <a:rPr dirty="0" spc="-110"/>
              <a:t> </a:t>
            </a:r>
            <a:r>
              <a:rPr dirty="0" spc="150"/>
              <a:t>internet</a:t>
            </a:r>
            <a:r>
              <a:rPr dirty="0" spc="-110"/>
              <a:t> </a:t>
            </a:r>
            <a:r>
              <a:rPr dirty="0" spc="145"/>
              <a:t>rather</a:t>
            </a:r>
            <a:r>
              <a:rPr dirty="0" spc="-110"/>
              <a:t> </a:t>
            </a:r>
            <a:r>
              <a:rPr dirty="0" spc="140"/>
              <a:t>than</a:t>
            </a:r>
            <a:r>
              <a:rPr dirty="0" spc="-110"/>
              <a:t> </a:t>
            </a:r>
            <a:r>
              <a:rPr dirty="0" spc="105"/>
              <a:t>over</a:t>
            </a:r>
            <a:r>
              <a:rPr dirty="0" spc="-110"/>
              <a:t> </a:t>
            </a:r>
            <a:r>
              <a:rPr dirty="0" spc="95"/>
              <a:t>a</a:t>
            </a:r>
            <a:r>
              <a:rPr dirty="0" spc="-110"/>
              <a:t> </a:t>
            </a:r>
            <a:r>
              <a:rPr dirty="0" spc="100"/>
              <a:t>traditional</a:t>
            </a:r>
            <a:r>
              <a:rPr dirty="0" spc="-105"/>
              <a:t> </a:t>
            </a:r>
            <a:r>
              <a:rPr dirty="0" spc="70"/>
              <a:t>analog  </a:t>
            </a:r>
            <a:r>
              <a:rPr dirty="0" spc="100"/>
              <a:t>phone </a:t>
            </a:r>
            <a:r>
              <a:rPr dirty="0" spc="25"/>
              <a:t>line </a:t>
            </a:r>
            <a:r>
              <a:rPr dirty="0" spc="215"/>
              <a:t>that </a:t>
            </a:r>
            <a:r>
              <a:rPr dirty="0" spc="20"/>
              <a:t>uses </a:t>
            </a:r>
            <a:r>
              <a:rPr dirty="0" spc="145"/>
              <a:t>copper </a:t>
            </a:r>
            <a:r>
              <a:rPr dirty="0" spc="135"/>
              <a:t>wires </a:t>
            </a:r>
            <a:r>
              <a:rPr dirty="0" spc="80"/>
              <a:t>or </a:t>
            </a:r>
            <a:r>
              <a:rPr dirty="0" spc="110"/>
              <a:t>optical  </a:t>
            </a:r>
            <a:r>
              <a:rPr dirty="0" spc="100"/>
              <a:t>fibers </a:t>
            </a:r>
            <a:r>
              <a:rPr dirty="0" spc="215"/>
              <a:t>to </a:t>
            </a:r>
            <a:r>
              <a:rPr dirty="0" spc="195"/>
              <a:t>make </a:t>
            </a:r>
            <a:r>
              <a:rPr dirty="0" spc="95"/>
              <a:t>a </a:t>
            </a:r>
            <a:r>
              <a:rPr dirty="0" spc="75"/>
              <a:t>connection. </a:t>
            </a:r>
            <a:r>
              <a:rPr dirty="0" spc="85"/>
              <a:t>Cloud </a:t>
            </a:r>
            <a:r>
              <a:rPr dirty="0" spc="70"/>
              <a:t>phones </a:t>
            </a:r>
            <a:r>
              <a:rPr dirty="0" spc="120"/>
              <a:t>are  </a:t>
            </a:r>
            <a:r>
              <a:rPr dirty="0" spc="125"/>
              <a:t>hosted </a:t>
            </a:r>
            <a:r>
              <a:rPr dirty="0" spc="-10"/>
              <a:t>in </a:t>
            </a:r>
            <a:r>
              <a:rPr dirty="0" spc="100"/>
              <a:t>one </a:t>
            </a:r>
            <a:r>
              <a:rPr dirty="0" spc="80"/>
              <a:t>or </a:t>
            </a:r>
            <a:r>
              <a:rPr dirty="0" spc="155"/>
              <a:t>more </a:t>
            </a:r>
            <a:r>
              <a:rPr dirty="0" spc="210"/>
              <a:t>off-site </a:t>
            </a:r>
            <a:r>
              <a:rPr dirty="0" spc="105"/>
              <a:t>secure </a:t>
            </a:r>
            <a:r>
              <a:rPr dirty="0" spc="175"/>
              <a:t>data  </a:t>
            </a:r>
            <a:r>
              <a:rPr dirty="0" spc="80"/>
              <a:t>centers.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48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dirty="0" spc="285"/>
              <a:t>Introduction</a:t>
            </a: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dirty="0" sz="4200" spc="265"/>
              <a:t>What</a:t>
            </a:r>
            <a:r>
              <a:rPr dirty="0" sz="4200" spc="-819"/>
              <a:t> </a:t>
            </a:r>
            <a:r>
              <a:rPr dirty="0" sz="4200" spc="-70"/>
              <a:t>is </a:t>
            </a:r>
            <a:r>
              <a:rPr dirty="0" sz="4200" spc="95"/>
              <a:t>a </a:t>
            </a:r>
            <a:r>
              <a:rPr dirty="0" sz="4200" spc="140"/>
              <a:t>cloud-based </a:t>
            </a:r>
            <a:r>
              <a:rPr dirty="0" sz="4200" spc="100"/>
              <a:t>phone </a:t>
            </a:r>
            <a:r>
              <a:rPr dirty="0" sz="4200" spc="150"/>
              <a:t>system?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984" y="311151"/>
            <a:ext cx="1097343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Problem</a:t>
            </a:r>
            <a:r>
              <a:rPr dirty="0" spc="-470"/>
              <a:t> </a:t>
            </a:r>
            <a:r>
              <a:rPr dirty="0" spc="33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79" y="2749695"/>
            <a:ext cx="18173700" cy="2938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8260" marR="41910">
              <a:lnSpc>
                <a:spcPct val="115799"/>
              </a:lnSpc>
              <a:spcBef>
                <a:spcPts val="100"/>
              </a:spcBef>
            </a:pPr>
            <a:r>
              <a:rPr dirty="0" sz="3300" spc="-285">
                <a:latin typeface="Arial Black"/>
                <a:cs typeface="Arial Black"/>
              </a:rPr>
              <a:t>Nowadays </a:t>
            </a:r>
            <a:r>
              <a:rPr dirty="0" sz="3300" spc="-195">
                <a:latin typeface="Arial Black"/>
                <a:cs typeface="Arial Black"/>
              </a:rPr>
              <a:t>the </a:t>
            </a:r>
            <a:r>
              <a:rPr dirty="0" sz="3300" spc="-355">
                <a:latin typeface="Arial Black"/>
                <a:cs typeface="Arial Black"/>
              </a:rPr>
              <a:t>EPBX </a:t>
            </a:r>
            <a:r>
              <a:rPr dirty="0" sz="3300" spc="-235">
                <a:latin typeface="Arial Black"/>
                <a:cs typeface="Arial Black"/>
              </a:rPr>
              <a:t>(Electronic </a:t>
            </a:r>
            <a:r>
              <a:rPr dirty="0" sz="3300" spc="-210">
                <a:latin typeface="Arial Black"/>
                <a:cs typeface="Arial Black"/>
              </a:rPr>
              <a:t>Phone </a:t>
            </a:r>
            <a:r>
              <a:rPr dirty="0" sz="3300" spc="-245">
                <a:latin typeface="Arial Black"/>
                <a:cs typeface="Arial Black"/>
              </a:rPr>
              <a:t>Branch </a:t>
            </a:r>
            <a:r>
              <a:rPr dirty="0" sz="3300" spc="-325">
                <a:latin typeface="Arial Black"/>
                <a:cs typeface="Arial Black"/>
              </a:rPr>
              <a:t>Exchange) </a:t>
            </a:r>
            <a:r>
              <a:rPr dirty="0" sz="3300" spc="-270">
                <a:latin typeface="Arial Black"/>
                <a:cs typeface="Arial Black"/>
              </a:rPr>
              <a:t>system </a:t>
            </a:r>
            <a:r>
              <a:rPr dirty="0" sz="3300" spc="-300">
                <a:latin typeface="Arial Black"/>
                <a:cs typeface="Arial Black"/>
              </a:rPr>
              <a:t>is </a:t>
            </a:r>
            <a:r>
              <a:rPr dirty="0" sz="3300" spc="-240">
                <a:latin typeface="Arial Black"/>
                <a:cs typeface="Arial Black"/>
              </a:rPr>
              <a:t>used </a:t>
            </a:r>
            <a:r>
              <a:rPr dirty="0" sz="3300" spc="-190">
                <a:latin typeface="Arial Black"/>
                <a:cs typeface="Arial Black"/>
              </a:rPr>
              <a:t>in </a:t>
            </a:r>
            <a:r>
              <a:rPr dirty="0" sz="3300" spc="-235">
                <a:latin typeface="Arial Black"/>
                <a:cs typeface="Arial Black"/>
              </a:rPr>
              <a:t>many</a:t>
            </a:r>
            <a:r>
              <a:rPr dirty="0" sz="3300" spc="-590">
                <a:latin typeface="Arial Black"/>
                <a:cs typeface="Arial Black"/>
              </a:rPr>
              <a:t> </a:t>
            </a:r>
            <a:r>
              <a:rPr dirty="0" sz="3300" spc="-265">
                <a:latin typeface="Arial Black"/>
                <a:cs typeface="Arial Black"/>
              </a:rPr>
              <a:t>business  </a:t>
            </a:r>
            <a:r>
              <a:rPr dirty="0" sz="3300" spc="-240">
                <a:latin typeface="Arial Black"/>
                <a:cs typeface="Arial Black"/>
              </a:rPr>
              <a:t>organizations, </a:t>
            </a:r>
            <a:r>
              <a:rPr dirty="0" sz="3300" spc="-229">
                <a:latin typeface="Arial Black"/>
                <a:cs typeface="Arial Black"/>
              </a:rPr>
              <a:t>Hotels, </a:t>
            </a:r>
            <a:r>
              <a:rPr dirty="0" sz="3300" spc="-204">
                <a:latin typeface="Arial Black"/>
                <a:cs typeface="Arial Black"/>
              </a:rPr>
              <a:t>and </a:t>
            </a:r>
            <a:r>
              <a:rPr dirty="0" sz="3300" spc="-210">
                <a:latin typeface="Arial Black"/>
                <a:cs typeface="Arial Black"/>
              </a:rPr>
              <a:t>Institutions </a:t>
            </a:r>
            <a:r>
              <a:rPr dirty="0" sz="3300" spc="-260">
                <a:latin typeface="Arial Black"/>
                <a:cs typeface="Arial Black"/>
              </a:rPr>
              <a:t>etc. </a:t>
            </a:r>
            <a:r>
              <a:rPr dirty="0" sz="3300" spc="-95">
                <a:latin typeface="Arial Black"/>
                <a:cs typeface="Arial Black"/>
              </a:rPr>
              <a:t>for </a:t>
            </a:r>
            <a:r>
              <a:rPr dirty="0" sz="3300" spc="-245">
                <a:latin typeface="Arial Black"/>
                <a:cs typeface="Arial Black"/>
              </a:rPr>
              <a:t>voice</a:t>
            </a:r>
            <a:r>
              <a:rPr dirty="0" sz="3300" spc="-815">
                <a:latin typeface="Arial Black"/>
                <a:cs typeface="Arial Black"/>
              </a:rPr>
              <a:t> </a:t>
            </a:r>
            <a:r>
              <a:rPr dirty="0" sz="3300" spc="-235">
                <a:latin typeface="Arial Black"/>
                <a:cs typeface="Arial Black"/>
              </a:rPr>
              <a:t>communication.</a:t>
            </a:r>
            <a:endParaRPr sz="33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250">
              <a:latin typeface="Arial Black"/>
              <a:cs typeface="Arial Black"/>
            </a:endParaRPr>
          </a:p>
          <a:p>
            <a:pPr algn="ctr" marL="12065" marR="5080">
              <a:lnSpc>
                <a:spcPct val="115799"/>
              </a:lnSpc>
            </a:pPr>
            <a:r>
              <a:rPr dirty="0" sz="3300" spc="-310">
                <a:latin typeface="Arial Black"/>
                <a:cs typeface="Arial Black"/>
              </a:rPr>
              <a:t>Now </a:t>
            </a:r>
            <a:r>
              <a:rPr dirty="0" sz="3300" spc="-420">
                <a:latin typeface="Arial Black"/>
                <a:cs typeface="Arial Black"/>
              </a:rPr>
              <a:t>we </a:t>
            </a:r>
            <a:r>
              <a:rPr dirty="0" sz="3300" spc="-260">
                <a:latin typeface="Arial Black"/>
                <a:cs typeface="Arial Black"/>
              </a:rPr>
              <a:t>are </a:t>
            </a:r>
            <a:r>
              <a:rPr dirty="0" sz="3300" spc="-240">
                <a:latin typeface="Arial Black"/>
                <a:cs typeface="Arial Black"/>
              </a:rPr>
              <a:t>replacing </a:t>
            </a:r>
            <a:r>
              <a:rPr dirty="0" sz="3300" spc="-195">
                <a:latin typeface="Arial Black"/>
                <a:cs typeface="Arial Black"/>
              </a:rPr>
              <a:t>the </a:t>
            </a:r>
            <a:r>
              <a:rPr dirty="0" sz="3300" spc="-355">
                <a:latin typeface="Arial Black"/>
                <a:cs typeface="Arial Black"/>
              </a:rPr>
              <a:t>EPBX </a:t>
            </a:r>
            <a:r>
              <a:rPr dirty="0" sz="3300" spc="-270">
                <a:latin typeface="Arial Black"/>
                <a:cs typeface="Arial Black"/>
              </a:rPr>
              <a:t>system </a:t>
            </a:r>
            <a:r>
              <a:rPr dirty="0" sz="3300" spc="-254">
                <a:latin typeface="Arial Black"/>
                <a:cs typeface="Arial Black"/>
              </a:rPr>
              <a:t>with </a:t>
            </a:r>
            <a:r>
              <a:rPr dirty="0" sz="3300" spc="-165">
                <a:latin typeface="Arial Black"/>
                <a:cs typeface="Arial Black"/>
              </a:rPr>
              <a:t>Cloud </a:t>
            </a:r>
            <a:r>
              <a:rPr dirty="0" sz="3300" spc="-245">
                <a:latin typeface="Arial Black"/>
                <a:cs typeface="Arial Black"/>
              </a:rPr>
              <a:t>based </a:t>
            </a:r>
            <a:r>
              <a:rPr dirty="0" sz="3300" spc="-235">
                <a:latin typeface="Arial Black"/>
                <a:cs typeface="Arial Black"/>
              </a:rPr>
              <a:t>IP-PBX </a:t>
            </a:r>
            <a:r>
              <a:rPr dirty="0" sz="3300" spc="-175">
                <a:latin typeface="Arial Black"/>
                <a:cs typeface="Arial Black"/>
              </a:rPr>
              <a:t>phone </a:t>
            </a:r>
            <a:r>
              <a:rPr dirty="0" sz="3300" spc="-270">
                <a:latin typeface="Arial Black"/>
                <a:cs typeface="Arial Black"/>
              </a:rPr>
              <a:t>system </a:t>
            </a:r>
            <a:r>
              <a:rPr dirty="0" sz="3300" spc="-95">
                <a:latin typeface="Arial Black"/>
                <a:cs typeface="Arial Black"/>
              </a:rPr>
              <a:t>for</a:t>
            </a:r>
            <a:r>
              <a:rPr dirty="0" sz="3300" spc="-775">
                <a:latin typeface="Arial Black"/>
                <a:cs typeface="Arial Black"/>
              </a:rPr>
              <a:t> </a:t>
            </a:r>
            <a:r>
              <a:rPr dirty="0" sz="3300" spc="-195">
                <a:latin typeface="Arial Black"/>
                <a:cs typeface="Arial Black"/>
              </a:rPr>
              <a:t>the </a:t>
            </a:r>
            <a:r>
              <a:rPr dirty="0" sz="3300" spc="-290">
                <a:latin typeface="Arial Black"/>
                <a:cs typeface="Arial Black"/>
              </a:rPr>
              <a:t>use  </a:t>
            </a:r>
            <a:r>
              <a:rPr dirty="0" sz="3300" spc="-95">
                <a:latin typeface="Arial Black"/>
                <a:cs typeface="Arial Black"/>
              </a:rPr>
              <a:t>of </a:t>
            </a:r>
            <a:r>
              <a:rPr dirty="0" sz="3300" spc="-245">
                <a:latin typeface="Arial Black"/>
                <a:cs typeface="Arial Black"/>
              </a:rPr>
              <a:t>voice </a:t>
            </a:r>
            <a:r>
              <a:rPr dirty="0" sz="3300" spc="-235">
                <a:latin typeface="Arial Black"/>
                <a:cs typeface="Arial Black"/>
              </a:rPr>
              <a:t>communication </a:t>
            </a:r>
            <a:r>
              <a:rPr dirty="0" sz="3300" spc="-190">
                <a:latin typeface="Arial Black"/>
                <a:cs typeface="Arial Black"/>
              </a:rPr>
              <a:t>in </a:t>
            </a:r>
            <a:r>
              <a:rPr dirty="0" sz="3300" spc="-265">
                <a:latin typeface="Arial Black"/>
                <a:cs typeface="Arial Black"/>
              </a:rPr>
              <a:t>business </a:t>
            </a:r>
            <a:r>
              <a:rPr dirty="0" sz="3300" spc="-225">
                <a:latin typeface="Arial Black"/>
                <a:cs typeface="Arial Black"/>
              </a:rPr>
              <a:t>enterprises, </a:t>
            </a:r>
            <a:r>
              <a:rPr dirty="0" sz="3300" spc="-235">
                <a:latin typeface="Arial Black"/>
                <a:cs typeface="Arial Black"/>
              </a:rPr>
              <a:t>Educational </a:t>
            </a:r>
            <a:r>
              <a:rPr dirty="0" sz="3300" spc="-210">
                <a:latin typeface="Arial Black"/>
                <a:cs typeface="Arial Black"/>
              </a:rPr>
              <a:t>Institutions</a:t>
            </a:r>
            <a:r>
              <a:rPr dirty="0" sz="3300" spc="-850">
                <a:latin typeface="Arial Black"/>
                <a:cs typeface="Arial Black"/>
              </a:rPr>
              <a:t> </a:t>
            </a:r>
            <a:r>
              <a:rPr dirty="0" sz="3300" spc="-260">
                <a:latin typeface="Arial Black"/>
                <a:cs typeface="Arial Black"/>
              </a:rPr>
              <a:t>etc.</a:t>
            </a:r>
            <a:endParaRPr sz="3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0792" y="0"/>
            <a:ext cx="7807325" cy="10284460"/>
            <a:chOff x="10480792" y="0"/>
            <a:chExt cx="7807325" cy="10284460"/>
          </a:xfrm>
        </p:grpSpPr>
        <p:sp>
          <p:nvSpPr>
            <p:cNvPr id="3" name="object 3"/>
            <p:cNvSpPr/>
            <p:nvPr/>
          </p:nvSpPr>
          <p:spPr>
            <a:xfrm>
              <a:off x="12337572" y="0"/>
              <a:ext cx="5950585" cy="10284460"/>
            </a:xfrm>
            <a:custGeom>
              <a:avLst/>
              <a:gdLst/>
              <a:ahLst/>
              <a:cxnLst/>
              <a:rect l="l" t="t" r="r" b="b"/>
              <a:pathLst>
                <a:path w="5950584" h="10284460">
                  <a:moveTo>
                    <a:pt x="0" y="0"/>
                  </a:moveTo>
                  <a:lnTo>
                    <a:pt x="5950427" y="0"/>
                  </a:lnTo>
                  <a:lnTo>
                    <a:pt x="5950427" y="10284158"/>
                  </a:lnTo>
                  <a:lnTo>
                    <a:pt x="0" y="10284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80792" y="3664853"/>
              <a:ext cx="7807207" cy="51911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285750" y="2218373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6332" y="2034319"/>
            <a:ext cx="14631035" cy="4334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165">
                <a:latin typeface="Arial Black"/>
                <a:cs typeface="Arial Black"/>
              </a:rPr>
              <a:t>It </a:t>
            </a:r>
            <a:r>
              <a:rPr dirty="0" sz="2750" spc="-185">
                <a:latin typeface="Arial Black"/>
                <a:cs typeface="Arial Black"/>
              </a:rPr>
              <a:t>does </a:t>
            </a:r>
            <a:r>
              <a:rPr dirty="0" sz="2750" spc="-110">
                <a:latin typeface="Arial Black"/>
                <a:cs typeface="Arial Black"/>
              </a:rPr>
              <a:t>not </a:t>
            </a:r>
            <a:r>
              <a:rPr dirty="0" sz="2750" spc="-145">
                <a:latin typeface="Arial Black"/>
                <a:cs typeface="Arial Black"/>
              </a:rPr>
              <a:t>require </a:t>
            </a:r>
            <a:r>
              <a:rPr dirty="0" sz="2750" spc="-290">
                <a:latin typeface="Arial Black"/>
                <a:cs typeface="Arial Black"/>
              </a:rPr>
              <a:t>a </a:t>
            </a:r>
            <a:r>
              <a:rPr dirty="0" sz="2750" spc="-105">
                <a:latin typeface="Arial Black"/>
                <a:cs typeface="Arial Black"/>
              </a:rPr>
              <a:t>lot </a:t>
            </a:r>
            <a:r>
              <a:rPr dirty="0" sz="2750" spc="-65">
                <a:latin typeface="Arial Black"/>
                <a:cs typeface="Arial Black"/>
              </a:rPr>
              <a:t>of</a:t>
            </a:r>
            <a:r>
              <a:rPr dirty="0" sz="2750" spc="-685">
                <a:latin typeface="Arial Black"/>
                <a:cs typeface="Arial Black"/>
              </a:rPr>
              <a:t> </a:t>
            </a:r>
            <a:r>
              <a:rPr dirty="0" sz="2750" spc="-200">
                <a:latin typeface="Arial Black"/>
                <a:cs typeface="Arial Black"/>
              </a:rPr>
              <a:t>hardware.</a:t>
            </a:r>
            <a:endParaRPr sz="2750">
              <a:latin typeface="Arial Black"/>
              <a:cs typeface="Arial Black"/>
            </a:endParaRPr>
          </a:p>
          <a:p>
            <a:pPr marL="12700" marR="5080">
              <a:lnSpc>
                <a:spcPct val="231800"/>
              </a:lnSpc>
            </a:pPr>
            <a:r>
              <a:rPr dirty="0" sz="2750" spc="-204">
                <a:latin typeface="Arial Black"/>
                <a:cs typeface="Arial Black"/>
              </a:rPr>
              <a:t>Work</a:t>
            </a:r>
            <a:r>
              <a:rPr dirty="0" sz="2750" spc="-240">
                <a:latin typeface="Arial Black"/>
                <a:cs typeface="Arial Black"/>
              </a:rPr>
              <a:t> </a:t>
            </a:r>
            <a:r>
              <a:rPr dirty="0" sz="2750" spc="-204">
                <a:latin typeface="Arial Black"/>
                <a:cs typeface="Arial Black"/>
              </a:rPr>
              <a:t>with</a:t>
            </a:r>
            <a:r>
              <a:rPr dirty="0" sz="2750" spc="-235">
                <a:latin typeface="Arial Black"/>
                <a:cs typeface="Arial Black"/>
              </a:rPr>
              <a:t> </a:t>
            </a:r>
            <a:r>
              <a:rPr dirty="0" sz="2750" spc="-114">
                <a:latin typeface="Arial Black"/>
                <a:cs typeface="Arial Black"/>
              </a:rPr>
              <a:t>different</a:t>
            </a:r>
            <a:r>
              <a:rPr dirty="0" sz="2750" spc="-240">
                <a:latin typeface="Arial Black"/>
                <a:cs typeface="Arial Black"/>
              </a:rPr>
              <a:t> </a:t>
            </a:r>
            <a:r>
              <a:rPr dirty="0" sz="2750" spc="-204">
                <a:latin typeface="Arial Black"/>
                <a:cs typeface="Arial Black"/>
              </a:rPr>
              <a:t>devices</a:t>
            </a:r>
            <a:r>
              <a:rPr dirty="0" sz="2750" spc="-235">
                <a:latin typeface="Arial Black"/>
                <a:cs typeface="Arial Black"/>
              </a:rPr>
              <a:t> </a:t>
            </a:r>
            <a:r>
              <a:rPr dirty="0" sz="2750" spc="-245">
                <a:latin typeface="Arial Black"/>
                <a:cs typeface="Arial Black"/>
              </a:rPr>
              <a:t>like</a:t>
            </a:r>
            <a:r>
              <a:rPr dirty="0" sz="2750" spc="-240">
                <a:latin typeface="Arial Black"/>
                <a:cs typeface="Arial Black"/>
              </a:rPr>
              <a:t> </a:t>
            </a:r>
            <a:r>
              <a:rPr dirty="0" sz="2750" spc="-135">
                <a:latin typeface="Arial Black"/>
                <a:cs typeface="Arial Black"/>
              </a:rPr>
              <a:t>Android,</a:t>
            </a:r>
            <a:r>
              <a:rPr dirty="0" sz="2750" spc="-235">
                <a:latin typeface="Arial Black"/>
                <a:cs typeface="Arial Black"/>
              </a:rPr>
              <a:t> </a:t>
            </a:r>
            <a:r>
              <a:rPr dirty="0" sz="2750" spc="-195">
                <a:latin typeface="Arial Black"/>
                <a:cs typeface="Arial Black"/>
              </a:rPr>
              <a:t>Windows,</a:t>
            </a:r>
            <a:r>
              <a:rPr dirty="0" sz="2750" spc="-240">
                <a:latin typeface="Arial Black"/>
                <a:cs typeface="Arial Black"/>
              </a:rPr>
              <a:t> </a:t>
            </a:r>
            <a:r>
              <a:rPr dirty="0" sz="2750" spc="-235">
                <a:latin typeface="Arial Black"/>
                <a:cs typeface="Arial Black"/>
              </a:rPr>
              <a:t>Linux </a:t>
            </a:r>
            <a:r>
              <a:rPr dirty="0" sz="2750" spc="-155">
                <a:latin typeface="Arial Black"/>
                <a:cs typeface="Arial Black"/>
              </a:rPr>
              <a:t>and</a:t>
            </a:r>
            <a:r>
              <a:rPr dirty="0" sz="2750" spc="-240">
                <a:latin typeface="Arial Black"/>
                <a:cs typeface="Arial Black"/>
              </a:rPr>
              <a:t> </a:t>
            </a:r>
            <a:r>
              <a:rPr dirty="0" sz="2750" spc="-215">
                <a:latin typeface="Arial Black"/>
                <a:cs typeface="Arial Black"/>
              </a:rPr>
              <a:t>VoIP</a:t>
            </a:r>
            <a:r>
              <a:rPr dirty="0" sz="2750" spc="-235">
                <a:latin typeface="Arial Black"/>
                <a:cs typeface="Arial Black"/>
              </a:rPr>
              <a:t> </a:t>
            </a:r>
            <a:r>
              <a:rPr dirty="0" sz="2750" spc="-100">
                <a:latin typeface="Arial Black"/>
                <a:cs typeface="Arial Black"/>
              </a:rPr>
              <a:t>or</a:t>
            </a:r>
            <a:r>
              <a:rPr dirty="0" sz="2750" spc="-240">
                <a:latin typeface="Arial Black"/>
                <a:cs typeface="Arial Black"/>
              </a:rPr>
              <a:t> </a:t>
            </a:r>
            <a:r>
              <a:rPr dirty="0" sz="2750" spc="-215">
                <a:latin typeface="Arial Black"/>
                <a:cs typeface="Arial Black"/>
              </a:rPr>
              <a:t>IP</a:t>
            </a:r>
            <a:r>
              <a:rPr dirty="0" sz="2750" spc="-235">
                <a:latin typeface="Arial Black"/>
                <a:cs typeface="Arial Black"/>
              </a:rPr>
              <a:t> </a:t>
            </a:r>
            <a:r>
              <a:rPr dirty="0" sz="2750" spc="-190">
                <a:latin typeface="Arial Black"/>
                <a:cs typeface="Arial Black"/>
              </a:rPr>
              <a:t>based</a:t>
            </a:r>
            <a:r>
              <a:rPr dirty="0" sz="2750" spc="-240">
                <a:latin typeface="Arial Black"/>
                <a:cs typeface="Arial Black"/>
              </a:rPr>
              <a:t> </a:t>
            </a:r>
            <a:r>
              <a:rPr dirty="0" sz="2750" spc="-165">
                <a:latin typeface="Arial Black"/>
                <a:cs typeface="Arial Black"/>
              </a:rPr>
              <a:t>phones.  It </a:t>
            </a:r>
            <a:r>
              <a:rPr dirty="0" sz="2750" spc="-210">
                <a:latin typeface="Arial Black"/>
                <a:cs typeface="Arial Black"/>
              </a:rPr>
              <a:t>easily </a:t>
            </a:r>
            <a:r>
              <a:rPr dirty="0" sz="2750" spc="-145">
                <a:latin typeface="Arial Black"/>
                <a:cs typeface="Arial Black"/>
              </a:rPr>
              <a:t>supports </a:t>
            </a:r>
            <a:r>
              <a:rPr dirty="0" sz="2750" spc="-165">
                <a:latin typeface="Arial Black"/>
                <a:cs typeface="Arial Black"/>
              </a:rPr>
              <a:t>remote</a:t>
            </a:r>
            <a:r>
              <a:rPr dirty="0" sz="2750" spc="-445">
                <a:latin typeface="Arial Black"/>
                <a:cs typeface="Arial Black"/>
              </a:rPr>
              <a:t> </a:t>
            </a:r>
            <a:r>
              <a:rPr dirty="0" sz="2750" spc="-254">
                <a:latin typeface="Arial Black"/>
                <a:cs typeface="Arial Black"/>
              </a:rPr>
              <a:t>work.</a:t>
            </a:r>
            <a:endParaRPr sz="27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2750" spc="-165">
                <a:latin typeface="Arial Black"/>
                <a:cs typeface="Arial Black"/>
              </a:rPr>
              <a:t>It </a:t>
            </a:r>
            <a:r>
              <a:rPr dirty="0" sz="2750" spc="-260">
                <a:latin typeface="Arial Black"/>
                <a:cs typeface="Arial Black"/>
              </a:rPr>
              <a:t>keeps </a:t>
            </a:r>
            <a:r>
              <a:rPr dirty="0" sz="2750" spc="-210">
                <a:latin typeface="Arial Black"/>
                <a:cs typeface="Arial Black"/>
              </a:rPr>
              <a:t>logs </a:t>
            </a:r>
            <a:r>
              <a:rPr dirty="0" sz="2750" spc="-130">
                <a:latin typeface="Arial Black"/>
                <a:cs typeface="Arial Black"/>
              </a:rPr>
              <a:t>into </a:t>
            </a:r>
            <a:r>
              <a:rPr dirty="0" sz="2750" spc="-150">
                <a:latin typeface="Arial Black"/>
                <a:cs typeface="Arial Black"/>
              </a:rPr>
              <a:t>the </a:t>
            </a:r>
            <a:r>
              <a:rPr dirty="0" sz="2750" spc="-145">
                <a:latin typeface="Arial Black"/>
                <a:cs typeface="Arial Black"/>
              </a:rPr>
              <a:t>cloud</a:t>
            </a:r>
            <a:r>
              <a:rPr dirty="0" sz="2750" spc="-530">
                <a:latin typeface="Arial Black"/>
                <a:cs typeface="Arial Black"/>
              </a:rPr>
              <a:t> </a:t>
            </a:r>
            <a:r>
              <a:rPr dirty="0" sz="2750" spc="-175">
                <a:latin typeface="Arial Black"/>
                <a:cs typeface="Arial Black"/>
              </a:rPr>
              <a:t>server.</a:t>
            </a:r>
            <a:endParaRPr sz="27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2750" spc="-285">
                <a:latin typeface="Arial Black"/>
                <a:cs typeface="Arial Black"/>
              </a:rPr>
              <a:t>New </a:t>
            </a:r>
            <a:r>
              <a:rPr dirty="0" sz="2750" spc="-220">
                <a:latin typeface="Arial Black"/>
                <a:cs typeface="Arial Black"/>
              </a:rPr>
              <a:t>services </a:t>
            </a:r>
            <a:r>
              <a:rPr dirty="0" sz="2750" spc="-155">
                <a:latin typeface="Arial Black"/>
                <a:cs typeface="Arial Black"/>
              </a:rPr>
              <a:t>and </a:t>
            </a:r>
            <a:r>
              <a:rPr dirty="0" sz="2750" spc="-175">
                <a:latin typeface="Arial Black"/>
                <a:cs typeface="Arial Black"/>
              </a:rPr>
              <a:t>features </a:t>
            </a:r>
            <a:r>
              <a:rPr dirty="0" sz="2750" spc="-204">
                <a:latin typeface="Arial Black"/>
                <a:cs typeface="Arial Black"/>
              </a:rPr>
              <a:t>are </a:t>
            </a:r>
            <a:r>
              <a:rPr dirty="0" sz="2750" spc="-145">
                <a:latin typeface="Arial Black"/>
                <a:cs typeface="Arial Black"/>
              </a:rPr>
              <a:t>added</a:t>
            </a:r>
            <a:r>
              <a:rPr dirty="0" sz="2750" spc="-405">
                <a:latin typeface="Arial Black"/>
                <a:cs typeface="Arial Black"/>
              </a:rPr>
              <a:t> </a:t>
            </a:r>
            <a:r>
              <a:rPr dirty="0" sz="2750" spc="-204">
                <a:latin typeface="Arial Black"/>
                <a:cs typeface="Arial Black"/>
              </a:rPr>
              <a:t>easily.</a:t>
            </a:r>
            <a:endParaRPr sz="275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750" y="3189923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750" y="4161473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5750" y="5133023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5750" y="6104573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-12700" y="1005619"/>
            <a:ext cx="9757410" cy="494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50" spc="40">
                <a:solidFill>
                  <a:srgbClr val="62C399"/>
                </a:solidFill>
              </a:rPr>
              <a:t>The</a:t>
            </a:r>
            <a:r>
              <a:rPr dirty="0" sz="3050" spc="-125">
                <a:solidFill>
                  <a:srgbClr val="62C399"/>
                </a:solidFill>
              </a:rPr>
              <a:t> </a:t>
            </a:r>
            <a:r>
              <a:rPr dirty="0" sz="3050" spc="120">
                <a:solidFill>
                  <a:srgbClr val="62C399"/>
                </a:solidFill>
              </a:rPr>
              <a:t>benefit</a:t>
            </a:r>
            <a:r>
              <a:rPr dirty="0" sz="3050" spc="-120">
                <a:solidFill>
                  <a:srgbClr val="62C399"/>
                </a:solidFill>
              </a:rPr>
              <a:t> </a:t>
            </a:r>
            <a:r>
              <a:rPr dirty="0" sz="3050" spc="114">
                <a:solidFill>
                  <a:srgbClr val="62C399"/>
                </a:solidFill>
              </a:rPr>
              <a:t>of</a:t>
            </a:r>
            <a:r>
              <a:rPr dirty="0" sz="3050" spc="-125">
                <a:solidFill>
                  <a:srgbClr val="62C399"/>
                </a:solidFill>
              </a:rPr>
              <a:t> </a:t>
            </a:r>
            <a:r>
              <a:rPr dirty="0" sz="3050" spc="-35">
                <a:solidFill>
                  <a:srgbClr val="62C399"/>
                </a:solidFill>
              </a:rPr>
              <a:t>using</a:t>
            </a:r>
            <a:r>
              <a:rPr dirty="0" sz="3050" spc="-120">
                <a:solidFill>
                  <a:srgbClr val="62C399"/>
                </a:solidFill>
              </a:rPr>
              <a:t> </a:t>
            </a:r>
            <a:r>
              <a:rPr dirty="0" sz="3050" spc="60">
                <a:solidFill>
                  <a:srgbClr val="62C399"/>
                </a:solidFill>
              </a:rPr>
              <a:t>cloud-based</a:t>
            </a:r>
            <a:r>
              <a:rPr dirty="0" sz="3050" spc="-125">
                <a:solidFill>
                  <a:srgbClr val="62C399"/>
                </a:solidFill>
              </a:rPr>
              <a:t> </a:t>
            </a:r>
            <a:r>
              <a:rPr dirty="0" sz="3050" spc="80">
                <a:solidFill>
                  <a:srgbClr val="62C399"/>
                </a:solidFill>
              </a:rPr>
              <a:t>phone</a:t>
            </a:r>
            <a:r>
              <a:rPr dirty="0" sz="3050" spc="-120">
                <a:solidFill>
                  <a:srgbClr val="62C399"/>
                </a:solidFill>
              </a:rPr>
              <a:t> </a:t>
            </a:r>
            <a:r>
              <a:rPr dirty="0" sz="3050" spc="40">
                <a:solidFill>
                  <a:srgbClr val="62C399"/>
                </a:solidFill>
              </a:rPr>
              <a:t>system</a:t>
            </a:r>
            <a:r>
              <a:rPr dirty="0" sz="3050" spc="-120">
                <a:solidFill>
                  <a:srgbClr val="62C399"/>
                </a:solidFill>
              </a:rPr>
              <a:t> </a:t>
            </a:r>
            <a:r>
              <a:rPr dirty="0" sz="3050" spc="-70">
                <a:solidFill>
                  <a:srgbClr val="62C399"/>
                </a:solidFill>
              </a:rPr>
              <a:t>is</a:t>
            </a:r>
            <a:r>
              <a:rPr dirty="0" sz="3050" spc="-125">
                <a:solidFill>
                  <a:srgbClr val="62C399"/>
                </a:solidFill>
              </a:rPr>
              <a:t> </a:t>
            </a:r>
            <a:r>
              <a:rPr dirty="0" sz="3050" spc="80">
                <a:solidFill>
                  <a:srgbClr val="62C399"/>
                </a:solidFill>
              </a:rPr>
              <a:t>–</a:t>
            </a:r>
            <a:endParaRPr sz="30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2298" y="687306"/>
            <a:ext cx="964311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>
                <a:solidFill>
                  <a:srgbClr val="FFFFFF"/>
                </a:solidFill>
              </a:rPr>
              <a:t>Technology</a:t>
            </a:r>
            <a:r>
              <a:rPr dirty="0" spc="-425">
                <a:solidFill>
                  <a:srgbClr val="FFFFFF"/>
                </a:solidFill>
              </a:rPr>
              <a:t> </a:t>
            </a:r>
            <a:r>
              <a:rPr dirty="0" spc="85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978" y="2657592"/>
            <a:ext cx="17838420" cy="60096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 marR="93980">
              <a:lnSpc>
                <a:spcPct val="100000"/>
              </a:lnSpc>
              <a:spcBef>
                <a:spcPts val="745"/>
              </a:spcBef>
            </a:pPr>
            <a:r>
              <a:rPr dirty="0" sz="3400" spc="45" b="1">
                <a:solidFill>
                  <a:srgbClr val="62C399"/>
                </a:solidFill>
                <a:latin typeface="Arial"/>
                <a:cs typeface="Arial"/>
              </a:rPr>
              <a:t>VoIP</a:t>
            </a:r>
            <a:endParaRPr sz="3400">
              <a:latin typeface="Arial"/>
              <a:cs typeface="Arial"/>
            </a:endParaRPr>
          </a:p>
          <a:p>
            <a:pPr algn="ctr" marL="60960" marR="53975">
              <a:lnSpc>
                <a:spcPct val="115799"/>
              </a:lnSpc>
            </a:pPr>
            <a:r>
              <a:rPr dirty="0" sz="3400" spc="-36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3400" spc="-3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Arial Black"/>
                <a:cs typeface="Arial Black"/>
              </a:rPr>
              <a:t>VoIP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185">
                <a:solidFill>
                  <a:srgbClr val="FFFFFF"/>
                </a:solidFill>
                <a:latin typeface="Arial Black"/>
                <a:cs typeface="Arial Black"/>
              </a:rPr>
              <a:t>phone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37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60">
                <a:solidFill>
                  <a:srgbClr val="FFFFFF"/>
                </a:solidFill>
                <a:latin typeface="Arial Black"/>
                <a:cs typeface="Arial Black"/>
              </a:rPr>
              <a:t>hardware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155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135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29">
                <a:solidFill>
                  <a:srgbClr val="FFFFFF"/>
                </a:solidFill>
                <a:latin typeface="Arial Black"/>
                <a:cs typeface="Arial Black"/>
              </a:rPr>
              <a:t>software-based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Arial Black"/>
                <a:cs typeface="Arial Black"/>
              </a:rPr>
              <a:t>telephone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Arial Black"/>
                <a:cs typeface="Arial Black"/>
              </a:rPr>
              <a:t>designed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14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use </a:t>
            </a:r>
            <a:r>
              <a:rPr dirty="0" sz="3400" spc="-250">
                <a:solidFill>
                  <a:srgbClr val="FFFFFF"/>
                </a:solidFill>
                <a:latin typeface="Arial Black"/>
                <a:cs typeface="Arial Black"/>
              </a:rPr>
              <a:t>voice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185">
                <a:solidFill>
                  <a:srgbClr val="FFFFFF"/>
                </a:solidFill>
                <a:latin typeface="Arial Black"/>
                <a:cs typeface="Arial Black"/>
              </a:rPr>
              <a:t>over  </a:t>
            </a:r>
            <a:r>
              <a:rPr dirty="0" sz="3400" spc="-204">
                <a:solidFill>
                  <a:srgbClr val="FFFFFF"/>
                </a:solidFill>
                <a:latin typeface="Arial Black"/>
                <a:cs typeface="Arial Black"/>
              </a:rPr>
              <a:t>Internet </a:t>
            </a:r>
            <a:r>
              <a:rPr dirty="0" sz="3400" spc="-190">
                <a:solidFill>
                  <a:srgbClr val="FFFFFF"/>
                </a:solidFill>
                <a:latin typeface="Arial Black"/>
                <a:cs typeface="Arial Black"/>
              </a:rPr>
              <a:t>Protocol </a:t>
            </a:r>
            <a:r>
              <a:rPr dirty="0" sz="3400" spc="-260">
                <a:solidFill>
                  <a:srgbClr val="FFFFFF"/>
                </a:solidFill>
                <a:latin typeface="Arial Black"/>
                <a:cs typeface="Arial Black"/>
              </a:rPr>
              <a:t>(VoIP) </a:t>
            </a:r>
            <a:r>
              <a:rPr dirty="0" sz="3400" spc="-220">
                <a:solidFill>
                  <a:srgbClr val="FFFFFF"/>
                </a:solidFill>
                <a:latin typeface="Arial Black"/>
                <a:cs typeface="Arial Black"/>
              </a:rPr>
              <a:t>technology </a:t>
            </a:r>
            <a:r>
              <a:rPr dirty="0" sz="3400" spc="-145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3400" spc="-240">
                <a:solidFill>
                  <a:srgbClr val="FFFFFF"/>
                </a:solidFill>
                <a:latin typeface="Arial Black"/>
                <a:cs typeface="Arial Black"/>
              </a:rPr>
              <a:t>send </a:t>
            </a:r>
            <a:r>
              <a:rPr dirty="0" sz="3400" spc="-21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3400" spc="-260">
                <a:solidFill>
                  <a:srgbClr val="FFFFFF"/>
                </a:solidFill>
                <a:latin typeface="Arial Black"/>
                <a:cs typeface="Arial Black"/>
              </a:rPr>
              <a:t>receive </a:t>
            </a:r>
            <a:r>
              <a:rPr dirty="0" sz="3400" spc="-185">
                <a:solidFill>
                  <a:srgbClr val="FFFFFF"/>
                </a:solidFill>
                <a:latin typeface="Arial Black"/>
                <a:cs typeface="Arial Black"/>
              </a:rPr>
              <a:t>phone </a:t>
            </a:r>
            <a:r>
              <a:rPr dirty="0" sz="3400" spc="-285">
                <a:solidFill>
                  <a:srgbClr val="FFFFFF"/>
                </a:solidFill>
                <a:latin typeface="Arial Black"/>
                <a:cs typeface="Arial Black"/>
              </a:rPr>
              <a:t>calls </a:t>
            </a:r>
            <a:r>
              <a:rPr dirty="0" sz="3400" spc="-185">
                <a:solidFill>
                  <a:srgbClr val="FFFFFF"/>
                </a:solidFill>
                <a:latin typeface="Arial Black"/>
                <a:cs typeface="Arial Black"/>
              </a:rPr>
              <a:t>over </a:t>
            </a:r>
            <a:r>
              <a:rPr dirty="0" sz="3400" spc="-270">
                <a:solidFill>
                  <a:srgbClr val="FFFFFF"/>
                </a:solidFill>
                <a:latin typeface="Arial Black"/>
                <a:cs typeface="Arial Black"/>
              </a:rPr>
              <a:t>an </a:t>
            </a:r>
            <a:r>
              <a:rPr dirty="0" sz="3400" spc="-275">
                <a:solidFill>
                  <a:srgbClr val="FFFFFF"/>
                </a:solidFill>
                <a:latin typeface="Arial Black"/>
                <a:cs typeface="Arial Black"/>
              </a:rPr>
              <a:t>IP  </a:t>
            </a:r>
            <a:r>
              <a:rPr dirty="0" sz="3400" spc="-280">
                <a:solidFill>
                  <a:srgbClr val="FFFFFF"/>
                </a:solidFill>
                <a:latin typeface="Arial Black"/>
                <a:cs typeface="Arial Black"/>
              </a:rPr>
              <a:t>network.</a:t>
            </a:r>
            <a:endParaRPr sz="3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4600">
              <a:latin typeface="Arial Black"/>
              <a:cs typeface="Arial Black"/>
            </a:endParaRPr>
          </a:p>
          <a:p>
            <a:pPr algn="ctr" marR="93980">
              <a:lnSpc>
                <a:spcPct val="100000"/>
              </a:lnSpc>
              <a:spcBef>
                <a:spcPts val="3475"/>
              </a:spcBef>
            </a:pPr>
            <a:r>
              <a:rPr dirty="0" sz="3400" spc="-5" b="1">
                <a:solidFill>
                  <a:srgbClr val="62C399"/>
                </a:solidFill>
                <a:latin typeface="Arial"/>
                <a:cs typeface="Arial"/>
              </a:rPr>
              <a:t>Asterisk</a:t>
            </a:r>
            <a:r>
              <a:rPr dirty="0" sz="3400" spc="-150" b="1">
                <a:solidFill>
                  <a:srgbClr val="62C399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62C399"/>
                </a:solidFill>
                <a:latin typeface="Arial"/>
                <a:cs typeface="Arial"/>
              </a:rPr>
              <a:t>Server</a:t>
            </a:r>
            <a:endParaRPr sz="3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3400" spc="-310">
                <a:solidFill>
                  <a:srgbClr val="FFFFFF"/>
                </a:solidFill>
                <a:latin typeface="Arial Black"/>
                <a:cs typeface="Arial Black"/>
              </a:rPr>
              <a:t>Asterisk </a:t>
            </a:r>
            <a:r>
              <a:rPr dirty="0" sz="3400" spc="-305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3400" spc="-270">
                <a:solidFill>
                  <a:srgbClr val="FFFFFF"/>
                </a:solidFill>
                <a:latin typeface="Arial Black"/>
                <a:cs typeface="Arial Black"/>
              </a:rPr>
              <a:t>an </a:t>
            </a:r>
            <a:r>
              <a:rPr dirty="0" sz="3400" spc="-195">
                <a:solidFill>
                  <a:srgbClr val="FFFFFF"/>
                </a:solidFill>
                <a:latin typeface="Arial Black"/>
                <a:cs typeface="Arial Black"/>
              </a:rPr>
              <a:t>open-source </a:t>
            </a:r>
            <a:r>
              <a:rPr dirty="0" sz="3400" spc="-280">
                <a:solidFill>
                  <a:srgbClr val="FFFFFF"/>
                </a:solidFill>
                <a:latin typeface="Arial Black"/>
                <a:cs typeface="Arial Black"/>
              </a:rPr>
              <a:t>framework </a:t>
            </a:r>
            <a:r>
              <a:rPr dirty="0" sz="3400" spc="-10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dirty="0" sz="3400" spc="-190">
                <a:solidFill>
                  <a:srgbClr val="FFFFFF"/>
                </a:solidFill>
                <a:latin typeface="Arial Black"/>
                <a:cs typeface="Arial Black"/>
              </a:rPr>
              <a:t>building </a:t>
            </a:r>
            <a:r>
              <a:rPr dirty="0" sz="3400" spc="-254">
                <a:solidFill>
                  <a:srgbClr val="FFFFFF"/>
                </a:solidFill>
                <a:latin typeface="Arial Black"/>
                <a:cs typeface="Arial Black"/>
              </a:rPr>
              <a:t>communications</a:t>
            </a:r>
            <a:r>
              <a:rPr dirty="0" sz="3400" spc="-7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29">
                <a:solidFill>
                  <a:srgbClr val="FFFFFF"/>
                </a:solidFill>
                <a:latin typeface="Arial Black"/>
                <a:cs typeface="Arial Black"/>
              </a:rPr>
              <a:t>applications.</a:t>
            </a:r>
            <a:endParaRPr sz="3400">
              <a:latin typeface="Arial Black"/>
              <a:cs typeface="Arial Black"/>
            </a:endParaRPr>
          </a:p>
          <a:p>
            <a:pPr algn="ctr" marL="12700" marR="5080">
              <a:lnSpc>
                <a:spcPct val="115799"/>
              </a:lnSpc>
            </a:pPr>
            <a:r>
              <a:rPr dirty="0" sz="3400" spc="-310">
                <a:solidFill>
                  <a:srgbClr val="FFFFFF"/>
                </a:solidFill>
                <a:latin typeface="Arial Black"/>
                <a:cs typeface="Arial Black"/>
              </a:rPr>
              <a:t>Asterisk </a:t>
            </a:r>
            <a:r>
              <a:rPr dirty="0" sz="3400" spc="-195">
                <a:solidFill>
                  <a:srgbClr val="FFFFFF"/>
                </a:solidFill>
                <a:latin typeface="Arial Black"/>
                <a:cs typeface="Arial Black"/>
              </a:rPr>
              <a:t>turns </a:t>
            </a:r>
            <a:r>
              <a:rPr dirty="0" sz="3400" spc="-270">
                <a:solidFill>
                  <a:srgbClr val="FFFFFF"/>
                </a:solidFill>
                <a:latin typeface="Arial Black"/>
                <a:cs typeface="Arial Black"/>
              </a:rPr>
              <a:t>an </a:t>
            </a:r>
            <a:r>
              <a:rPr dirty="0" sz="3400" spc="-175">
                <a:solidFill>
                  <a:srgbClr val="FFFFFF"/>
                </a:solidFill>
                <a:latin typeface="Arial Black"/>
                <a:cs typeface="Arial Black"/>
              </a:rPr>
              <a:t>ordinary </a:t>
            </a:r>
            <a:r>
              <a:rPr dirty="0" sz="3400" spc="-210">
                <a:solidFill>
                  <a:srgbClr val="FFFFFF"/>
                </a:solidFill>
                <a:latin typeface="Arial Black"/>
                <a:cs typeface="Arial Black"/>
              </a:rPr>
              <a:t>computer </a:t>
            </a:r>
            <a:r>
              <a:rPr dirty="0" sz="3400" spc="-170">
                <a:solidFill>
                  <a:srgbClr val="FFFFFF"/>
                </a:solidFill>
                <a:latin typeface="Arial Black"/>
                <a:cs typeface="Arial Black"/>
              </a:rPr>
              <a:t>into </a:t>
            </a:r>
            <a:r>
              <a:rPr dirty="0" sz="3400" spc="-375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3400" spc="-254">
                <a:solidFill>
                  <a:srgbClr val="FFFFFF"/>
                </a:solidFill>
                <a:latin typeface="Arial Black"/>
                <a:cs typeface="Arial Black"/>
              </a:rPr>
              <a:t>communications </a:t>
            </a:r>
            <a:r>
              <a:rPr dirty="0" sz="3400" spc="-229">
                <a:solidFill>
                  <a:srgbClr val="FFFFFF"/>
                </a:solidFill>
                <a:latin typeface="Arial Black"/>
                <a:cs typeface="Arial Black"/>
              </a:rPr>
              <a:t>server. </a:t>
            </a:r>
            <a:r>
              <a:rPr dirty="0" sz="3400" spc="-310">
                <a:solidFill>
                  <a:srgbClr val="FFFFFF"/>
                </a:solidFill>
                <a:latin typeface="Arial Black"/>
                <a:cs typeface="Arial Black"/>
              </a:rPr>
              <a:t>Asterisk </a:t>
            </a:r>
            <a:r>
              <a:rPr dirty="0" sz="3400" spc="-270">
                <a:solidFill>
                  <a:srgbClr val="FFFFFF"/>
                </a:solidFill>
                <a:latin typeface="Arial Black"/>
                <a:cs typeface="Arial Black"/>
              </a:rPr>
              <a:t>powers</a:t>
            </a:r>
            <a:r>
              <a:rPr dirty="0" sz="3400" spc="-8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Arial Black"/>
                <a:cs typeface="Arial Black"/>
              </a:rPr>
              <a:t>IP  </a:t>
            </a:r>
            <a:r>
              <a:rPr dirty="0" sz="3400" spc="-355">
                <a:solidFill>
                  <a:srgbClr val="FFFFFF"/>
                </a:solidFill>
                <a:latin typeface="Arial Black"/>
                <a:cs typeface="Arial Black"/>
              </a:rPr>
              <a:t>PBX </a:t>
            </a:r>
            <a:r>
              <a:rPr dirty="0" sz="3400" spc="-285">
                <a:solidFill>
                  <a:srgbClr val="FFFFFF"/>
                </a:solidFill>
                <a:latin typeface="Arial Black"/>
                <a:cs typeface="Arial Black"/>
              </a:rPr>
              <a:t>systems, </a:t>
            </a:r>
            <a:r>
              <a:rPr dirty="0" sz="3400" spc="-275">
                <a:solidFill>
                  <a:srgbClr val="FFFFFF"/>
                </a:solidFill>
                <a:latin typeface="Arial Black"/>
                <a:cs typeface="Arial Black"/>
              </a:rPr>
              <a:t>VoIP </a:t>
            </a:r>
            <a:r>
              <a:rPr dirty="0" sz="3400" spc="-325">
                <a:solidFill>
                  <a:srgbClr val="FFFFFF"/>
                </a:solidFill>
                <a:latin typeface="Arial Black"/>
                <a:cs typeface="Arial Black"/>
              </a:rPr>
              <a:t>gateways, </a:t>
            </a:r>
            <a:r>
              <a:rPr dirty="0" sz="3400" spc="-235">
                <a:solidFill>
                  <a:srgbClr val="FFFFFF"/>
                </a:solidFill>
                <a:latin typeface="Arial Black"/>
                <a:cs typeface="Arial Black"/>
              </a:rPr>
              <a:t>conference </a:t>
            </a:r>
            <a:r>
              <a:rPr dirty="0" sz="3400" spc="-254">
                <a:solidFill>
                  <a:srgbClr val="FFFFFF"/>
                </a:solidFill>
                <a:latin typeface="Arial Black"/>
                <a:cs typeface="Arial Black"/>
              </a:rPr>
              <a:t>servers </a:t>
            </a:r>
            <a:r>
              <a:rPr dirty="0" sz="3400" spc="-21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3400" spc="-175">
                <a:solidFill>
                  <a:srgbClr val="FFFFFF"/>
                </a:solidFill>
                <a:latin typeface="Arial Black"/>
                <a:cs typeface="Arial Black"/>
              </a:rPr>
              <a:t>other </a:t>
            </a:r>
            <a:r>
              <a:rPr dirty="0" sz="3400" spc="-260">
                <a:solidFill>
                  <a:srgbClr val="FFFFFF"/>
                </a:solidFill>
                <a:latin typeface="Arial Black"/>
                <a:cs typeface="Arial Black"/>
              </a:rPr>
              <a:t>custom</a:t>
            </a:r>
            <a:r>
              <a:rPr dirty="0" sz="3400" spc="-6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20">
                <a:solidFill>
                  <a:srgbClr val="FFFFFF"/>
                </a:solidFill>
                <a:latin typeface="Arial Black"/>
                <a:cs typeface="Arial Black"/>
              </a:rPr>
              <a:t>solutions.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3814" y="1218797"/>
            <a:ext cx="585914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45">
                <a:solidFill>
                  <a:srgbClr val="62C399"/>
                </a:solidFill>
              </a:rPr>
              <a:t>Cloud </a:t>
            </a:r>
            <a:r>
              <a:rPr dirty="0" sz="3400" spc="-10">
                <a:solidFill>
                  <a:srgbClr val="62C399"/>
                </a:solidFill>
              </a:rPr>
              <a:t>Based </a:t>
            </a:r>
            <a:r>
              <a:rPr dirty="0" sz="3400" spc="105">
                <a:solidFill>
                  <a:srgbClr val="62C399"/>
                </a:solidFill>
              </a:rPr>
              <a:t>Ubuntu</a:t>
            </a:r>
            <a:r>
              <a:rPr dirty="0" sz="3400" spc="-515">
                <a:solidFill>
                  <a:srgbClr val="62C399"/>
                </a:solidFill>
              </a:rPr>
              <a:t> </a:t>
            </a:r>
            <a:r>
              <a:rPr dirty="0" sz="3400" spc="45">
                <a:solidFill>
                  <a:srgbClr val="62C399"/>
                </a:solidFill>
              </a:rPr>
              <a:t>Server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213220" y="2336994"/>
            <a:ext cx="17861915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185">
                <a:solidFill>
                  <a:srgbClr val="FFFFFF"/>
                </a:solidFill>
                <a:latin typeface="Arial Black"/>
                <a:cs typeface="Arial Black"/>
              </a:rPr>
              <a:t>Ubuntu </a:t>
            </a:r>
            <a:r>
              <a:rPr dirty="0" sz="3400" spc="-229">
                <a:solidFill>
                  <a:srgbClr val="FFFFFF"/>
                </a:solidFill>
                <a:latin typeface="Arial Black"/>
                <a:cs typeface="Arial Black"/>
              </a:rPr>
              <a:t>Server </a:t>
            </a:r>
            <a:r>
              <a:rPr dirty="0" sz="3400" spc="-305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3400" spc="-375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3400" spc="-229">
                <a:solidFill>
                  <a:srgbClr val="FFFFFF"/>
                </a:solidFill>
                <a:latin typeface="Arial Black"/>
                <a:cs typeface="Arial Black"/>
              </a:rPr>
              <a:t>server </a:t>
            </a:r>
            <a:r>
              <a:rPr dirty="0" sz="3400" spc="-220">
                <a:solidFill>
                  <a:srgbClr val="FFFFFF"/>
                </a:solidFill>
                <a:latin typeface="Arial Black"/>
                <a:cs typeface="Arial Black"/>
              </a:rPr>
              <a:t>operating </a:t>
            </a:r>
            <a:r>
              <a:rPr dirty="0" sz="3400" spc="-270">
                <a:solidFill>
                  <a:srgbClr val="FFFFFF"/>
                </a:solidFill>
                <a:latin typeface="Arial Black"/>
                <a:cs typeface="Arial Black"/>
              </a:rPr>
              <a:t>system, </a:t>
            </a:r>
            <a:r>
              <a:rPr dirty="0" sz="3400" spc="-185">
                <a:solidFill>
                  <a:srgbClr val="FFFFFF"/>
                </a:solidFill>
                <a:latin typeface="Arial Black"/>
                <a:cs typeface="Arial Black"/>
              </a:rPr>
              <a:t>developed </a:t>
            </a:r>
            <a:r>
              <a:rPr dirty="0" sz="3400" spc="-12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dirty="0" sz="3400" spc="-8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Arial Black"/>
                <a:cs typeface="Arial Black"/>
              </a:rPr>
              <a:t>Canonical </a:t>
            </a:r>
            <a:r>
              <a:rPr dirty="0" sz="3400" spc="-21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3400" spc="-195">
                <a:solidFill>
                  <a:srgbClr val="FFFFFF"/>
                </a:solidFill>
                <a:latin typeface="Arial Black"/>
                <a:cs typeface="Arial Black"/>
              </a:rPr>
              <a:t>open-source  </a:t>
            </a:r>
            <a:r>
              <a:rPr dirty="0" sz="3400" spc="-240">
                <a:solidFill>
                  <a:srgbClr val="FFFFFF"/>
                </a:solidFill>
                <a:latin typeface="Arial Black"/>
                <a:cs typeface="Arial Black"/>
              </a:rPr>
              <a:t>programmers</a:t>
            </a:r>
            <a:r>
              <a:rPr dirty="0" sz="3400" spc="-3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185">
                <a:solidFill>
                  <a:srgbClr val="FFFFFF"/>
                </a:solidFill>
                <a:latin typeface="Arial Black"/>
                <a:cs typeface="Arial Black"/>
              </a:rPr>
              <a:t>around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3400" spc="-3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Arial Black"/>
                <a:cs typeface="Arial Black"/>
              </a:rPr>
              <a:t>world,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195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355">
                <a:solidFill>
                  <a:srgbClr val="FFFFFF"/>
                </a:solidFill>
                <a:latin typeface="Arial Black"/>
                <a:cs typeface="Arial Black"/>
              </a:rPr>
              <a:t>works</a:t>
            </a:r>
            <a:r>
              <a:rPr dirty="0" sz="3400" spc="-3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10">
                <a:solidFill>
                  <a:srgbClr val="FFFFFF"/>
                </a:solidFill>
                <a:latin typeface="Arial Black"/>
                <a:cs typeface="Arial Black"/>
              </a:rPr>
              <a:t>nearly</a:t>
            </a:r>
            <a:r>
              <a:rPr dirty="0" sz="3400" spc="-3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29">
                <a:solidFill>
                  <a:srgbClr val="FFFFFF"/>
                </a:solidFill>
                <a:latin typeface="Arial Black"/>
                <a:cs typeface="Arial Black"/>
              </a:rPr>
              <a:t>any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60">
                <a:solidFill>
                  <a:srgbClr val="FFFFFF"/>
                </a:solidFill>
                <a:latin typeface="Arial Black"/>
                <a:cs typeface="Arial Black"/>
              </a:rPr>
              <a:t>hardware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135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dirty="0" sz="3400" spc="-3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04">
                <a:solidFill>
                  <a:srgbClr val="FFFFFF"/>
                </a:solidFill>
                <a:latin typeface="Arial Black"/>
                <a:cs typeface="Arial Black"/>
              </a:rPr>
              <a:t>virtualization  </a:t>
            </a:r>
            <a:r>
              <a:rPr dirty="0" sz="3400" spc="-175">
                <a:solidFill>
                  <a:srgbClr val="FFFFFF"/>
                </a:solidFill>
                <a:latin typeface="Arial Black"/>
                <a:cs typeface="Arial Black"/>
              </a:rPr>
              <a:t>platform.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234" y="5723296"/>
            <a:ext cx="17077690" cy="294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93980">
              <a:lnSpc>
                <a:spcPct val="100000"/>
              </a:lnSpc>
              <a:spcBef>
                <a:spcPts val="100"/>
              </a:spcBef>
            </a:pPr>
            <a:r>
              <a:rPr dirty="0" sz="3400" spc="-25" b="1">
                <a:solidFill>
                  <a:srgbClr val="62C399"/>
                </a:solidFill>
                <a:latin typeface="Arial"/>
                <a:cs typeface="Arial"/>
              </a:rPr>
              <a:t>SIP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Arial"/>
              <a:cs typeface="Arial"/>
            </a:endParaRPr>
          </a:p>
          <a:p>
            <a:pPr algn="ctr" marL="12700" marR="5080" indent="-635">
              <a:lnSpc>
                <a:spcPct val="115799"/>
              </a:lnSpc>
            </a:pPr>
            <a:r>
              <a:rPr dirty="0" sz="3400" spc="-310">
                <a:solidFill>
                  <a:srgbClr val="FFFFFF"/>
                </a:solidFill>
                <a:latin typeface="Arial Black"/>
                <a:cs typeface="Arial Black"/>
              </a:rPr>
              <a:t>SIP </a:t>
            </a:r>
            <a:r>
              <a:rPr dirty="0" sz="3400" spc="-254">
                <a:solidFill>
                  <a:srgbClr val="FFFFFF"/>
                </a:solidFill>
                <a:latin typeface="Arial Black"/>
                <a:cs typeface="Arial Black"/>
              </a:rPr>
              <a:t>stands </a:t>
            </a:r>
            <a:r>
              <a:rPr dirty="0" sz="3400" spc="-10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dirty="0" sz="3400" spc="-295">
                <a:solidFill>
                  <a:srgbClr val="FFFFFF"/>
                </a:solidFill>
                <a:latin typeface="Arial Black"/>
                <a:cs typeface="Arial Black"/>
              </a:rPr>
              <a:t>Session </a:t>
            </a:r>
            <a:r>
              <a:rPr dirty="0" sz="3400" spc="-210">
                <a:solidFill>
                  <a:srgbClr val="FFFFFF"/>
                </a:solidFill>
                <a:latin typeface="Arial Black"/>
                <a:cs typeface="Arial Black"/>
              </a:rPr>
              <a:t>Initiation </a:t>
            </a:r>
            <a:r>
              <a:rPr dirty="0" sz="3400" spc="-195">
                <a:solidFill>
                  <a:srgbClr val="FFFFFF"/>
                </a:solidFill>
                <a:latin typeface="Arial Black"/>
                <a:cs typeface="Arial Black"/>
              </a:rPr>
              <a:t>Protocol. </a:t>
            </a:r>
            <a:r>
              <a:rPr dirty="0" sz="3400" spc="-32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400" spc="-295">
                <a:solidFill>
                  <a:srgbClr val="FFFFFF"/>
                </a:solidFill>
                <a:latin typeface="Arial Black"/>
                <a:cs typeface="Arial Black"/>
              </a:rPr>
              <a:t>Session </a:t>
            </a:r>
            <a:r>
              <a:rPr dirty="0" sz="3400" spc="-210">
                <a:solidFill>
                  <a:srgbClr val="FFFFFF"/>
                </a:solidFill>
                <a:latin typeface="Arial Black"/>
                <a:cs typeface="Arial Black"/>
              </a:rPr>
              <a:t>Initiation </a:t>
            </a:r>
            <a:r>
              <a:rPr dirty="0" sz="3400" spc="-190">
                <a:solidFill>
                  <a:srgbClr val="FFFFFF"/>
                </a:solidFill>
                <a:latin typeface="Arial Black"/>
                <a:cs typeface="Arial Black"/>
              </a:rPr>
              <a:t>Protocol </a:t>
            </a:r>
            <a:r>
              <a:rPr dirty="0" sz="3400" spc="-275">
                <a:solidFill>
                  <a:srgbClr val="FFFFFF"/>
                </a:solidFill>
                <a:latin typeface="Arial Black"/>
                <a:cs typeface="Arial Black"/>
              </a:rPr>
              <a:t>(SIP) </a:t>
            </a:r>
            <a:r>
              <a:rPr dirty="0" sz="3400" spc="-305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3400" spc="-375">
                <a:solidFill>
                  <a:srgbClr val="FFFFFF"/>
                </a:solidFill>
                <a:latin typeface="Arial Black"/>
                <a:cs typeface="Arial Black"/>
              </a:rPr>
              <a:t>a  </a:t>
            </a:r>
            <a:r>
              <a:rPr dirty="0" sz="3400" spc="-275">
                <a:solidFill>
                  <a:srgbClr val="FFFFFF"/>
                </a:solidFill>
                <a:latin typeface="Arial Black"/>
                <a:cs typeface="Arial Black"/>
              </a:rPr>
              <a:t>signaling </a:t>
            </a:r>
            <a:r>
              <a:rPr dirty="0" sz="3400" spc="-170">
                <a:solidFill>
                  <a:srgbClr val="FFFFFF"/>
                </a:solidFill>
                <a:latin typeface="Arial Black"/>
                <a:cs typeface="Arial Black"/>
              </a:rPr>
              <a:t>protocol </a:t>
            </a:r>
            <a:r>
              <a:rPr dirty="0" sz="3400" spc="-250">
                <a:solidFill>
                  <a:srgbClr val="FFFFFF"/>
                </a:solidFill>
                <a:latin typeface="Arial Black"/>
                <a:cs typeface="Arial Black"/>
              </a:rPr>
              <a:t>used </a:t>
            </a:r>
            <a:r>
              <a:rPr dirty="0" sz="3400" spc="-10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dirty="0" sz="3400" spc="-225">
                <a:solidFill>
                  <a:srgbClr val="FFFFFF"/>
                </a:solidFill>
                <a:latin typeface="Arial Black"/>
                <a:cs typeface="Arial Black"/>
              </a:rPr>
              <a:t>initiating, </a:t>
            </a:r>
            <a:r>
              <a:rPr dirty="0" sz="3400" spc="-250">
                <a:solidFill>
                  <a:srgbClr val="FFFFFF"/>
                </a:solidFill>
                <a:latin typeface="Arial Black"/>
                <a:cs typeface="Arial Black"/>
              </a:rPr>
              <a:t>maintaining, </a:t>
            </a:r>
            <a:r>
              <a:rPr dirty="0" sz="3400" spc="-21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3400" spc="-229">
                <a:solidFill>
                  <a:srgbClr val="FFFFFF"/>
                </a:solidFill>
                <a:latin typeface="Arial Black"/>
                <a:cs typeface="Arial Black"/>
              </a:rPr>
              <a:t>terminating</a:t>
            </a:r>
            <a:r>
              <a:rPr dirty="0" sz="3400" spc="-8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45">
                <a:solidFill>
                  <a:srgbClr val="FFFFFF"/>
                </a:solidFill>
                <a:latin typeface="Arial Black"/>
                <a:cs typeface="Arial Black"/>
              </a:rPr>
              <a:t>communication  </a:t>
            </a:r>
            <a:r>
              <a:rPr dirty="0" sz="3400" spc="-305">
                <a:solidFill>
                  <a:srgbClr val="FFFFFF"/>
                </a:solidFill>
                <a:latin typeface="Arial Black"/>
                <a:cs typeface="Arial Black"/>
              </a:rPr>
              <a:t>sessions </a:t>
            </a:r>
            <a:r>
              <a:rPr dirty="0" sz="3400" spc="-195">
                <a:solidFill>
                  <a:srgbClr val="FFFFFF"/>
                </a:solidFill>
                <a:latin typeface="Arial Black"/>
                <a:cs typeface="Arial Black"/>
              </a:rPr>
              <a:t>that </a:t>
            </a:r>
            <a:r>
              <a:rPr dirty="0" sz="3400" spc="-215">
                <a:solidFill>
                  <a:srgbClr val="FFFFFF"/>
                </a:solidFill>
                <a:latin typeface="Arial Black"/>
                <a:cs typeface="Arial Black"/>
              </a:rPr>
              <a:t>include </a:t>
            </a:r>
            <a:r>
              <a:rPr dirty="0" sz="3400" spc="-250">
                <a:solidFill>
                  <a:srgbClr val="FFFFFF"/>
                </a:solidFill>
                <a:latin typeface="Arial Black"/>
                <a:cs typeface="Arial Black"/>
              </a:rPr>
              <a:t>voice, </a:t>
            </a:r>
            <a:r>
              <a:rPr dirty="0" sz="3400" spc="-200">
                <a:solidFill>
                  <a:srgbClr val="FFFFFF"/>
                </a:solidFill>
                <a:latin typeface="Arial Black"/>
                <a:cs typeface="Arial Black"/>
              </a:rPr>
              <a:t>video, </a:t>
            </a:r>
            <a:r>
              <a:rPr dirty="0" sz="3400" spc="-21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3400" spc="-330">
                <a:solidFill>
                  <a:srgbClr val="FFFFFF"/>
                </a:solidFill>
                <a:latin typeface="Arial Black"/>
                <a:cs typeface="Arial Black"/>
              </a:rPr>
              <a:t>messaging</a:t>
            </a:r>
            <a:r>
              <a:rPr dirty="0" sz="3400" spc="-7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29">
                <a:solidFill>
                  <a:srgbClr val="FFFFFF"/>
                </a:solidFill>
                <a:latin typeface="Arial Black"/>
                <a:cs typeface="Arial Black"/>
              </a:rPr>
              <a:t>applications.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29559"/>
            <a:ext cx="736219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80" b="0">
                <a:latin typeface="Arial Black"/>
                <a:cs typeface="Arial Black"/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053" y="2824339"/>
            <a:ext cx="16426815" cy="6626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235">
                <a:latin typeface="Arial Black"/>
                <a:cs typeface="Arial Black"/>
              </a:rPr>
              <a:t>In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00">
                <a:latin typeface="Arial Black"/>
                <a:cs typeface="Arial Black"/>
              </a:rPr>
              <a:t>the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180">
                <a:latin typeface="Arial Black"/>
                <a:cs typeface="Arial Black"/>
              </a:rPr>
              <a:t>proposed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75">
                <a:latin typeface="Arial Black"/>
                <a:cs typeface="Arial Black"/>
              </a:rPr>
              <a:t>system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430">
                <a:latin typeface="Arial Black"/>
                <a:cs typeface="Arial Black"/>
              </a:rPr>
              <a:t>we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65">
                <a:latin typeface="Arial Black"/>
                <a:cs typeface="Arial Black"/>
              </a:rPr>
              <a:t>are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15">
                <a:latin typeface="Arial Black"/>
                <a:cs typeface="Arial Black"/>
              </a:rPr>
              <a:t>implenting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00">
                <a:latin typeface="Arial Black"/>
                <a:cs typeface="Arial Black"/>
              </a:rPr>
              <a:t>the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195">
                <a:latin typeface="Arial Black"/>
                <a:cs typeface="Arial Black"/>
              </a:rPr>
              <a:t>cloud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54">
                <a:latin typeface="Arial Black"/>
                <a:cs typeface="Arial Black"/>
              </a:rPr>
              <a:t>based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185">
                <a:latin typeface="Arial Black"/>
                <a:cs typeface="Arial Black"/>
              </a:rPr>
              <a:t>phone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75">
                <a:latin typeface="Arial Black"/>
                <a:cs typeface="Arial Black"/>
              </a:rPr>
              <a:t>system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75">
                <a:latin typeface="Arial Black"/>
                <a:cs typeface="Arial Black"/>
              </a:rPr>
              <a:t>using  </a:t>
            </a:r>
            <a:r>
              <a:rPr dirty="0" sz="3400" spc="-310">
                <a:latin typeface="Arial Black"/>
                <a:cs typeface="Arial Black"/>
              </a:rPr>
              <a:t>Asterisk </a:t>
            </a:r>
            <a:r>
              <a:rPr dirty="0" sz="3400" spc="-229">
                <a:latin typeface="Arial Black"/>
                <a:cs typeface="Arial Black"/>
              </a:rPr>
              <a:t>Server.</a:t>
            </a:r>
            <a:endParaRPr sz="3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dirty="0" sz="3400" spc="-145">
                <a:latin typeface="Arial Black"/>
                <a:cs typeface="Arial Black"/>
              </a:rPr>
              <a:t>-&gt;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40">
                <a:latin typeface="Arial Black"/>
                <a:cs typeface="Arial Black"/>
              </a:rPr>
              <a:t>First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430">
                <a:latin typeface="Arial Black"/>
                <a:cs typeface="Arial Black"/>
              </a:rPr>
              <a:t>we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20">
                <a:latin typeface="Arial Black"/>
                <a:cs typeface="Arial Black"/>
              </a:rPr>
              <a:t>installed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00">
                <a:latin typeface="Arial Black"/>
                <a:cs typeface="Arial Black"/>
              </a:rPr>
              <a:t>the</a:t>
            </a:r>
            <a:r>
              <a:rPr dirty="0" sz="3400" spc="-300">
                <a:latin typeface="Arial Black"/>
                <a:cs typeface="Arial Black"/>
              </a:rPr>
              <a:t> Linux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54">
                <a:latin typeface="Arial Black"/>
                <a:cs typeface="Arial Black"/>
              </a:rPr>
              <a:t>based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185">
                <a:latin typeface="Arial Black"/>
                <a:cs typeface="Arial Black"/>
              </a:rPr>
              <a:t>Ubuntu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165">
                <a:latin typeface="Arial Black"/>
                <a:cs typeface="Arial Black"/>
              </a:rPr>
              <a:t>20.02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29">
                <a:latin typeface="Arial Black"/>
                <a:cs typeface="Arial Black"/>
              </a:rPr>
              <a:t>server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170">
                <a:latin typeface="Arial Black"/>
                <a:cs typeface="Arial Black"/>
              </a:rPr>
              <a:t>on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00">
                <a:latin typeface="Arial Black"/>
                <a:cs typeface="Arial Black"/>
              </a:rPr>
              <a:t>the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04">
                <a:latin typeface="Arial Black"/>
                <a:cs typeface="Arial Black"/>
              </a:rPr>
              <a:t>cloud.</a:t>
            </a:r>
            <a:endParaRPr sz="3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dirty="0" sz="3400" spc="-145">
                <a:latin typeface="Arial Black"/>
                <a:cs typeface="Arial Black"/>
              </a:rPr>
              <a:t>-&gt;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190">
                <a:latin typeface="Arial Black"/>
                <a:cs typeface="Arial Black"/>
              </a:rPr>
              <a:t>After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195">
                <a:latin typeface="Arial Black"/>
                <a:cs typeface="Arial Black"/>
              </a:rPr>
              <a:t>that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430">
                <a:latin typeface="Arial Black"/>
                <a:cs typeface="Arial Black"/>
              </a:rPr>
              <a:t>we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50">
                <a:latin typeface="Arial Black"/>
                <a:cs typeface="Arial Black"/>
              </a:rPr>
              <a:t>have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145">
                <a:latin typeface="Arial Black"/>
                <a:cs typeface="Arial Black"/>
              </a:rPr>
              <a:t>to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25">
                <a:latin typeface="Arial Black"/>
                <a:cs typeface="Arial Black"/>
              </a:rPr>
              <a:t>install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00">
                <a:latin typeface="Arial Black"/>
                <a:cs typeface="Arial Black"/>
              </a:rPr>
              <a:t>the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310">
                <a:latin typeface="Arial Black"/>
                <a:cs typeface="Arial Black"/>
              </a:rPr>
              <a:t>Asterisk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195">
                <a:latin typeface="Arial Black"/>
                <a:cs typeface="Arial Black"/>
              </a:rPr>
              <a:t>in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155">
                <a:latin typeface="Arial Black"/>
                <a:cs typeface="Arial Black"/>
              </a:rPr>
              <a:t>our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185">
                <a:latin typeface="Arial Black"/>
                <a:cs typeface="Arial Black"/>
              </a:rPr>
              <a:t>Ubuntu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29">
                <a:latin typeface="Arial Black"/>
                <a:cs typeface="Arial Black"/>
              </a:rPr>
              <a:t>Server</a:t>
            </a:r>
            <a:endParaRPr sz="3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400" spc="-145">
                <a:latin typeface="Arial Black"/>
                <a:cs typeface="Arial Black"/>
              </a:rPr>
              <a:t>-&gt; </a:t>
            </a:r>
            <a:r>
              <a:rPr dirty="0" sz="3400" spc="-190">
                <a:latin typeface="Arial Black"/>
                <a:cs typeface="Arial Black"/>
              </a:rPr>
              <a:t>After </a:t>
            </a:r>
            <a:r>
              <a:rPr dirty="0" sz="3400" spc="-225">
                <a:latin typeface="Arial Black"/>
                <a:cs typeface="Arial Black"/>
              </a:rPr>
              <a:t>configuring </a:t>
            </a:r>
            <a:r>
              <a:rPr dirty="0" sz="3400" spc="-200">
                <a:latin typeface="Arial Black"/>
                <a:cs typeface="Arial Black"/>
              </a:rPr>
              <a:t>the </a:t>
            </a:r>
            <a:r>
              <a:rPr dirty="0" sz="3400" spc="-310">
                <a:latin typeface="Arial Black"/>
                <a:cs typeface="Arial Black"/>
              </a:rPr>
              <a:t>Asterisk </a:t>
            </a:r>
            <a:r>
              <a:rPr dirty="0" sz="3400" spc="-229">
                <a:latin typeface="Arial Black"/>
                <a:cs typeface="Arial Black"/>
              </a:rPr>
              <a:t>Server </a:t>
            </a:r>
            <a:r>
              <a:rPr dirty="0" sz="3400" spc="-430">
                <a:latin typeface="Arial Black"/>
                <a:cs typeface="Arial Black"/>
              </a:rPr>
              <a:t>we </a:t>
            </a:r>
            <a:r>
              <a:rPr dirty="0" sz="3400" spc="-250">
                <a:latin typeface="Arial Black"/>
                <a:cs typeface="Arial Black"/>
              </a:rPr>
              <a:t>have </a:t>
            </a:r>
            <a:r>
              <a:rPr dirty="0" sz="3400" spc="-265">
                <a:latin typeface="Arial Black"/>
                <a:cs typeface="Arial Black"/>
              </a:rPr>
              <a:t>write </a:t>
            </a:r>
            <a:r>
              <a:rPr dirty="0" sz="3400" spc="-155">
                <a:latin typeface="Arial Black"/>
                <a:cs typeface="Arial Black"/>
              </a:rPr>
              <a:t>our</a:t>
            </a:r>
            <a:r>
              <a:rPr dirty="0" sz="3400" spc="-869">
                <a:latin typeface="Arial Black"/>
                <a:cs typeface="Arial Black"/>
              </a:rPr>
              <a:t> </a:t>
            </a:r>
            <a:r>
              <a:rPr dirty="0" sz="3400" spc="-295">
                <a:latin typeface="Arial Black"/>
                <a:cs typeface="Arial Black"/>
              </a:rPr>
              <a:t>own </a:t>
            </a:r>
            <a:r>
              <a:rPr dirty="0" sz="3400" spc="-210">
                <a:latin typeface="Arial Black"/>
                <a:cs typeface="Arial Black"/>
              </a:rPr>
              <a:t>dial </a:t>
            </a:r>
            <a:r>
              <a:rPr dirty="0" sz="3400" spc="-235">
                <a:latin typeface="Arial Black"/>
                <a:cs typeface="Arial Black"/>
              </a:rPr>
              <a:t>plans.</a:t>
            </a:r>
            <a:endParaRPr sz="3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350">
              <a:latin typeface="Arial Black"/>
              <a:cs typeface="Arial Black"/>
            </a:endParaRPr>
          </a:p>
          <a:p>
            <a:pPr algn="ctr" marL="560705" marR="553720">
              <a:lnSpc>
                <a:spcPct val="115799"/>
              </a:lnSpc>
            </a:pPr>
            <a:r>
              <a:rPr dirty="0" sz="3400" spc="-145">
                <a:latin typeface="Arial Black"/>
                <a:cs typeface="Arial Black"/>
              </a:rPr>
              <a:t>-&gt;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190">
                <a:latin typeface="Arial Black"/>
                <a:cs typeface="Arial Black"/>
              </a:rPr>
              <a:t>After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29">
                <a:latin typeface="Arial Black"/>
                <a:cs typeface="Arial Black"/>
              </a:rPr>
              <a:t>implementing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00">
                <a:latin typeface="Arial Black"/>
                <a:cs typeface="Arial Black"/>
              </a:rPr>
              <a:t>the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10">
                <a:latin typeface="Arial Black"/>
                <a:cs typeface="Arial Black"/>
              </a:rPr>
              <a:t>dial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35">
                <a:latin typeface="Arial Black"/>
                <a:cs typeface="Arial Black"/>
              </a:rPr>
              <a:t>plans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10">
                <a:latin typeface="Arial Black"/>
                <a:cs typeface="Arial Black"/>
              </a:rPr>
              <a:t>and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85">
                <a:latin typeface="Arial Black"/>
                <a:cs typeface="Arial Black"/>
              </a:rPr>
              <a:t>extensions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175">
                <a:latin typeface="Arial Black"/>
                <a:cs typeface="Arial Black"/>
              </a:rPr>
              <a:t>file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430">
                <a:latin typeface="Arial Black"/>
                <a:cs typeface="Arial Black"/>
              </a:rPr>
              <a:t>we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145">
                <a:latin typeface="Arial Black"/>
                <a:cs typeface="Arial Black"/>
              </a:rPr>
              <a:t>to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45">
                <a:latin typeface="Arial Black"/>
                <a:cs typeface="Arial Black"/>
              </a:rPr>
              <a:t>connect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155">
                <a:latin typeface="Arial Black"/>
                <a:cs typeface="Arial Black"/>
              </a:rPr>
              <a:t>our  </a:t>
            </a:r>
            <a:r>
              <a:rPr dirty="0" sz="3400" spc="-180">
                <a:latin typeface="Arial Black"/>
                <a:cs typeface="Arial Black"/>
              </a:rPr>
              <a:t>softphone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135">
                <a:latin typeface="Arial Black"/>
                <a:cs typeface="Arial Black"/>
              </a:rPr>
              <a:t>or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75">
                <a:latin typeface="Arial Black"/>
                <a:cs typeface="Arial Black"/>
              </a:rPr>
              <a:t>VoIP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20">
                <a:latin typeface="Arial Black"/>
                <a:cs typeface="Arial Black"/>
              </a:rPr>
              <a:t>phones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65">
                <a:latin typeface="Arial Black"/>
                <a:cs typeface="Arial Black"/>
              </a:rPr>
              <a:t>with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155">
                <a:latin typeface="Arial Black"/>
                <a:cs typeface="Arial Black"/>
              </a:rPr>
              <a:t>our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29">
                <a:latin typeface="Arial Black"/>
                <a:cs typeface="Arial Black"/>
              </a:rPr>
              <a:t>server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75">
                <a:latin typeface="Arial Black"/>
                <a:cs typeface="Arial Black"/>
              </a:rPr>
              <a:t>using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200">
                <a:latin typeface="Arial Black"/>
                <a:cs typeface="Arial Black"/>
              </a:rPr>
              <a:t>the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75">
                <a:latin typeface="Arial Black"/>
                <a:cs typeface="Arial Black"/>
              </a:rPr>
              <a:t>IP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50">
                <a:latin typeface="Arial Black"/>
                <a:cs typeface="Arial Black"/>
              </a:rPr>
              <a:t>Address.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507096"/>
            <a:ext cx="562102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70">
                <a:solidFill>
                  <a:srgbClr val="62C399"/>
                </a:solidFill>
              </a:rPr>
              <a:t>Flowchart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Kunal</dc:creator>
  <cp:keywords>DAFR-fH7EMQ,BAFR-cKjfnk</cp:keywords>
  <dc:title>White and Green Simple How to Make a Canva Talking Presentation</dc:title>
  <dcterms:created xsi:type="dcterms:W3CDTF">2022-11-23T08:22:30Z</dcterms:created>
  <dcterms:modified xsi:type="dcterms:W3CDTF">2022-11-23T08:22:30Z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2022-11-23T00:00:00Z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2022-11-23T00:00:00Z</vt:filetime>
  </property>
</Properties>
</file>