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8" r:id="rId8"/>
    <p:sldId id="261" r:id="rId9"/>
    <p:sldId id="263" r:id="rId10"/>
    <p:sldId id="264" r:id="rId11"/>
    <p:sldId id="266"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15E0B6-BD16-4E7D-BC1E-2A2F970E066A}"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76FA1-91C5-48E5-A76B-FFB0EB22502F}" type="slidenum">
              <a:rPr lang="en-IN" smtClean="0"/>
              <a:t>‹#›</a:t>
            </a:fld>
            <a:endParaRPr lang="en-IN"/>
          </a:p>
        </p:txBody>
      </p:sp>
    </p:spTree>
    <p:extLst>
      <p:ext uri="{BB962C8B-B14F-4D97-AF65-F5344CB8AC3E}">
        <p14:creationId xmlns:p14="http://schemas.microsoft.com/office/powerpoint/2010/main" val="2665387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5E0B6-BD16-4E7D-BC1E-2A2F970E066A}"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76FA1-91C5-48E5-A76B-FFB0EB22502F}" type="slidenum">
              <a:rPr lang="en-IN" smtClean="0"/>
              <a:t>‹#›</a:t>
            </a:fld>
            <a:endParaRPr lang="en-IN"/>
          </a:p>
        </p:txBody>
      </p:sp>
    </p:spTree>
    <p:extLst>
      <p:ext uri="{BB962C8B-B14F-4D97-AF65-F5344CB8AC3E}">
        <p14:creationId xmlns:p14="http://schemas.microsoft.com/office/powerpoint/2010/main" val="1427173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5E0B6-BD16-4E7D-BC1E-2A2F970E066A}"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76FA1-91C5-48E5-A76B-FFB0EB22502F}" type="slidenum">
              <a:rPr lang="en-IN" smtClean="0"/>
              <a:t>‹#›</a:t>
            </a:fld>
            <a:endParaRPr lang="en-IN"/>
          </a:p>
        </p:txBody>
      </p:sp>
    </p:spTree>
    <p:extLst>
      <p:ext uri="{BB962C8B-B14F-4D97-AF65-F5344CB8AC3E}">
        <p14:creationId xmlns:p14="http://schemas.microsoft.com/office/powerpoint/2010/main" val="4268227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5E0B6-BD16-4E7D-BC1E-2A2F970E066A}"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76FA1-91C5-48E5-A76B-FFB0EB22502F}" type="slidenum">
              <a:rPr lang="en-IN" smtClean="0"/>
              <a:t>‹#›</a:t>
            </a:fld>
            <a:endParaRPr lang="en-IN"/>
          </a:p>
        </p:txBody>
      </p:sp>
    </p:spTree>
    <p:extLst>
      <p:ext uri="{BB962C8B-B14F-4D97-AF65-F5344CB8AC3E}">
        <p14:creationId xmlns:p14="http://schemas.microsoft.com/office/powerpoint/2010/main" val="2931408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5E0B6-BD16-4E7D-BC1E-2A2F970E066A}"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876FA1-91C5-48E5-A76B-FFB0EB22502F}" type="slidenum">
              <a:rPr lang="en-IN" smtClean="0"/>
              <a:t>‹#›</a:t>
            </a:fld>
            <a:endParaRPr lang="en-IN"/>
          </a:p>
        </p:txBody>
      </p:sp>
    </p:spTree>
    <p:extLst>
      <p:ext uri="{BB962C8B-B14F-4D97-AF65-F5344CB8AC3E}">
        <p14:creationId xmlns:p14="http://schemas.microsoft.com/office/powerpoint/2010/main" val="1928274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15E0B6-BD16-4E7D-BC1E-2A2F970E066A}"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876FA1-91C5-48E5-A76B-FFB0EB22502F}" type="slidenum">
              <a:rPr lang="en-IN" smtClean="0"/>
              <a:t>‹#›</a:t>
            </a:fld>
            <a:endParaRPr lang="en-IN"/>
          </a:p>
        </p:txBody>
      </p:sp>
    </p:spTree>
    <p:extLst>
      <p:ext uri="{BB962C8B-B14F-4D97-AF65-F5344CB8AC3E}">
        <p14:creationId xmlns:p14="http://schemas.microsoft.com/office/powerpoint/2010/main" val="4189378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15E0B6-BD16-4E7D-BC1E-2A2F970E066A}" type="datetimeFigureOut">
              <a:rPr lang="en-IN" smtClean="0"/>
              <a:t>12-11-2022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876FA1-91C5-48E5-A76B-FFB0EB22502F}" type="slidenum">
              <a:rPr lang="en-IN" smtClean="0"/>
              <a:t>‹#›</a:t>
            </a:fld>
            <a:endParaRPr lang="en-IN"/>
          </a:p>
        </p:txBody>
      </p:sp>
    </p:spTree>
    <p:extLst>
      <p:ext uri="{BB962C8B-B14F-4D97-AF65-F5344CB8AC3E}">
        <p14:creationId xmlns:p14="http://schemas.microsoft.com/office/powerpoint/2010/main" val="3996336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15E0B6-BD16-4E7D-BC1E-2A2F970E066A}" type="datetimeFigureOut">
              <a:rPr lang="en-IN" smtClean="0"/>
              <a:t>12-11-2022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876FA1-91C5-48E5-A76B-FFB0EB22502F}" type="slidenum">
              <a:rPr lang="en-IN" smtClean="0"/>
              <a:t>‹#›</a:t>
            </a:fld>
            <a:endParaRPr lang="en-IN"/>
          </a:p>
        </p:txBody>
      </p:sp>
    </p:spTree>
    <p:extLst>
      <p:ext uri="{BB962C8B-B14F-4D97-AF65-F5344CB8AC3E}">
        <p14:creationId xmlns:p14="http://schemas.microsoft.com/office/powerpoint/2010/main" val="4144794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5E0B6-BD16-4E7D-BC1E-2A2F970E066A}" type="datetimeFigureOut">
              <a:rPr lang="en-IN" smtClean="0"/>
              <a:t>12-11-2022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876FA1-91C5-48E5-A76B-FFB0EB22502F}" type="slidenum">
              <a:rPr lang="en-IN" smtClean="0"/>
              <a:t>‹#›</a:t>
            </a:fld>
            <a:endParaRPr lang="en-IN"/>
          </a:p>
        </p:txBody>
      </p:sp>
    </p:spTree>
    <p:extLst>
      <p:ext uri="{BB962C8B-B14F-4D97-AF65-F5344CB8AC3E}">
        <p14:creationId xmlns:p14="http://schemas.microsoft.com/office/powerpoint/2010/main" val="227482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5E0B6-BD16-4E7D-BC1E-2A2F970E066A}"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876FA1-91C5-48E5-A76B-FFB0EB22502F}" type="slidenum">
              <a:rPr lang="en-IN" smtClean="0"/>
              <a:t>‹#›</a:t>
            </a:fld>
            <a:endParaRPr lang="en-IN"/>
          </a:p>
        </p:txBody>
      </p:sp>
    </p:spTree>
    <p:extLst>
      <p:ext uri="{BB962C8B-B14F-4D97-AF65-F5344CB8AC3E}">
        <p14:creationId xmlns:p14="http://schemas.microsoft.com/office/powerpoint/2010/main" val="2763717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5E0B6-BD16-4E7D-BC1E-2A2F970E066A}"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876FA1-91C5-48E5-A76B-FFB0EB22502F}" type="slidenum">
              <a:rPr lang="en-IN" smtClean="0"/>
              <a:t>‹#›</a:t>
            </a:fld>
            <a:endParaRPr lang="en-IN"/>
          </a:p>
        </p:txBody>
      </p:sp>
    </p:spTree>
    <p:extLst>
      <p:ext uri="{BB962C8B-B14F-4D97-AF65-F5344CB8AC3E}">
        <p14:creationId xmlns:p14="http://schemas.microsoft.com/office/powerpoint/2010/main" val="4166765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5E0B6-BD16-4E7D-BC1E-2A2F970E066A}" type="datetimeFigureOut">
              <a:rPr lang="en-IN" smtClean="0"/>
              <a:t>12-11-2022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76FA1-91C5-48E5-A76B-FFB0EB22502F}" type="slidenum">
              <a:rPr lang="en-IN" smtClean="0"/>
              <a:t>‹#›</a:t>
            </a:fld>
            <a:endParaRPr lang="en-IN"/>
          </a:p>
        </p:txBody>
      </p:sp>
    </p:spTree>
    <p:extLst>
      <p:ext uri="{BB962C8B-B14F-4D97-AF65-F5344CB8AC3E}">
        <p14:creationId xmlns:p14="http://schemas.microsoft.com/office/powerpoint/2010/main" val="4589388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F9C4-EC23-99E8-2353-AC9740B0063C}"/>
              </a:ext>
            </a:extLst>
          </p:cNvPr>
          <p:cNvSpPr>
            <a:spLocks noGrp="1"/>
          </p:cNvSpPr>
          <p:nvPr>
            <p:ph type="ctrTitle"/>
          </p:nvPr>
        </p:nvSpPr>
        <p:spPr>
          <a:xfrm>
            <a:off x="1524000" y="1122362"/>
            <a:ext cx="9009529" cy="4489543"/>
          </a:xfrm>
        </p:spPr>
        <p:txBody>
          <a:bodyPr/>
          <a:lstStyle/>
          <a:p>
            <a:pPr algn="l"/>
            <a:r>
              <a:rPr lang="en-IN" b="1" u="sng" dirty="0">
                <a:solidFill>
                  <a:schemeClr val="accent6">
                    <a:lumMod val="60000"/>
                    <a:lumOff val="40000"/>
                  </a:schemeClr>
                </a:solidFill>
                <a:latin typeface="Bradley Hand ITC" panose="03070402050302030203" pitchFamily="66" charset="0"/>
              </a:rPr>
              <a:t>PCOcare: PCOS Detection and Prediction using Machine Learning Algorithm</a:t>
            </a:r>
            <a:r>
              <a:rPr lang="en-IN" dirty="0"/>
              <a:t>  </a:t>
            </a:r>
          </a:p>
        </p:txBody>
      </p:sp>
    </p:spTree>
    <p:extLst>
      <p:ext uri="{BB962C8B-B14F-4D97-AF65-F5344CB8AC3E}">
        <p14:creationId xmlns:p14="http://schemas.microsoft.com/office/powerpoint/2010/main" val="2541802947"/>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B42C-BDB1-1986-B137-78F0AEBB0142}"/>
              </a:ext>
            </a:extLst>
          </p:cNvPr>
          <p:cNvSpPr>
            <a:spLocks noGrp="1"/>
          </p:cNvSpPr>
          <p:nvPr>
            <p:ph type="title"/>
          </p:nvPr>
        </p:nvSpPr>
        <p:spPr/>
        <p:txBody>
          <a:bodyPr>
            <a:normAutofit/>
          </a:bodyPr>
          <a:lstStyle/>
          <a:p>
            <a:r>
              <a:rPr lang="en-IN" sz="3200" b="1" u="sng" dirty="0">
                <a:solidFill>
                  <a:schemeClr val="accent6">
                    <a:lumMod val="40000"/>
                    <a:lumOff val="60000"/>
                  </a:schemeClr>
                </a:solidFill>
                <a:latin typeface="Times New Roman" panose="02020603050405020304" pitchFamily="18" charset="0"/>
                <a:cs typeface="Times New Roman" panose="02020603050405020304" pitchFamily="18" charset="0"/>
              </a:rPr>
              <a:t>Methodologies Used</a:t>
            </a:r>
          </a:p>
        </p:txBody>
      </p:sp>
      <p:sp>
        <p:nvSpPr>
          <p:cNvPr id="3" name="Content Placeholder 2">
            <a:extLst>
              <a:ext uri="{FF2B5EF4-FFF2-40B4-BE49-F238E27FC236}">
                <a16:creationId xmlns:a16="http://schemas.microsoft.com/office/drawing/2014/main" id="{E4C6437A-7855-AC3E-EE9E-41AA38ED3F7C}"/>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1.Machine Learning</a:t>
            </a:r>
          </a:p>
          <a:p>
            <a:r>
              <a:rPr lang="en-US" sz="1600" dirty="0">
                <a:latin typeface="Times New Roman" panose="02020603050405020304" pitchFamily="18" charset="0"/>
                <a:cs typeface="Times New Roman" panose="02020603050405020304" pitchFamily="18" charset="0"/>
              </a:rPr>
              <a:t> Support Vector Machine,</a:t>
            </a:r>
          </a:p>
          <a:p>
            <a:r>
              <a:rPr lang="en-US" sz="1600" dirty="0">
                <a:latin typeface="Times New Roman" panose="02020603050405020304" pitchFamily="18" charset="0"/>
                <a:cs typeface="Times New Roman" panose="02020603050405020304" pitchFamily="18" charset="0"/>
              </a:rPr>
              <a:t>Logistic Regression </a:t>
            </a:r>
          </a:p>
          <a:p>
            <a:r>
              <a:rPr lang="en-IN" sz="1600" dirty="0">
                <a:latin typeface="Times New Roman" panose="02020603050405020304" pitchFamily="18" charset="0"/>
                <a:cs typeface="Times New Roman" panose="02020603050405020304" pitchFamily="18" charset="0"/>
              </a:rPr>
              <a:t>Gaussian Naive Bayes</a:t>
            </a:r>
          </a:p>
          <a:p>
            <a:r>
              <a:rPr lang="en-IN" sz="1600" dirty="0">
                <a:latin typeface="Times New Roman" panose="02020603050405020304" pitchFamily="18" charset="0"/>
                <a:cs typeface="Times New Roman" panose="02020603050405020304" pitchFamily="18" charset="0"/>
              </a:rPr>
              <a:t>Chi-Square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2. Flutter</a:t>
            </a:r>
          </a:p>
          <a:p>
            <a:pPr marL="0" indent="0">
              <a:buNone/>
            </a:pPr>
            <a:endParaRPr lang="en-IN" dirty="0"/>
          </a:p>
        </p:txBody>
      </p:sp>
    </p:spTree>
    <p:extLst>
      <p:ext uri="{BB962C8B-B14F-4D97-AF65-F5344CB8AC3E}">
        <p14:creationId xmlns:p14="http://schemas.microsoft.com/office/powerpoint/2010/main" val="1388735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272A-7497-ABDB-91B1-53E1827F74EA}"/>
              </a:ext>
            </a:extLst>
          </p:cNvPr>
          <p:cNvSpPr>
            <a:spLocks noGrp="1"/>
          </p:cNvSpPr>
          <p:nvPr>
            <p:ph type="title"/>
          </p:nvPr>
        </p:nvSpPr>
        <p:spPr/>
        <p:txBody>
          <a:bodyPr>
            <a:normAutofit/>
          </a:bodyPr>
          <a:lstStyle/>
          <a:p>
            <a:r>
              <a:rPr lang="en-IN" sz="3200" dirty="0">
                <a:solidFill>
                  <a:schemeClr val="accent6">
                    <a:lumMod val="40000"/>
                    <a:lumOff val="60000"/>
                  </a:schemeClr>
                </a:solidFill>
                <a:latin typeface="Times New Roman" panose="02020603050405020304" pitchFamily="18" charset="0"/>
                <a:cs typeface="Times New Roman" panose="02020603050405020304" pitchFamily="18" charset="0"/>
              </a:rPr>
              <a:t>Previous work done on the same </a:t>
            </a:r>
          </a:p>
        </p:txBody>
      </p:sp>
      <p:sp>
        <p:nvSpPr>
          <p:cNvPr id="3" name="Content Placeholder 2">
            <a:extLst>
              <a:ext uri="{FF2B5EF4-FFF2-40B4-BE49-F238E27FC236}">
                <a16:creationId xmlns:a16="http://schemas.microsoft.com/office/drawing/2014/main" id="{AD3A1967-8F2D-4F5A-820D-1AE4AC86C169}"/>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If we give a look to some previous works on PCOS we can find many research work on it- importantly it’s cause, cure, symptoms, preventive measures etc. , but when we talk about a full fledged app or website in the field there are hardly some which only focuses on details about the disease and its consequences. </a:t>
            </a:r>
          </a:p>
          <a:p>
            <a:pPr marL="0" indent="0">
              <a:buNone/>
            </a:pPr>
            <a:r>
              <a:rPr lang="en-IN" sz="2000" dirty="0">
                <a:latin typeface="Times New Roman" panose="02020603050405020304" pitchFamily="18" charset="0"/>
                <a:cs typeface="Times New Roman" panose="02020603050405020304" pitchFamily="18" charset="0"/>
              </a:rPr>
              <a:t>Some common apps present on play store are :</a:t>
            </a:r>
          </a:p>
          <a:p>
            <a:pPr marL="0" indent="0">
              <a:buNone/>
            </a:pPr>
            <a:r>
              <a:rPr lang="en-IN" sz="2000" dirty="0">
                <a:latin typeface="Times New Roman" panose="02020603050405020304" pitchFamily="18" charset="0"/>
                <a:cs typeface="Times New Roman" panose="02020603050405020304" pitchFamily="18" charset="0"/>
              </a:rPr>
              <a:t>PCOS Diva </a:t>
            </a:r>
          </a:p>
          <a:p>
            <a:pPr marL="0" indent="0">
              <a:buNone/>
            </a:pPr>
            <a:r>
              <a:rPr lang="en-IN" sz="2000" dirty="0">
                <a:latin typeface="Times New Roman" panose="02020603050405020304" pitchFamily="18" charset="0"/>
                <a:cs typeface="Times New Roman" panose="02020603050405020304" pitchFamily="18" charset="0"/>
              </a:rPr>
              <a:t>Paloma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074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2853-BD19-B0FE-434B-D78739A55A67}"/>
              </a:ext>
            </a:extLst>
          </p:cNvPr>
          <p:cNvSpPr>
            <a:spLocks noGrp="1"/>
          </p:cNvSpPr>
          <p:nvPr>
            <p:ph type="title"/>
          </p:nvPr>
        </p:nvSpPr>
        <p:spPr/>
        <p:txBody>
          <a:bodyPr>
            <a:normAutofit/>
          </a:bodyPr>
          <a:lstStyle/>
          <a:p>
            <a:r>
              <a:rPr lang="en-IN" sz="3200" b="1" u="sng" dirty="0">
                <a:solidFill>
                  <a:schemeClr val="accent6">
                    <a:lumMod val="40000"/>
                    <a:lumOff val="60000"/>
                  </a:schemeClr>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BFFA0357-CDF3-2C59-4709-079CC1083513}"/>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As, we all know PCOS has become on of the most common diseases in women of childbearing years. In India 2 out of 5 women are suffering from this syndrome and the main reason for this is lack of information and several misconceptions. Our work in this field is building an full fledged app for guidance,  instructions, detection, prevention from PCOS and guidelines for a healthy lifestyle.</a:t>
            </a:r>
          </a:p>
        </p:txBody>
      </p:sp>
    </p:spTree>
    <p:extLst>
      <p:ext uri="{BB962C8B-B14F-4D97-AF65-F5344CB8AC3E}">
        <p14:creationId xmlns:p14="http://schemas.microsoft.com/office/powerpoint/2010/main" val="2581012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308BC3-512B-A996-C84D-070695232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1764045"/>
            <a:ext cx="2752725" cy="3329909"/>
          </a:xfrm>
          <a:prstGeom prst="rect">
            <a:avLst/>
          </a:prstGeom>
        </p:spPr>
      </p:pic>
    </p:spTree>
    <p:extLst>
      <p:ext uri="{BB962C8B-B14F-4D97-AF65-F5344CB8AC3E}">
        <p14:creationId xmlns:p14="http://schemas.microsoft.com/office/powerpoint/2010/main" val="2671558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21A-19BC-5B1E-5E3A-07CE89093F7A}"/>
              </a:ext>
            </a:extLst>
          </p:cNvPr>
          <p:cNvSpPr>
            <a:spLocks noGrp="1"/>
          </p:cNvSpPr>
          <p:nvPr>
            <p:ph type="title"/>
          </p:nvPr>
        </p:nvSpPr>
        <p:spPr>
          <a:xfrm>
            <a:off x="548640" y="182881"/>
            <a:ext cx="10805160" cy="989428"/>
          </a:xfrm>
        </p:spPr>
        <p:txBody>
          <a:bodyPr>
            <a:normAutofit/>
          </a:bodyPr>
          <a:lstStyle/>
          <a:p>
            <a:r>
              <a:rPr lang="en-IN" sz="3200" b="1" u="sng" dirty="0">
                <a:solidFill>
                  <a:schemeClr val="accent6">
                    <a:lumMod val="60000"/>
                    <a:lumOff val="40000"/>
                  </a:schemeClr>
                </a:solidFill>
                <a:latin typeface="Times New Roman" panose="02020603050405020304" pitchFamily="18" charset="0"/>
                <a:cs typeface="Times New Roman" panose="02020603050405020304" pitchFamily="18" charset="0"/>
              </a:rPr>
              <a:t>COMPUTER SCIENCE DEPARTMENT</a:t>
            </a:r>
          </a:p>
        </p:txBody>
      </p:sp>
      <p:sp>
        <p:nvSpPr>
          <p:cNvPr id="3" name="Content Placeholder 2">
            <a:extLst>
              <a:ext uri="{FF2B5EF4-FFF2-40B4-BE49-F238E27FC236}">
                <a16:creationId xmlns:a16="http://schemas.microsoft.com/office/drawing/2014/main" id="{36237A8E-D4D3-8CC7-B925-B77C68DEAE7F}"/>
              </a:ext>
            </a:extLst>
          </p:cNvPr>
          <p:cNvSpPr>
            <a:spLocks noGrp="1"/>
          </p:cNvSpPr>
          <p:nvPr>
            <p:ph idx="1"/>
          </p:nvPr>
        </p:nvSpPr>
        <p:spPr>
          <a:xfrm>
            <a:off x="548641" y="1578119"/>
            <a:ext cx="10805160" cy="4764066"/>
          </a:xfrm>
        </p:spPr>
        <p:txBody>
          <a:bodyPr/>
          <a:lstStyle/>
          <a:p>
            <a:pPr marL="0" indent="0">
              <a:buNone/>
            </a:pPr>
            <a:r>
              <a:rPr lang="en-IN" u="sng" dirty="0">
                <a:solidFill>
                  <a:schemeClr val="accent6">
                    <a:lumMod val="60000"/>
                    <a:lumOff val="40000"/>
                  </a:schemeClr>
                </a:solidFill>
                <a:latin typeface="Times New Roman" panose="02020603050405020304" pitchFamily="18" charset="0"/>
                <a:cs typeface="Times New Roman" panose="02020603050405020304" pitchFamily="18" charset="0"/>
              </a:rPr>
              <a:t>Team Members:</a:t>
            </a:r>
          </a:p>
          <a:p>
            <a:pPr marL="0" indent="0">
              <a:buNone/>
            </a:pPr>
            <a:r>
              <a:rPr lang="en-IN" sz="2400" dirty="0">
                <a:solidFill>
                  <a:schemeClr val="accent6">
                    <a:lumMod val="60000"/>
                    <a:lumOff val="40000"/>
                  </a:schemeClr>
                </a:solidFill>
                <a:latin typeface="Times New Roman" panose="02020603050405020304" pitchFamily="18" charset="0"/>
                <a:cs typeface="Times New Roman" panose="02020603050405020304" pitchFamily="18" charset="0"/>
              </a:rPr>
              <a:t>Aditi Singh</a:t>
            </a:r>
          </a:p>
          <a:p>
            <a:pPr marL="0" indent="0">
              <a:buNone/>
            </a:pPr>
            <a:r>
              <a:rPr lang="en-IN" sz="2400" dirty="0">
                <a:solidFill>
                  <a:schemeClr val="accent6">
                    <a:lumMod val="60000"/>
                    <a:lumOff val="40000"/>
                  </a:schemeClr>
                </a:solidFill>
                <a:latin typeface="Times New Roman" panose="02020603050405020304" pitchFamily="18" charset="0"/>
                <a:cs typeface="Times New Roman" panose="02020603050405020304" pitchFamily="18" charset="0"/>
              </a:rPr>
              <a:t>R.No:2100290129001</a:t>
            </a:r>
          </a:p>
          <a:p>
            <a:pPr marL="0" indent="0">
              <a:buNone/>
            </a:pPr>
            <a:r>
              <a:rPr lang="en-IN" sz="2400" dirty="0">
                <a:solidFill>
                  <a:schemeClr val="accent6">
                    <a:lumMod val="60000"/>
                    <a:lumOff val="40000"/>
                  </a:schemeClr>
                </a:solidFill>
                <a:latin typeface="Times New Roman" panose="02020603050405020304" pitchFamily="18" charset="0"/>
                <a:cs typeface="Times New Roman" panose="02020603050405020304" pitchFamily="18" charset="0"/>
              </a:rPr>
              <a:t>Pooja Kumari</a:t>
            </a:r>
          </a:p>
          <a:p>
            <a:pPr marL="0" indent="0">
              <a:buNone/>
            </a:pPr>
            <a:r>
              <a:rPr lang="en-IN" sz="2400" dirty="0">
                <a:solidFill>
                  <a:schemeClr val="accent6">
                    <a:lumMod val="60000"/>
                    <a:lumOff val="40000"/>
                  </a:schemeClr>
                </a:solidFill>
                <a:latin typeface="Times New Roman" panose="02020603050405020304" pitchFamily="18" charset="0"/>
                <a:cs typeface="Times New Roman" panose="02020603050405020304" pitchFamily="18" charset="0"/>
              </a:rPr>
              <a:t>R.no:2000290120107</a:t>
            </a:r>
          </a:p>
          <a:p>
            <a:pPr marL="0" indent="0">
              <a:buNone/>
            </a:pPr>
            <a:r>
              <a:rPr lang="en-IN" sz="2400" dirty="0">
                <a:solidFill>
                  <a:schemeClr val="accent6">
                    <a:lumMod val="60000"/>
                    <a:lumOff val="40000"/>
                  </a:schemeClr>
                </a:solidFill>
                <a:latin typeface="Times New Roman" panose="02020603050405020304" pitchFamily="18" charset="0"/>
                <a:cs typeface="Times New Roman" panose="02020603050405020304" pitchFamily="18" charset="0"/>
              </a:rPr>
              <a:t>Kirti Jayant </a:t>
            </a:r>
          </a:p>
          <a:p>
            <a:pPr marL="0" indent="0">
              <a:buNone/>
            </a:pPr>
            <a:r>
              <a:rPr lang="en-IN" sz="2400" dirty="0">
                <a:solidFill>
                  <a:schemeClr val="accent6">
                    <a:lumMod val="60000"/>
                    <a:lumOff val="40000"/>
                  </a:schemeClr>
                </a:solidFill>
                <a:latin typeface="Times New Roman" panose="02020603050405020304" pitchFamily="18" charset="0"/>
                <a:cs typeface="Times New Roman" panose="02020603050405020304" pitchFamily="18" charset="0"/>
              </a:rPr>
              <a:t>R.No:2000290120087</a:t>
            </a:r>
          </a:p>
          <a:p>
            <a:pPr marL="0" indent="0">
              <a:buNone/>
            </a:pPr>
            <a:endParaRPr lang="en-IN" sz="2000" dirty="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IN" u="sng" dirty="0">
                <a:solidFill>
                  <a:schemeClr val="accent6">
                    <a:lumMod val="60000"/>
                    <a:lumOff val="40000"/>
                  </a:schemeClr>
                </a:solidFill>
                <a:latin typeface="Times New Roman" panose="02020603050405020304" pitchFamily="18" charset="0"/>
                <a:cs typeface="Times New Roman" panose="02020603050405020304" pitchFamily="18" charset="0"/>
              </a:rPr>
              <a:t>Project Guide:</a:t>
            </a:r>
          </a:p>
          <a:p>
            <a:pPr marL="0" indent="0">
              <a:buNone/>
            </a:pPr>
            <a:r>
              <a:rPr lang="en-IN" dirty="0">
                <a:solidFill>
                  <a:schemeClr val="accent6">
                    <a:lumMod val="60000"/>
                    <a:lumOff val="40000"/>
                  </a:schemeClr>
                </a:solidFill>
                <a:latin typeface="Times New Roman" panose="02020603050405020304" pitchFamily="18" charset="0"/>
                <a:cs typeface="Times New Roman" panose="02020603050405020304" pitchFamily="18" charset="0"/>
              </a:rPr>
              <a:t>Prof. Pawan Kumar Pal</a:t>
            </a:r>
          </a:p>
          <a:p>
            <a:pPr marL="0" indent="0">
              <a:buNone/>
            </a:pPr>
            <a:endParaRPr lang="en-IN" dirty="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0DAD7579-18DF-63A6-DF17-12EF57CEA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124" y="1960504"/>
            <a:ext cx="3701761" cy="3701761"/>
          </a:xfrm>
          <a:prstGeom prst="rect">
            <a:avLst/>
          </a:prstGeom>
        </p:spPr>
      </p:pic>
    </p:spTree>
    <p:extLst>
      <p:ext uri="{BB962C8B-B14F-4D97-AF65-F5344CB8AC3E}">
        <p14:creationId xmlns:p14="http://schemas.microsoft.com/office/powerpoint/2010/main" val="3370947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B80B-2C0B-BF09-E474-52A1B5867030}"/>
              </a:ext>
            </a:extLst>
          </p:cNvPr>
          <p:cNvSpPr>
            <a:spLocks noGrp="1"/>
          </p:cNvSpPr>
          <p:nvPr>
            <p:ph type="title"/>
          </p:nvPr>
        </p:nvSpPr>
        <p:spPr/>
        <p:txBody>
          <a:bodyPr>
            <a:normAutofit/>
          </a:bodyPr>
          <a:lstStyle/>
          <a:p>
            <a:r>
              <a:rPr lang="en-IN" sz="3200" b="1" u="sng" dirty="0">
                <a:solidFill>
                  <a:schemeClr val="accent6">
                    <a:lumMod val="60000"/>
                    <a:lumOff val="40000"/>
                  </a:schemeClr>
                </a:solidFill>
                <a:latin typeface="Times New Roman" panose="02020603050405020304" pitchFamily="18" charset="0"/>
                <a:cs typeface="Times New Roman" panose="02020603050405020304" pitchFamily="18" charset="0"/>
              </a:rPr>
              <a:t>Acknowledgement</a:t>
            </a:r>
            <a:r>
              <a:rPr lang="en-IN" sz="3200" dirty="0">
                <a:solidFill>
                  <a:schemeClr val="accent6">
                    <a:lumMod val="60000"/>
                    <a:lumOff val="40000"/>
                  </a:schemeClr>
                </a:solidFill>
                <a:latin typeface="Times New Roman" panose="02020603050405020304" pitchFamily="18" charset="0"/>
                <a:cs typeface="Times New Roman" panose="02020603050405020304" pitchFamily="18" charset="0"/>
              </a:rPr>
              <a:t> </a:t>
            </a:r>
            <a:endParaRPr lang="en-IN" sz="3200"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3D59C1A7-304B-A4D8-CAD9-4E4F62131261}"/>
              </a:ext>
            </a:extLst>
          </p:cNvPr>
          <p:cNvSpPr>
            <a:spLocks noGrp="1"/>
          </p:cNvSpPr>
          <p:nvPr>
            <p:ph idx="1"/>
          </p:nvPr>
        </p:nvSpPr>
        <p:spPr/>
        <p:txBody>
          <a:bodyPr>
            <a:normAutofit fontScale="25000" lnSpcReduction="20000"/>
          </a:bodyPr>
          <a:lstStyle/>
          <a:p>
            <a:pPr marL="0" indent="0" algn="just">
              <a:lnSpc>
                <a:spcPct val="115000"/>
              </a:lnSpc>
              <a:spcAft>
                <a:spcPts val="1000"/>
              </a:spcAft>
              <a:buNone/>
            </a:pPr>
            <a:r>
              <a:rPr lang="en-IN" sz="6400" dirty="0">
                <a:latin typeface="Times New Roman" panose="02020603050405020304" pitchFamily="18" charset="0"/>
                <a:ea typeface="Times New Roman" panose="02020603050405020304" pitchFamily="18" charset="0"/>
                <a:cs typeface="Times New Roman" panose="02020603050405020304" pitchFamily="18" charset="0"/>
              </a:rPr>
              <a:t>We</a:t>
            </a: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’ve got this golden opportunity to express our kind gratitude and sincere thanks to my Head of Institution, KIET Group of Institutions of Engineering and Technology, and Head of Department of “</a:t>
            </a:r>
            <a:r>
              <a:rPr lang="en-IN" sz="6400" b="1" dirty="0">
                <a:effectLst/>
                <a:latin typeface="Times New Roman" panose="02020603050405020304" pitchFamily="18" charset="0"/>
                <a:ea typeface="Times New Roman" panose="02020603050405020304" pitchFamily="18" charset="0"/>
                <a:cs typeface="Times New Roman" panose="02020603050405020304" pitchFamily="18" charset="0"/>
              </a:rPr>
              <a:t>Computer Science” </a:t>
            </a: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and our Project Guide </a:t>
            </a:r>
            <a:r>
              <a:rPr lang="en-IN" sz="6400" u="sng" dirty="0">
                <a:effectLst/>
                <a:latin typeface="Times New Roman" panose="02020603050405020304" pitchFamily="18" charset="0"/>
                <a:ea typeface="Times New Roman" panose="02020603050405020304" pitchFamily="18" charset="0"/>
                <a:cs typeface="Times New Roman" panose="02020603050405020304" pitchFamily="18" charset="0"/>
              </a:rPr>
              <a:t>Prof. </a:t>
            </a:r>
            <a:r>
              <a:rPr lang="en-IN" sz="6400" u="sng" dirty="0">
                <a:latin typeface="Times New Roman" panose="02020603050405020304" pitchFamily="18" charset="0"/>
                <a:ea typeface="Times New Roman" panose="02020603050405020304" pitchFamily="18" charset="0"/>
                <a:cs typeface="Times New Roman" panose="02020603050405020304" pitchFamily="18" charset="0"/>
              </a:rPr>
              <a:t>Pawan Kumar Pal Sir </a:t>
            </a: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for their kind support and necessary counselling in the preparation of this internship report. I’m also indebted to each and every person responsible for the preparation of this </a:t>
            </a:r>
            <a:r>
              <a:rPr lang="en-IN" sz="6400" dirty="0">
                <a:latin typeface="Times New Roman" panose="02020603050405020304" pitchFamily="18" charset="0"/>
                <a:ea typeface="Times New Roman" panose="02020603050405020304" pitchFamily="18" charset="0"/>
                <a:cs typeface="Times New Roman" panose="02020603050405020304" pitchFamily="18" charset="0"/>
              </a:rPr>
              <a:t>project </a:t>
            </a: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directly or indirectly.</a:t>
            </a:r>
          </a:p>
          <a:p>
            <a:pPr marL="0" indent="0" algn="just">
              <a:lnSpc>
                <a:spcPct val="115000"/>
              </a:lnSpc>
              <a:spcAft>
                <a:spcPts val="1000"/>
              </a:spcAft>
              <a:buNone/>
            </a:pP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We must also acknowledge or deep debt of gratitude each one of my colleague who led this </a:t>
            </a:r>
            <a:r>
              <a:rPr lang="en-IN" sz="6400" dirty="0" err="1">
                <a:latin typeface="Times New Roman" panose="02020603050405020304" pitchFamily="18" charset="0"/>
                <a:ea typeface="Times New Roman" panose="02020603050405020304" pitchFamily="18" charset="0"/>
                <a:cs typeface="Times New Roman" panose="02020603050405020304" pitchFamily="18" charset="0"/>
              </a:rPr>
              <a:t>projecn</a:t>
            </a:r>
            <a:r>
              <a:rPr lang="en-IN" sz="6400" dirty="0">
                <a:latin typeface="Times New Roman" panose="02020603050405020304" pitchFamily="18" charset="0"/>
                <a:ea typeface="Times New Roman" panose="02020603050405020304" pitchFamily="18" charset="0"/>
                <a:cs typeface="Times New Roman" panose="02020603050405020304" pitchFamily="18" charset="0"/>
              </a:rPr>
              <a:t> presentation</a:t>
            </a: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 come out in the way it is. It’s our hard work and untiring sincere efforts and mutual cooperation to bring out the project work. Last but not the least, we would like to thank </a:t>
            </a:r>
            <a:r>
              <a:rPr lang="en-IN" sz="6400" dirty="0">
                <a:latin typeface="Times New Roman" panose="02020603050405020304" pitchFamily="18" charset="0"/>
                <a:ea typeface="Times New Roman" panose="02020603050405020304" pitchFamily="18" charset="0"/>
                <a:cs typeface="Times New Roman" panose="02020603050405020304" pitchFamily="18" charset="0"/>
              </a:rPr>
              <a:t>our </a:t>
            </a: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parents for their sound counselling and cheerful support. They have always inspired us and kept our spirit up.</a:t>
            </a:r>
            <a:endParaRPr lang="en-IN" sz="6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Aditi Singh</a:t>
            </a:r>
          </a:p>
          <a:p>
            <a:pPr marL="0" indent="0" algn="just">
              <a:lnSpc>
                <a:spcPct val="115000"/>
              </a:lnSpc>
              <a:spcAft>
                <a:spcPts val="1000"/>
              </a:spcAft>
              <a:buNone/>
            </a:pPr>
            <a:r>
              <a:rPr lang="en-IN" sz="6400" dirty="0">
                <a:latin typeface="Times New Roman" panose="02020603050405020304" pitchFamily="18" charset="0"/>
                <a:ea typeface="Times New Roman" panose="02020603050405020304" pitchFamily="18" charset="0"/>
                <a:cs typeface="Times New Roman" panose="02020603050405020304" pitchFamily="18" charset="0"/>
              </a:rPr>
              <a:t>Pooja Kumari</a:t>
            </a:r>
          </a:p>
          <a:p>
            <a:pPr marL="0" indent="0" algn="just">
              <a:lnSpc>
                <a:spcPct val="115000"/>
              </a:lnSpc>
              <a:spcAft>
                <a:spcPts val="1000"/>
              </a:spcAft>
              <a:buNone/>
            </a:pP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Kirti Jayant</a:t>
            </a:r>
          </a:p>
          <a:p>
            <a:pPr marL="0" indent="0" algn="just">
              <a:lnSpc>
                <a:spcPct val="115000"/>
              </a:lnSpc>
              <a:spcAft>
                <a:spcPts val="1000"/>
              </a:spcAft>
              <a:buNone/>
            </a:pPr>
            <a:r>
              <a:rPr lang="en-IN" sz="6400" dirty="0">
                <a:latin typeface="Times New Roman" panose="02020603050405020304" pitchFamily="18" charset="0"/>
                <a:ea typeface="Times New Roman" panose="02020603050405020304" pitchFamily="18" charset="0"/>
                <a:cs typeface="Times New Roman" panose="02020603050405020304" pitchFamily="18" charset="0"/>
              </a:rPr>
              <a:t>CS-5B</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64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lgn="just">
              <a:lnSpc>
                <a:spcPct val="115000"/>
              </a:lnSpc>
              <a:spcAft>
                <a:spcPts val="1000"/>
              </a:spcAft>
              <a:buNone/>
            </a:pP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32646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CECD-1B99-02C4-ACB4-F105CA42D422}"/>
              </a:ext>
            </a:extLst>
          </p:cNvPr>
          <p:cNvSpPr>
            <a:spLocks noGrp="1"/>
          </p:cNvSpPr>
          <p:nvPr>
            <p:ph type="title"/>
          </p:nvPr>
        </p:nvSpPr>
        <p:spPr>
          <a:xfrm>
            <a:off x="838200" y="365125"/>
            <a:ext cx="10515600" cy="949325"/>
          </a:xfrm>
        </p:spPr>
        <p:txBody>
          <a:bodyPr>
            <a:normAutofit/>
          </a:bodyPr>
          <a:lstStyle/>
          <a:p>
            <a:r>
              <a:rPr lang="en-IN" sz="3200" b="1" u="sng" dirty="0">
                <a:solidFill>
                  <a:schemeClr val="accent6">
                    <a:lumMod val="60000"/>
                    <a:lumOff val="40000"/>
                  </a:schemeClr>
                </a:solidFill>
                <a:latin typeface="Times New Roman" panose="02020603050405020304" pitchFamily="18" charset="0"/>
                <a:cs typeface="Times New Roman" panose="02020603050405020304" pitchFamily="18" charset="0"/>
              </a:rPr>
              <a:t>Certificate</a:t>
            </a:r>
          </a:p>
        </p:txBody>
      </p:sp>
      <p:sp>
        <p:nvSpPr>
          <p:cNvPr id="3" name="Content Placeholder 2">
            <a:extLst>
              <a:ext uri="{FF2B5EF4-FFF2-40B4-BE49-F238E27FC236}">
                <a16:creationId xmlns:a16="http://schemas.microsoft.com/office/drawing/2014/main" id="{85FCF86B-D7F8-AF0D-42E4-182DF39DE031}"/>
              </a:ext>
            </a:extLst>
          </p:cNvPr>
          <p:cNvSpPr>
            <a:spLocks noGrp="1"/>
          </p:cNvSpPr>
          <p:nvPr>
            <p:ph idx="1"/>
          </p:nvPr>
        </p:nvSpPr>
        <p:spPr>
          <a:xfrm>
            <a:off x="838200" y="1704975"/>
            <a:ext cx="10515600" cy="4471988"/>
          </a:xfrm>
        </p:spPr>
        <p:txBody>
          <a:bodyPr/>
          <a:lstStyle/>
          <a:p>
            <a:pPr marL="0" indent="0" algn="just">
              <a:buNone/>
            </a:pPr>
            <a:r>
              <a:rPr lang="en-IN" sz="1800" dirty="0">
                <a:effectLst/>
                <a:latin typeface="Times New Roman" panose="02020603050405020304" pitchFamily="18" charset="0"/>
                <a:ea typeface="Times New Roman" panose="02020603050405020304" pitchFamily="18" charset="0"/>
              </a:rPr>
              <a:t>This is to certify that Project Report entitled “</a:t>
            </a:r>
            <a:r>
              <a:rPr lang="en-IN" sz="1800" b="1" dirty="0">
                <a:latin typeface="Times New Roman" panose="02020603050405020304" pitchFamily="18" charset="0"/>
                <a:ea typeface="Times New Roman" panose="02020603050405020304" pitchFamily="18" charset="0"/>
              </a:rPr>
              <a:t>PCOcare</a:t>
            </a:r>
            <a:r>
              <a:rPr lang="en-IN" sz="1800" dirty="0">
                <a:effectLst/>
                <a:latin typeface="Times New Roman" panose="02020603050405020304" pitchFamily="18" charset="0"/>
                <a:ea typeface="Times New Roman" panose="02020603050405020304" pitchFamily="18" charset="0"/>
              </a:rPr>
              <a:t>” which is submitted by </a:t>
            </a:r>
            <a:r>
              <a:rPr lang="en-IN" sz="1800" b="1" dirty="0">
                <a:effectLst/>
                <a:latin typeface="Times New Roman" panose="02020603050405020304" pitchFamily="18" charset="0"/>
                <a:ea typeface="Times New Roman" panose="02020603050405020304" pitchFamily="18" charset="0"/>
              </a:rPr>
              <a:t>Aditi Singh, Pooja Kumari, Kirti Jayant</a:t>
            </a:r>
            <a:r>
              <a:rPr lang="en-IN" sz="1800" dirty="0">
                <a:effectLst/>
                <a:latin typeface="Times New Roman" panose="02020603050405020304" pitchFamily="18" charset="0"/>
                <a:ea typeface="Times New Roman" panose="02020603050405020304" pitchFamily="18" charset="0"/>
              </a:rPr>
              <a:t> in partial fulfilment of the requirement for the award of degree B. Tech. in Department of Computer Science of Dr A.P.J. Abdul Kalam Technical University, Lucknow is a record of the candidates own work carried out by them under my supervision. The matter embodied in this report is original and has not been submitted for the award of any other degree. </a:t>
            </a:r>
          </a:p>
          <a:p>
            <a:pPr marL="0" indent="0" algn="just">
              <a:buNone/>
            </a:pPr>
            <a:endParaRPr lang="en-IN" sz="1800" dirty="0">
              <a:latin typeface="Times New Roman" panose="02020603050405020304" pitchFamily="18"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latin typeface="Times New Roman" panose="02020603050405020304" pitchFamily="18" charset="0"/>
              <a:ea typeface="Times New Roman" panose="02020603050405020304" pitchFamily="18" charset="0"/>
            </a:endParaRPr>
          </a:p>
          <a:p>
            <a:pPr marL="0" indent="0" algn="r">
              <a:buNone/>
            </a:pPr>
            <a:endParaRPr lang="en-IN" sz="1800" dirty="0">
              <a:latin typeface="Times New Roman" panose="02020603050405020304" pitchFamily="18" charset="0"/>
              <a:ea typeface="Times New Roman" panose="02020603050405020304" pitchFamily="18" charset="0"/>
            </a:endParaRPr>
          </a:p>
          <a:p>
            <a:pPr marL="0" indent="0">
              <a:buNone/>
            </a:pPr>
            <a:r>
              <a:rPr lang="en-IN" sz="1800" dirty="0">
                <a:latin typeface="Times New Roman" panose="02020603050405020304" pitchFamily="18" charset="0"/>
                <a:ea typeface="Times New Roman" panose="02020603050405020304" pitchFamily="18" charset="0"/>
              </a:rPr>
              <a:t>Date:14</a:t>
            </a:r>
            <a:r>
              <a:rPr lang="en-IN" sz="1800" baseline="30000" dirty="0">
                <a:latin typeface="Times New Roman" panose="02020603050405020304" pitchFamily="18" charset="0"/>
                <a:ea typeface="Times New Roman" panose="02020603050405020304" pitchFamily="18" charset="0"/>
              </a:rPr>
              <a:t>th</a:t>
            </a:r>
            <a:r>
              <a:rPr lang="en-IN" sz="1800" dirty="0">
                <a:latin typeface="Times New Roman" panose="02020603050405020304" pitchFamily="18" charset="0"/>
                <a:ea typeface="Times New Roman" panose="02020603050405020304" pitchFamily="18" charset="0"/>
              </a:rPr>
              <a:t> of November,2022                                                                                              Supervisor name: </a:t>
            </a:r>
          </a:p>
          <a:p>
            <a:pPr marL="0" indent="0">
              <a:buNone/>
            </a:pPr>
            <a:r>
              <a:rPr lang="en-IN" sz="1800" dirty="0">
                <a:latin typeface="Times New Roman" panose="02020603050405020304" pitchFamily="18" charset="0"/>
                <a:ea typeface="Times New Roman" panose="02020603050405020304" pitchFamily="18" charset="0"/>
              </a:rPr>
              <a:t>                                                                                                                                            Prof. Pawan Kumar Pal</a:t>
            </a:r>
          </a:p>
          <a:p>
            <a:pPr marL="0" indent="0">
              <a:buNone/>
            </a:pPr>
            <a:r>
              <a:rPr lang="en-IN" sz="1800" dirty="0">
                <a:effectLst/>
                <a:latin typeface="Times New Roman" panose="02020603050405020304" pitchFamily="18" charset="0"/>
                <a:ea typeface="Times New Roman" panose="02020603050405020304" pitchFamily="18" charset="0"/>
              </a:rPr>
              <a:t>                                                                                                                                            CS Department</a:t>
            </a:r>
          </a:p>
          <a:p>
            <a:pPr marL="0" indent="0" algn="just">
              <a:buNone/>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6064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A00D-DD3D-FD6A-3AE0-6959DEEAD1D9}"/>
              </a:ext>
            </a:extLst>
          </p:cNvPr>
          <p:cNvSpPr>
            <a:spLocks noGrp="1"/>
          </p:cNvSpPr>
          <p:nvPr>
            <p:ph type="title"/>
          </p:nvPr>
        </p:nvSpPr>
        <p:spPr>
          <a:xfrm>
            <a:off x="723900" y="365126"/>
            <a:ext cx="10629900" cy="806450"/>
          </a:xfrm>
        </p:spPr>
        <p:txBody>
          <a:bodyPr>
            <a:normAutofit/>
          </a:bodyPr>
          <a:lstStyle/>
          <a:p>
            <a:r>
              <a:rPr lang="en-IN" sz="3200" b="1" u="sng" dirty="0">
                <a:solidFill>
                  <a:schemeClr val="accent6">
                    <a:lumMod val="60000"/>
                    <a:lumOff val="40000"/>
                  </a:schemeClr>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B301CCD-557C-70B8-BD07-50B25476C769}"/>
              </a:ext>
            </a:extLst>
          </p:cNvPr>
          <p:cNvSpPr>
            <a:spLocks noGrp="1"/>
          </p:cNvSpPr>
          <p:nvPr>
            <p:ph idx="1"/>
          </p:nvPr>
        </p:nvSpPr>
        <p:spPr>
          <a:xfrm>
            <a:off x="723900" y="1362075"/>
            <a:ext cx="10544175" cy="4691063"/>
          </a:xfrm>
        </p:spPr>
        <p:txBody>
          <a:bodyPr>
            <a:normAutofit/>
          </a:bodyPr>
          <a:lstStyle/>
          <a:p>
            <a:pPr marL="0" indent="0">
              <a:buNone/>
            </a:pPr>
            <a:r>
              <a:rPr lang="en-US" sz="1700" dirty="0">
                <a:latin typeface="Times New Roman" panose="02020603050405020304" pitchFamily="18" charset="0"/>
                <a:cs typeface="Times New Roman" panose="02020603050405020304" pitchFamily="18" charset="0"/>
              </a:rPr>
              <a:t>Polycystic Ovary Syndrome (PCOS) is a medical condition which causes hormonal disorder in women in their childbearing years. The hormonal imbalance leads to a delayed or even absent menstrual cycle. Women with PCOS majorly suffer from excessive weight gain, facial hair growth, acne, hair loss, skin darkening and irregular periods leading to infertility in rare cases. The existing methodologies and treatments are insufficient for early-stage detection and prediction. To deal with this problem, we propose a system which can help in early detection and prediction of PCOS treatment from an optimal and minimal set of parameters. To detect whether a woman is suffering from PCOS, 5 different machine learning classifiers like Random Forest, SVM, Logistic Regression, Gaussian Naïve Bayes, K </a:t>
            </a:r>
            <a:r>
              <a:rPr lang="en-US" sz="1700" dirty="0" err="1">
                <a:latin typeface="Times New Roman" panose="02020603050405020304" pitchFamily="18" charset="0"/>
                <a:cs typeface="Times New Roman" panose="02020603050405020304" pitchFamily="18" charset="0"/>
              </a:rPr>
              <a:t>Neighbours</a:t>
            </a:r>
            <a:r>
              <a:rPr lang="en-US" sz="1700" dirty="0">
                <a:latin typeface="Times New Roman" panose="02020603050405020304" pitchFamily="18" charset="0"/>
                <a:cs typeface="Times New Roman" panose="02020603050405020304" pitchFamily="18" charset="0"/>
              </a:rPr>
              <a:t> have been used. Out of the 41 features from the dataset, top 30 features were identified using CHI SQUARE method and used in the feature vector. We also compared the results of each classifier and it has been observed that the accuracy of the Random Forest Classifier is the highest and the most reliable</a:t>
            </a:r>
            <a:r>
              <a:rPr lang="en-US" dirty="0"/>
              <a:t>. </a:t>
            </a:r>
            <a:endParaRPr lang="en-IN" dirty="0"/>
          </a:p>
        </p:txBody>
      </p:sp>
    </p:spTree>
    <p:extLst>
      <p:ext uri="{BB962C8B-B14F-4D97-AF65-F5344CB8AC3E}">
        <p14:creationId xmlns:p14="http://schemas.microsoft.com/office/powerpoint/2010/main" val="688435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9B33-82DB-B469-3613-BD18175B5844}"/>
              </a:ext>
            </a:extLst>
          </p:cNvPr>
          <p:cNvSpPr>
            <a:spLocks noGrp="1"/>
          </p:cNvSpPr>
          <p:nvPr>
            <p:ph type="title"/>
          </p:nvPr>
        </p:nvSpPr>
        <p:spPr>
          <a:xfrm>
            <a:off x="685800" y="238126"/>
            <a:ext cx="10668000" cy="990600"/>
          </a:xfrm>
        </p:spPr>
        <p:txBody>
          <a:bodyPr>
            <a:normAutofit/>
          </a:bodyPr>
          <a:lstStyle/>
          <a:p>
            <a:r>
              <a:rPr lang="en-IN" sz="3200" b="1" u="sng" dirty="0">
                <a:solidFill>
                  <a:schemeClr val="accent6">
                    <a:lumMod val="60000"/>
                    <a:lumOff val="40000"/>
                  </a:schemeClr>
                </a:solidFill>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E01BE289-F80A-C9DD-892B-556736AFC678}"/>
              </a:ext>
            </a:extLst>
          </p:cNvPr>
          <p:cNvSpPr>
            <a:spLocks noGrp="1"/>
          </p:cNvSpPr>
          <p:nvPr>
            <p:ph idx="1"/>
          </p:nvPr>
        </p:nvSpPr>
        <p:spPr>
          <a:xfrm>
            <a:off x="685800" y="1381126"/>
            <a:ext cx="10668000" cy="4795838"/>
          </a:xfrm>
        </p:spPr>
        <p:txBody>
          <a:bodyPr/>
          <a:lstStyle/>
          <a:p>
            <a:pPr marL="0" indent="0">
              <a:buNone/>
            </a:pPr>
            <a:r>
              <a:rPr lang="en-IN" sz="2000" u="sng" dirty="0">
                <a:latin typeface="Times New Roman" panose="02020603050405020304" pitchFamily="18" charset="0"/>
                <a:cs typeface="Times New Roman" panose="02020603050405020304" pitchFamily="18" charset="0"/>
              </a:rPr>
              <a:t>PCOS- Polycystic Ovary Syndrome</a:t>
            </a:r>
          </a:p>
          <a:p>
            <a:pPr marL="0" indent="0">
              <a:buNone/>
            </a:pPr>
            <a:r>
              <a:rPr lang="en-US" sz="1600" dirty="0">
                <a:latin typeface="Times New Roman" panose="02020603050405020304" pitchFamily="18" charset="0"/>
                <a:cs typeface="Times New Roman" panose="02020603050405020304" pitchFamily="18" charset="0"/>
              </a:rPr>
              <a:t>It is a medical condition which causes hormonal disorder in women in their childbearing years. The hormonal imbalance leads to a delayed or even absent menstrual cycle. Women with PCOS majorly suffer from excessive weight gain, facial hair growth, acne, hair loss, skin darkening and irregular periods leading to infertility in rare cases. In the past few decades, technology has revolutionized our universe and affected our lives, making them easier day by day. These days, machine learning, a field of study that gives computers to learn without being explicitly programmed, is playing a key role in the healthcare sector. Machine learning can deal with obscenely huge datasets, convert </a:t>
            </a:r>
            <a:r>
              <a:rPr lang="en-US" sz="1600" dirty="0" err="1">
                <a:latin typeface="Times New Roman" panose="02020603050405020304" pitchFamily="18" charset="0"/>
                <a:cs typeface="Times New Roman" panose="02020603050405020304" pitchFamily="18" charset="0"/>
              </a:rPr>
              <a:t>analysed</a:t>
            </a:r>
            <a:r>
              <a:rPr lang="en-US" sz="1600" dirty="0">
                <a:latin typeface="Times New Roman" panose="02020603050405020304" pitchFamily="18" charset="0"/>
                <a:cs typeface="Times New Roman" panose="02020603050405020304" pitchFamily="18" charset="0"/>
              </a:rPr>
              <a:t> data into clinical insights and help in the diagnosis of various ailments.</a:t>
            </a:r>
            <a:r>
              <a:rPr lang="en-US" sz="1100" dirty="0"/>
              <a:t> </a:t>
            </a:r>
            <a:r>
              <a:rPr lang="en-US" sz="1600" dirty="0">
                <a:latin typeface="Times New Roman" panose="02020603050405020304" pitchFamily="18" charset="0"/>
                <a:cs typeface="Times New Roman" panose="02020603050405020304" pitchFamily="18" charset="0"/>
              </a:rPr>
              <a:t>From 1 in 10 women suffering from PCOS worldwide to currently 3-4 in 10 women, PCOS is now exponentially increasing among women due to an unhealthy lifestyle. The literature says that 1 in every 5 women in India suffers from PCOS. PCOS symptoms differ in every patient.</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00D13D-2044-E22E-F529-8823FE7B9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7575" y="3995739"/>
            <a:ext cx="3390900" cy="2445361"/>
          </a:xfrm>
          <a:prstGeom prst="rect">
            <a:avLst/>
          </a:prstGeom>
        </p:spPr>
      </p:pic>
    </p:spTree>
    <p:extLst>
      <p:ext uri="{BB962C8B-B14F-4D97-AF65-F5344CB8AC3E}">
        <p14:creationId xmlns:p14="http://schemas.microsoft.com/office/powerpoint/2010/main" val="2508726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4EF9-3313-441B-E00A-9552F948C6ED}"/>
              </a:ext>
            </a:extLst>
          </p:cNvPr>
          <p:cNvSpPr>
            <a:spLocks noGrp="1"/>
          </p:cNvSpPr>
          <p:nvPr>
            <p:ph type="title"/>
          </p:nvPr>
        </p:nvSpPr>
        <p:spPr/>
        <p:txBody>
          <a:bodyPr>
            <a:normAutofit/>
          </a:bodyPr>
          <a:lstStyle/>
          <a:p>
            <a:r>
              <a:rPr lang="en-IN" sz="3200" u="sng" dirty="0">
                <a:solidFill>
                  <a:schemeClr val="accent6">
                    <a:lumMod val="40000"/>
                    <a:lumOff val="60000"/>
                  </a:schemeClr>
                </a:solidFill>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E9102450-3D78-18CD-F19C-ACA5A13BF0D4}"/>
              </a:ext>
            </a:extLst>
          </p:cNvPr>
          <p:cNvSpPr>
            <a:spLocks noGrp="1"/>
          </p:cNvSpPr>
          <p:nvPr>
            <p:ph idx="1"/>
          </p:nvPr>
        </p:nvSpPr>
        <p:spPr/>
        <p:txBody>
          <a:bodyPr/>
          <a:lstStyle/>
          <a:p>
            <a:pPr marL="0" indent="0">
              <a:buNone/>
            </a:pPr>
            <a:r>
              <a:rPr lang="en-IN" dirty="0"/>
              <a:t>In order to be deal with the consequences of PCOS we are trying to develop an application which will detect and predict PCOS with the help of Supervised Learning Algorithm</a:t>
            </a:r>
          </a:p>
        </p:txBody>
      </p:sp>
    </p:spTree>
    <p:extLst>
      <p:ext uri="{BB962C8B-B14F-4D97-AF65-F5344CB8AC3E}">
        <p14:creationId xmlns:p14="http://schemas.microsoft.com/office/powerpoint/2010/main" val="2525583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8CA2-979D-93C9-67A2-5E2E00DD09D6}"/>
              </a:ext>
            </a:extLst>
          </p:cNvPr>
          <p:cNvSpPr>
            <a:spLocks noGrp="1"/>
          </p:cNvSpPr>
          <p:nvPr>
            <p:ph type="title"/>
          </p:nvPr>
        </p:nvSpPr>
        <p:spPr/>
        <p:txBody>
          <a:bodyPr>
            <a:normAutofit/>
          </a:bodyPr>
          <a:lstStyle/>
          <a:p>
            <a:r>
              <a:rPr lang="en-IN" sz="3200" b="1" u="sng" dirty="0">
                <a:solidFill>
                  <a:schemeClr val="accent6">
                    <a:lumMod val="60000"/>
                    <a:lumOff val="40000"/>
                  </a:schemeClr>
                </a:solidFill>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C2124DBE-CA72-647B-8C34-3BFCA8EA3F20}"/>
              </a:ext>
            </a:extLst>
          </p:cNvPr>
          <p:cNvSpPr>
            <a:spLocks noGrp="1"/>
          </p:cNvSpPr>
          <p:nvPr>
            <p:ph idx="1"/>
          </p:nvPr>
        </p:nvSpPr>
        <p:spPr/>
        <p:txBody>
          <a:bodyPr/>
          <a:lstStyle/>
          <a:p>
            <a:pPr marL="0" indent="0">
              <a:buNone/>
            </a:pPr>
            <a:r>
              <a:rPr lang="en-US" sz="1600" dirty="0">
                <a:latin typeface="Times New Roman" panose="02020603050405020304" pitchFamily="18" charset="0"/>
                <a:cs typeface="Times New Roman" panose="02020603050405020304" pitchFamily="18" charset="0"/>
              </a:rPr>
              <a:t>The formulation of a good machine learning model is an important aspect of project design. Having the correct patient data is very important because one cannot afford mistakes while devising healthcare services. We have used multiple machine learning models to check which model gives us the most accurate results. To support our claims and results obtained, use of plots and evaluation metrics has been made.</a:t>
            </a:r>
            <a:endParaRPr lang="en-IN" dirty="0"/>
          </a:p>
        </p:txBody>
      </p:sp>
    </p:spTree>
    <p:extLst>
      <p:ext uri="{BB962C8B-B14F-4D97-AF65-F5344CB8AC3E}">
        <p14:creationId xmlns:p14="http://schemas.microsoft.com/office/powerpoint/2010/main" val="1429636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E8462A-5DAD-BAD6-A1FB-716AEA295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674356"/>
            <a:ext cx="11019543" cy="56597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57229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2963</TotalTime>
  <Words>995</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Bradley Hand ITC</vt:lpstr>
      <vt:lpstr>Calibri</vt:lpstr>
      <vt:lpstr>Calibri Light</vt:lpstr>
      <vt:lpstr>Times New Roman</vt:lpstr>
      <vt:lpstr>Office Theme</vt:lpstr>
      <vt:lpstr>PCOcare: PCOS Detection and Prediction using Machine Learning Algorithm  </vt:lpstr>
      <vt:lpstr>COMPUTER SCIENCE DEPARTMENT</vt:lpstr>
      <vt:lpstr>Acknowledgement </vt:lpstr>
      <vt:lpstr>Certificate</vt:lpstr>
      <vt:lpstr>Abstract</vt:lpstr>
      <vt:lpstr>Introduction </vt:lpstr>
      <vt:lpstr>Problem Statement </vt:lpstr>
      <vt:lpstr>Algorithm</vt:lpstr>
      <vt:lpstr>PowerPoint Presentation</vt:lpstr>
      <vt:lpstr>Methodologies Used</vt:lpstr>
      <vt:lpstr>Previous work done on the same </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PCOcare: PCOS Detection and Prediction using Machine Learning Algorithm  </dc:title>
  <dc:creator>Aditi Singh</dc:creator>
  <cp:lastModifiedBy>Aditi Singh</cp:lastModifiedBy>
  <cp:revision>7</cp:revision>
  <dcterms:created xsi:type="dcterms:W3CDTF">2022-11-13T04:14:38Z</dcterms:created>
  <dcterms:modified xsi:type="dcterms:W3CDTF">2022-11-15T05:38:20Z</dcterms:modified>
</cp:coreProperties>
</file>