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7" r:id="rId6"/>
    <p:sldId id="271" r:id="rId7"/>
    <p:sldId id="268" r:id="rId8"/>
    <p:sldId id="272" r:id="rId9"/>
    <p:sldId id="269" r:id="rId10"/>
    <p:sldId id="273" r:id="rId11"/>
    <p:sldId id="261" r:id="rId12"/>
    <p:sldId id="282" r:id="rId13"/>
    <p:sldId id="280" r:id="rId14"/>
    <p:sldId id="283" r:id="rId15"/>
    <p:sldId id="262" r:id="rId16"/>
    <p:sldId id="263" r:id="rId17"/>
    <p:sldId id="284" r:id="rId18"/>
    <p:sldId id="276" r:id="rId19"/>
    <p:sldId id="285" r:id="rId20"/>
    <p:sldId id="275" r:id="rId21"/>
    <p:sldId id="26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1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12-03-2024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12-03-2024</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12-03-2024</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Patent" TargetMode="External"/><Relationship Id="rId2" Type="http://schemas.openxmlformats.org/officeDocument/2006/relationships/hyperlink" Target="Patent%20Published%20.pdf"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1726162"/>
            <a:ext cx="9144000" cy="1875875"/>
          </a:xfrm>
        </p:spPr>
        <p:txBody>
          <a:bodyPr>
            <a:noAutofit/>
          </a:bodyPr>
          <a:lstStyle/>
          <a:p>
            <a:pPr algn="ctr">
              <a:lnSpc>
                <a:spcPct val="107000"/>
              </a:lnSpc>
              <a:spcAft>
                <a:spcPts val="800"/>
              </a:spcAft>
            </a:pP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r>
              <a:rPr lang="en-IN" sz="1800" b="1" kern="100" dirty="0">
                <a:effectLst/>
                <a:latin typeface="Bookman Old Style" panose="02050604050505020204" pitchFamily="18" charset="0"/>
                <a:ea typeface="Calibri" panose="020F0502020204030204" pitchFamily="34" charset="0"/>
                <a:cs typeface="Mangal" panose="02040503050203030202" pitchFamily="18" charset="0"/>
              </a:rPr>
              <a:t>DEPARTMENT OF COMPUTER SCIENCE</a:t>
            </a:r>
            <a:br>
              <a:rPr lang="en-IN" sz="1800" dirty="0"/>
            </a:b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br>
              <a:rPr lang="en-IN" sz="1800" kern="100" dirty="0">
                <a:effectLst/>
                <a:latin typeface="Calibri" panose="020F0502020204030204" pitchFamily="34" charset="0"/>
                <a:ea typeface="Calibri" panose="020F0502020204030204" pitchFamily="34" charset="0"/>
                <a:cs typeface="Mangal" panose="02040503050203030202" pitchFamily="18" charset="0"/>
              </a:rPr>
            </a:br>
            <a:br>
              <a:rPr lang="en-IN" sz="1800" dirty="0"/>
            </a:br>
            <a:r>
              <a:rPr lang="en-IN" sz="3600" dirty="0"/>
              <a:t> Project Presentation (KCS 753)</a:t>
            </a:r>
            <a:br>
              <a:rPr lang="en-IN" sz="3600" dirty="0"/>
            </a:br>
            <a:r>
              <a:rPr lang="en-IN" sz="3600" dirty="0"/>
              <a:t>Rescue Route</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3900325"/>
            <a:ext cx="9144000" cy="2001837"/>
          </a:xfrm>
        </p:spPr>
        <p:txBody>
          <a:bodyPr>
            <a:normAutofit fontScale="92500" lnSpcReduction="10000"/>
          </a:bodyPr>
          <a:lstStyle/>
          <a:p>
            <a:r>
              <a:rPr lang="en-IN" b="1" u="sng" dirty="0"/>
              <a:t>Guide Name:</a:t>
            </a:r>
            <a:r>
              <a:rPr lang="en-IN" dirty="0"/>
              <a:t> Ms. Akanksha </a:t>
            </a:r>
          </a:p>
          <a:p>
            <a:r>
              <a:rPr lang="en-IN" dirty="0"/>
              <a:t>(Project id- 40)</a:t>
            </a:r>
          </a:p>
          <a:p>
            <a:r>
              <a:rPr lang="en-IN" dirty="0"/>
              <a:t> 1.Nikita Sharma 8B(2000290120101)</a:t>
            </a:r>
          </a:p>
          <a:p>
            <a:r>
              <a:rPr lang="en-IN" dirty="0"/>
              <a:t>2. Khushi </a:t>
            </a:r>
            <a:r>
              <a:rPr lang="en-IN" dirty="0" err="1"/>
              <a:t>Vaish</a:t>
            </a:r>
            <a:r>
              <a:rPr lang="en-IN" dirty="0"/>
              <a:t> 8B(2000290120086)</a:t>
            </a:r>
          </a:p>
          <a:p>
            <a:r>
              <a:rPr lang="en-IN" dirty="0"/>
              <a:t>  3. Kashish Gupta 8B(2000290120084)</a:t>
            </a:r>
          </a:p>
          <a:p>
            <a:endParaRPr lang="en-IN" dirty="0"/>
          </a:p>
          <a:p>
            <a:endParaRPr lang="en-IN" dirty="0"/>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A240F977-B47A-86EC-3D45-4D7B12F4765D}"/>
              </a:ext>
            </a:extLst>
          </p:cNvPr>
          <p:cNvPicPr>
            <a:picLocks noChangeAspect="1"/>
          </p:cNvPicPr>
          <p:nvPr/>
        </p:nvPicPr>
        <p:blipFill>
          <a:blip r:embed="rId2"/>
          <a:srcRect/>
          <a:stretch>
            <a:fillRect/>
          </a:stretch>
        </p:blipFill>
        <p:spPr bwMode="auto">
          <a:xfrm>
            <a:off x="813977" y="228600"/>
            <a:ext cx="10195935" cy="956388"/>
          </a:xfrm>
          <a:prstGeom prst="rect">
            <a:avLst/>
          </a:prstGeom>
          <a:noFill/>
          <a:ln w="9525">
            <a:noFill/>
            <a:miter lim="800000"/>
            <a:headEnd/>
            <a:tailEnd/>
          </a:ln>
        </p:spPr>
      </p:pic>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283A-BBBC-9888-5ACD-245380E44C8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D69AF743-3DA0-4BC7-F53C-1623C8FBD02B}"/>
              </a:ext>
            </a:extLst>
          </p:cNvPr>
          <p:cNvSpPr>
            <a:spLocks noGrp="1"/>
          </p:cNvSpPr>
          <p:nvPr>
            <p:ph idx="1"/>
          </p:nvPr>
        </p:nvSpPr>
        <p:spPr/>
        <p:txBody>
          <a:bodyPr>
            <a:normAutofit lnSpcReduction="10000"/>
          </a:bodyPr>
          <a:lstStyle/>
          <a:p>
            <a:pPr algn="just">
              <a:lnSpc>
                <a:spcPct val="107000"/>
              </a:lnSpc>
              <a:spcAft>
                <a:spcPts val="800"/>
              </a:spcAft>
            </a:pPr>
            <a:r>
              <a:rPr lang="en-US" sz="2400" kern="1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D. M. . </a:t>
            </a:r>
            <a:r>
              <a:rPr lang="en-US" sz="2400" kern="1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Varadharaj</a:t>
            </a:r>
            <a:r>
              <a:rPr lang="en-US" sz="2400" kern="1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employs switches, rather than magnetic sensors, to assess traffic density and modulate green signal durations based on this information, leading to the desired outcomes. Future project developments involve extending the system to manage all four lanes at a traffic signal by employing efficient PIC interfacing techniques. Furthermore, the system will incorporate the capability to detect emergency and government vehicles through the use of RF transmitter and receiver components, known collectively as an RF transceiver. The primary goal of the project is to optimize traffic flow by effectively utilizing green signal durations. In this system, the traffic density in a specific lane is determined by the count of magnetic sensors placed at the roadside, which generate output signals corresponding to the traffic density.</a:t>
            </a:r>
            <a:endParaRPr lang="en-IN" sz="3600" dirty="0"/>
          </a:p>
        </p:txBody>
      </p:sp>
    </p:spTree>
    <p:extLst>
      <p:ext uri="{BB962C8B-B14F-4D97-AF65-F5344CB8AC3E}">
        <p14:creationId xmlns:p14="http://schemas.microsoft.com/office/powerpoint/2010/main" val="4237123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any&#10;&#10;Description automatically generated">
            <a:extLst>
              <a:ext uri="{FF2B5EF4-FFF2-40B4-BE49-F238E27FC236}">
                <a16:creationId xmlns:a16="http://schemas.microsoft.com/office/drawing/2014/main" id="{29595DDE-63F8-E218-33CE-0FA13614E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550" y="1097535"/>
            <a:ext cx="9300570" cy="5807518"/>
          </a:xfrm>
          <a:prstGeom prst="rect">
            <a:avLst/>
          </a:prstGeom>
        </p:spPr>
      </p:pic>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Diagrams</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p:txBody>
          <a:bodyPr/>
          <a:lstStyle/>
          <a:p>
            <a:pPr marL="0" indent="0">
              <a:buNone/>
            </a:pPr>
            <a:r>
              <a:rPr lang="en-IN" dirty="0"/>
              <a:t>ER Diagram</a:t>
            </a:r>
          </a:p>
          <a:p>
            <a:pPr marL="0" indent="0">
              <a:buNone/>
            </a:pPr>
            <a:endParaRPr lang="en-IN" dirty="0"/>
          </a:p>
        </p:txBody>
      </p:sp>
    </p:spTree>
    <p:extLst>
      <p:ext uri="{BB962C8B-B14F-4D97-AF65-F5344CB8AC3E}">
        <p14:creationId xmlns:p14="http://schemas.microsoft.com/office/powerpoint/2010/main" val="1116752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ED15-B598-93E4-A9B3-436A88513E68}"/>
              </a:ext>
            </a:extLst>
          </p:cNvPr>
          <p:cNvSpPr>
            <a:spLocks noGrp="1"/>
          </p:cNvSpPr>
          <p:nvPr>
            <p:ph type="title"/>
          </p:nvPr>
        </p:nvSpPr>
        <p:spPr/>
        <p:txBody>
          <a:bodyPr/>
          <a:lstStyle/>
          <a:p>
            <a:r>
              <a:rPr lang="en-US" dirty="0"/>
              <a:t>Data Flow Diagram</a:t>
            </a:r>
            <a:endParaRPr lang="en-IN" dirty="0"/>
          </a:p>
        </p:txBody>
      </p:sp>
      <p:pic>
        <p:nvPicPr>
          <p:cNvPr id="4" name="Picture 3" descr="A diagram of a system&#10;&#10;Description automatically generated">
            <a:extLst>
              <a:ext uri="{FF2B5EF4-FFF2-40B4-BE49-F238E27FC236}">
                <a16:creationId xmlns:a16="http://schemas.microsoft.com/office/drawing/2014/main" id="{31C6871D-1CF4-00AC-86CC-462C6AC68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76" y="1514475"/>
            <a:ext cx="10726647" cy="4838700"/>
          </a:xfrm>
          <a:prstGeom prst="rect">
            <a:avLst/>
          </a:prstGeom>
        </p:spPr>
      </p:pic>
    </p:spTree>
    <p:extLst>
      <p:ext uri="{BB962C8B-B14F-4D97-AF65-F5344CB8AC3E}">
        <p14:creationId xmlns:p14="http://schemas.microsoft.com/office/powerpoint/2010/main" val="1204466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flowchart&#10;&#10;Description automatically generated">
            <a:extLst>
              <a:ext uri="{FF2B5EF4-FFF2-40B4-BE49-F238E27FC236}">
                <a16:creationId xmlns:a16="http://schemas.microsoft.com/office/drawing/2014/main" id="{2C7ED004-FBA3-80CA-486B-7D28BFE05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835" y="418680"/>
            <a:ext cx="10250330" cy="6020640"/>
          </a:xfrm>
          <a:prstGeom prst="rect">
            <a:avLst/>
          </a:prstGeom>
        </p:spPr>
      </p:pic>
    </p:spTree>
    <p:extLst>
      <p:ext uri="{BB962C8B-B14F-4D97-AF65-F5344CB8AC3E}">
        <p14:creationId xmlns:p14="http://schemas.microsoft.com/office/powerpoint/2010/main" val="3366696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flowchart&#10;&#10;Description automatically generated">
            <a:extLst>
              <a:ext uri="{FF2B5EF4-FFF2-40B4-BE49-F238E27FC236}">
                <a16:creationId xmlns:a16="http://schemas.microsoft.com/office/drawing/2014/main" id="{DA27ED5D-B9F4-A73D-0FA8-133C6DB44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97" y="161469"/>
            <a:ext cx="11145805" cy="6535062"/>
          </a:xfrm>
          <a:prstGeom prst="rect">
            <a:avLst/>
          </a:prstGeom>
        </p:spPr>
      </p:pic>
    </p:spTree>
    <p:extLst>
      <p:ext uri="{BB962C8B-B14F-4D97-AF65-F5344CB8AC3E}">
        <p14:creationId xmlns:p14="http://schemas.microsoft.com/office/powerpoint/2010/main" val="346243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dirty="0"/>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p:txBody>
          <a:bodyPr/>
          <a:lstStyle/>
          <a:p>
            <a:r>
              <a:rPr lang="en-US" dirty="0"/>
              <a:t>P</a:t>
            </a:r>
            <a:r>
              <a:rPr lang="en-IN" dirty="0" err="1"/>
              <a:t>ublished</a:t>
            </a:r>
            <a:endParaRPr lang="en-IN" dirty="0"/>
          </a:p>
          <a:p>
            <a:r>
              <a:rPr lang="en-IN" dirty="0">
                <a:hlinkClick r:id="rId2" action="ppaction://hlinkfile"/>
              </a:rPr>
              <a:t>Patent Published .pdf</a:t>
            </a:r>
            <a:endParaRPr lang="en-IN" dirty="0"/>
          </a:p>
        </p:txBody>
      </p:sp>
      <p:pic>
        <p:nvPicPr>
          <p:cNvPr id="6" name="Picture 5">
            <a:hlinkClick r:id="rId3" action="ppaction://hlinkfile"/>
            <a:extLst>
              <a:ext uri="{FF2B5EF4-FFF2-40B4-BE49-F238E27FC236}">
                <a16:creationId xmlns:a16="http://schemas.microsoft.com/office/drawing/2014/main" id="{DC1FED9A-5254-8789-CA80-A1A559807CCA}"/>
              </a:ext>
            </a:extLst>
          </p:cNvPr>
          <p:cNvPicPr>
            <a:picLocks noChangeAspect="1"/>
          </p:cNvPicPr>
          <p:nvPr/>
        </p:nvPicPr>
        <p:blipFill rotWithShape="1">
          <a:blip r:embed="rId4"/>
          <a:srcRect l="30078" t="13472" r="31016" b="5324"/>
          <a:stretch/>
        </p:blipFill>
        <p:spPr>
          <a:xfrm>
            <a:off x="6610349" y="463550"/>
            <a:ext cx="4743451" cy="5568950"/>
          </a:xfrm>
          <a:prstGeom prst="rect">
            <a:avLst/>
          </a:prstGeom>
        </p:spPr>
      </p:pic>
    </p:spTree>
    <p:extLst>
      <p:ext uri="{BB962C8B-B14F-4D97-AF65-F5344CB8AC3E}">
        <p14:creationId xmlns:p14="http://schemas.microsoft.com/office/powerpoint/2010/main" val="3047737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E207B6-7C1A-7457-14DE-FDA8FE120C8F}"/>
              </a:ext>
            </a:extLst>
          </p:cNvPr>
          <p:cNvPicPr>
            <a:picLocks noChangeAspect="1"/>
          </p:cNvPicPr>
          <p:nvPr/>
        </p:nvPicPr>
        <p:blipFill>
          <a:blip r:embed="rId2"/>
          <a:stretch>
            <a:fillRect/>
          </a:stretch>
        </p:blipFill>
        <p:spPr>
          <a:xfrm>
            <a:off x="3847104" y="746927"/>
            <a:ext cx="8145534" cy="5745948"/>
          </a:xfrm>
          <a:prstGeom prst="rect">
            <a:avLst/>
          </a:prstGeom>
        </p:spPr>
      </p:pic>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a:xfrm>
            <a:off x="838200" y="244475"/>
            <a:ext cx="10515600" cy="1325563"/>
          </a:xfrm>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pPr marL="0" indent="0">
              <a:buNone/>
            </a:pPr>
            <a:r>
              <a:rPr lang="en-IN" dirty="0"/>
              <a:t>Paper Submitted</a:t>
            </a:r>
          </a:p>
          <a:p>
            <a:pPr marL="0" indent="0">
              <a:buNone/>
            </a:pPr>
            <a:endParaRPr lang="en-IN" dirty="0"/>
          </a:p>
        </p:txBody>
      </p:sp>
    </p:spTree>
    <p:extLst>
      <p:ext uri="{BB962C8B-B14F-4D97-AF65-F5344CB8AC3E}">
        <p14:creationId xmlns:p14="http://schemas.microsoft.com/office/powerpoint/2010/main" val="124965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0DC13E-D5E0-F0B3-6E6E-A1AD76BD4E39}"/>
              </a:ext>
            </a:extLst>
          </p:cNvPr>
          <p:cNvPicPr>
            <a:picLocks noChangeAspect="1"/>
          </p:cNvPicPr>
          <p:nvPr/>
        </p:nvPicPr>
        <p:blipFill rotWithShape="1">
          <a:blip r:embed="rId2"/>
          <a:srcRect l="21250" t="37916" r="4062" b="11389"/>
          <a:stretch/>
        </p:blipFill>
        <p:spPr>
          <a:xfrm>
            <a:off x="1685925" y="2200275"/>
            <a:ext cx="9105900" cy="3476626"/>
          </a:xfrm>
          <a:prstGeom prst="rect">
            <a:avLst/>
          </a:prstGeom>
        </p:spPr>
      </p:pic>
      <p:sp>
        <p:nvSpPr>
          <p:cNvPr id="6" name="TextBox 5">
            <a:extLst>
              <a:ext uri="{FF2B5EF4-FFF2-40B4-BE49-F238E27FC236}">
                <a16:creationId xmlns:a16="http://schemas.microsoft.com/office/drawing/2014/main" id="{0D59DB47-56BB-13D7-A8C0-07BD0DBF1CE1}"/>
              </a:ext>
            </a:extLst>
          </p:cNvPr>
          <p:cNvSpPr txBox="1"/>
          <p:nvPr/>
        </p:nvSpPr>
        <p:spPr>
          <a:xfrm>
            <a:off x="2220311" y="1249996"/>
            <a:ext cx="6096000" cy="707886"/>
          </a:xfrm>
          <a:prstGeom prst="rect">
            <a:avLst/>
          </a:prstGeom>
          <a:noFill/>
        </p:spPr>
        <p:txBody>
          <a:bodyPr wrap="square">
            <a:spAutoFit/>
          </a:bodyPr>
          <a:lstStyle/>
          <a:p>
            <a:r>
              <a:rPr lang="en-US" sz="4000" dirty="0"/>
              <a:t>Submission Proof</a:t>
            </a:r>
            <a:endParaRPr lang="en-IN" sz="4000" dirty="0"/>
          </a:p>
        </p:txBody>
      </p:sp>
    </p:spTree>
    <p:extLst>
      <p:ext uri="{BB962C8B-B14F-4D97-AF65-F5344CB8AC3E}">
        <p14:creationId xmlns:p14="http://schemas.microsoft.com/office/powerpoint/2010/main" val="62680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r>
              <a:rPr lang="en-IN" dirty="0"/>
              <a:t>100% Complete</a:t>
            </a:r>
          </a:p>
        </p:txBody>
      </p:sp>
      <p:pic>
        <p:nvPicPr>
          <p:cNvPr id="5" name="Picture 4" descr="A screenshot of a computer&#10;&#10;Description automatically generated">
            <a:extLst>
              <a:ext uri="{FF2B5EF4-FFF2-40B4-BE49-F238E27FC236}">
                <a16:creationId xmlns:a16="http://schemas.microsoft.com/office/drawing/2014/main" id="{4AAE0BA8-AED1-561B-1A35-3D572E18F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140" y="2424112"/>
            <a:ext cx="7665720" cy="4311968"/>
          </a:xfrm>
          <a:prstGeom prst="rect">
            <a:avLst/>
          </a:prstGeom>
        </p:spPr>
      </p:pic>
    </p:spTree>
    <p:extLst>
      <p:ext uri="{BB962C8B-B14F-4D97-AF65-F5344CB8AC3E}">
        <p14:creationId xmlns:p14="http://schemas.microsoft.com/office/powerpoint/2010/main" val="105654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raffic light with many small cars on it&#10;&#10;Description automatically generated">
            <a:extLst>
              <a:ext uri="{FF2B5EF4-FFF2-40B4-BE49-F238E27FC236}">
                <a16:creationId xmlns:a16="http://schemas.microsoft.com/office/drawing/2014/main" id="{A9391AB7-6256-7532-608A-918BC91CA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949" y="685800"/>
            <a:ext cx="4610101" cy="5486400"/>
          </a:xfrm>
          <a:prstGeom prst="rect">
            <a:avLst/>
          </a:prstGeom>
        </p:spPr>
      </p:pic>
    </p:spTree>
    <p:extLst>
      <p:ext uri="{BB962C8B-B14F-4D97-AF65-F5344CB8AC3E}">
        <p14:creationId xmlns:p14="http://schemas.microsoft.com/office/powerpoint/2010/main" val="229682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lstStyle/>
          <a:p>
            <a:pPr marL="0" indent="0" algn="just">
              <a:buNone/>
            </a:pPr>
            <a:r>
              <a:rPr lang="en-US" dirty="0"/>
              <a:t>In today’s world we have been facing problem due to increasing traffic on roads. This causes a lot of waste of time and increases stress level. As many emergency vehicles are also stuck in traffic for </a:t>
            </a:r>
            <a:r>
              <a:rPr lang="en-US" dirty="0" err="1"/>
              <a:t>hoursleads</a:t>
            </a:r>
            <a:r>
              <a:rPr lang="en-US" dirty="0"/>
              <a:t> to losing life of people. So, this leads for creating a system which can intelligently handle traffic by itself modifying its timing in response to traffic density provide passage for ambulances using RCNN(Region-based Convolutional Neural Network), webcam, </a:t>
            </a:r>
            <a:r>
              <a:rPr lang="en-US" dirty="0" err="1"/>
              <a:t>NodeMCU</a:t>
            </a:r>
            <a:r>
              <a:rPr lang="en-US" dirty="0"/>
              <a:t> controller, LEDs. The core idea revolves around traffic management through the assessment of traffic volume on each side of the road, with the aim of implementing smart traffic signal control based on this density information.</a:t>
            </a:r>
            <a:endParaRPr lang="en-IN" dirty="0"/>
          </a:p>
        </p:txBody>
      </p:sp>
    </p:spTree>
    <p:extLst>
      <p:ext uri="{BB962C8B-B14F-4D97-AF65-F5344CB8AC3E}">
        <p14:creationId xmlns:p14="http://schemas.microsoft.com/office/powerpoint/2010/main" val="214707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pic>
        <p:nvPicPr>
          <p:cNvPr id="9" name="Picture 8" descr="A screenshot of a computer&#10;&#10;Description automatically generated">
            <a:extLst>
              <a:ext uri="{FF2B5EF4-FFF2-40B4-BE49-F238E27FC236}">
                <a16:creationId xmlns:a16="http://schemas.microsoft.com/office/drawing/2014/main" id="{088884EE-4285-1A65-78C5-70DEEAFA7030}"/>
              </a:ext>
            </a:extLst>
          </p:cNvPr>
          <p:cNvPicPr>
            <a:picLocks noChangeAspect="1"/>
          </p:cNvPicPr>
          <p:nvPr/>
        </p:nvPicPr>
        <p:blipFill rotWithShape="1">
          <a:blip r:embed="rId2">
            <a:extLst>
              <a:ext uri="{28A0092B-C50C-407E-A947-70E740481C1C}">
                <a14:useLocalDpi xmlns:a14="http://schemas.microsoft.com/office/drawing/2010/main" val="0"/>
              </a:ext>
            </a:extLst>
          </a:blip>
          <a:srcRect r="41473" b="20349"/>
          <a:stretch/>
        </p:blipFill>
        <p:spPr>
          <a:xfrm>
            <a:off x="2550300" y="1286986"/>
            <a:ext cx="7091400" cy="5428615"/>
          </a:xfrm>
          <a:prstGeom prst="rect">
            <a:avLst/>
          </a:prstGeom>
        </p:spPr>
      </p:pic>
    </p:spTree>
    <p:extLst>
      <p:ext uri="{BB962C8B-B14F-4D97-AF65-F5344CB8AC3E}">
        <p14:creationId xmlns:p14="http://schemas.microsoft.com/office/powerpoint/2010/main" val="1563929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7756-DA70-DECE-F716-253091BEAF90}"/>
              </a:ext>
            </a:extLst>
          </p:cNvPr>
          <p:cNvSpPr>
            <a:spLocks noGrp="1"/>
          </p:cNvSpPr>
          <p:nvPr>
            <p:ph type="title"/>
          </p:nvPr>
        </p:nvSpPr>
        <p:spPr/>
        <p:txBody>
          <a:bodyPr/>
          <a:lstStyle/>
          <a:p>
            <a:r>
              <a:rPr lang="en-IN" dirty="0"/>
              <a:t>Testing Report	</a:t>
            </a:r>
          </a:p>
        </p:txBody>
      </p:sp>
      <p:graphicFrame>
        <p:nvGraphicFramePr>
          <p:cNvPr id="4" name="Content Placeholder 3">
            <a:extLst>
              <a:ext uri="{FF2B5EF4-FFF2-40B4-BE49-F238E27FC236}">
                <a16:creationId xmlns:a16="http://schemas.microsoft.com/office/drawing/2014/main" id="{0581704C-C0B6-1732-0819-CF8F3F3E4A15}"/>
              </a:ext>
            </a:extLst>
          </p:cNvPr>
          <p:cNvGraphicFramePr>
            <a:graphicFrameLocks noGrp="1"/>
          </p:cNvGraphicFramePr>
          <p:nvPr>
            <p:ph idx="1"/>
            <p:extLst>
              <p:ext uri="{D42A27DB-BD31-4B8C-83A1-F6EECF244321}">
                <p14:modId xmlns:p14="http://schemas.microsoft.com/office/powerpoint/2010/main" val="1179757846"/>
              </p:ext>
            </p:extLst>
          </p:nvPr>
        </p:nvGraphicFramePr>
        <p:xfrm>
          <a:off x="838200" y="1496290"/>
          <a:ext cx="10515600" cy="4754902"/>
        </p:xfrm>
        <a:graphic>
          <a:graphicData uri="http://schemas.openxmlformats.org/drawingml/2006/table">
            <a:tbl>
              <a:tblPr>
                <a:tableStyleId>{5C22544A-7EE6-4342-B048-85BDC9FD1C3A}</a:tableStyleId>
              </a:tblPr>
              <a:tblGrid>
                <a:gridCol w="1194954">
                  <a:extLst>
                    <a:ext uri="{9D8B030D-6E8A-4147-A177-3AD203B41FA5}">
                      <a16:colId xmlns:a16="http://schemas.microsoft.com/office/drawing/2014/main" val="1272538389"/>
                    </a:ext>
                  </a:extLst>
                </a:gridCol>
                <a:gridCol w="1194954">
                  <a:extLst>
                    <a:ext uri="{9D8B030D-6E8A-4147-A177-3AD203B41FA5}">
                      <a16:colId xmlns:a16="http://schemas.microsoft.com/office/drawing/2014/main" val="4290646234"/>
                    </a:ext>
                  </a:extLst>
                </a:gridCol>
                <a:gridCol w="955964">
                  <a:extLst>
                    <a:ext uri="{9D8B030D-6E8A-4147-A177-3AD203B41FA5}">
                      <a16:colId xmlns:a16="http://schemas.microsoft.com/office/drawing/2014/main" val="2364582480"/>
                    </a:ext>
                  </a:extLst>
                </a:gridCol>
                <a:gridCol w="955964">
                  <a:extLst>
                    <a:ext uri="{9D8B030D-6E8A-4147-A177-3AD203B41FA5}">
                      <a16:colId xmlns:a16="http://schemas.microsoft.com/office/drawing/2014/main" val="632953614"/>
                    </a:ext>
                  </a:extLst>
                </a:gridCol>
                <a:gridCol w="955964">
                  <a:extLst>
                    <a:ext uri="{9D8B030D-6E8A-4147-A177-3AD203B41FA5}">
                      <a16:colId xmlns:a16="http://schemas.microsoft.com/office/drawing/2014/main" val="438603509"/>
                    </a:ext>
                  </a:extLst>
                </a:gridCol>
                <a:gridCol w="955964">
                  <a:extLst>
                    <a:ext uri="{9D8B030D-6E8A-4147-A177-3AD203B41FA5}">
                      <a16:colId xmlns:a16="http://schemas.microsoft.com/office/drawing/2014/main" val="1182454972"/>
                    </a:ext>
                  </a:extLst>
                </a:gridCol>
                <a:gridCol w="955964">
                  <a:extLst>
                    <a:ext uri="{9D8B030D-6E8A-4147-A177-3AD203B41FA5}">
                      <a16:colId xmlns:a16="http://schemas.microsoft.com/office/drawing/2014/main" val="1248917548"/>
                    </a:ext>
                  </a:extLst>
                </a:gridCol>
                <a:gridCol w="955964">
                  <a:extLst>
                    <a:ext uri="{9D8B030D-6E8A-4147-A177-3AD203B41FA5}">
                      <a16:colId xmlns:a16="http://schemas.microsoft.com/office/drawing/2014/main" val="954698780"/>
                    </a:ext>
                  </a:extLst>
                </a:gridCol>
                <a:gridCol w="1194954">
                  <a:extLst>
                    <a:ext uri="{9D8B030D-6E8A-4147-A177-3AD203B41FA5}">
                      <a16:colId xmlns:a16="http://schemas.microsoft.com/office/drawing/2014/main" val="2876930227"/>
                    </a:ext>
                  </a:extLst>
                </a:gridCol>
                <a:gridCol w="1194954">
                  <a:extLst>
                    <a:ext uri="{9D8B030D-6E8A-4147-A177-3AD203B41FA5}">
                      <a16:colId xmlns:a16="http://schemas.microsoft.com/office/drawing/2014/main" val="1332793345"/>
                    </a:ext>
                  </a:extLst>
                </a:gridCol>
              </a:tblGrid>
              <a:tr h="266912">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gridSpan="6">
                  <a:txBody>
                    <a:bodyPr/>
                    <a:lstStyle/>
                    <a:p>
                      <a:pPr algn="ctr" fontAlgn="b"/>
                      <a:r>
                        <a:rPr lang="en-US" sz="1800" u="none" strike="noStrike">
                          <a:effectLst/>
                        </a:rPr>
                        <a:t>TEST CASE TYPE: Traffic Flow</a:t>
                      </a:r>
                      <a:endParaRPr lang="en-US"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99340672"/>
                  </a:ext>
                </a:extLst>
              </a:tr>
              <a:tr h="266912">
                <a:tc>
                  <a:txBody>
                    <a:bodyPr/>
                    <a:lstStyle/>
                    <a:p>
                      <a:pPr algn="l" fontAlgn="b"/>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gridSpan="6">
                  <a:txBody>
                    <a:bodyPr/>
                    <a:lstStyle/>
                    <a:p>
                      <a:pPr algn="ctr" fontAlgn="b"/>
                      <a:r>
                        <a:rPr lang="en-US" sz="1800" u="none" strike="noStrike">
                          <a:effectLst/>
                        </a:rPr>
                        <a:t>TEST CASE DESCRIPTION: To test the flow of traffic lights</a:t>
                      </a:r>
                      <a:endParaRPr lang="en-US"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17410782"/>
                  </a:ext>
                </a:extLst>
              </a:tr>
              <a:tr h="266912">
                <a:tc gridSpan="4">
                  <a:txBody>
                    <a:bodyPr/>
                    <a:lstStyle/>
                    <a:p>
                      <a:pPr algn="ctr" fontAlgn="b"/>
                      <a:r>
                        <a:rPr lang="en-IN" sz="1800" u="none" strike="noStrike">
                          <a:effectLst/>
                        </a:rPr>
                        <a:t>TEST DESCRIPTION</a:t>
                      </a:r>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r>
                        <a:rPr lang="en-IN" sz="1800" u="none" strike="noStrike">
                          <a:effectLst/>
                        </a:rPr>
                        <a:t>EXPECTED RESULT</a:t>
                      </a:r>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fontAlgn="b"/>
                      <a:r>
                        <a:rPr lang="en-IN" sz="1800" u="none" strike="noStrike">
                          <a:effectLst/>
                        </a:rPr>
                        <a:t>RESULT</a:t>
                      </a:r>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701992095"/>
                  </a:ext>
                </a:extLst>
              </a:tr>
              <a:tr h="266912">
                <a:tc gridSpan="4">
                  <a:txBody>
                    <a:bodyPr/>
                    <a:lstStyle/>
                    <a:p>
                      <a:pPr algn="l" fontAlgn="b"/>
                      <a:r>
                        <a:rPr lang="en-US" sz="1800" u="none" strike="noStrike">
                          <a:effectLst/>
                        </a:rPr>
                        <a:t>Connect Setup(Webcam and NodeMCU)</a:t>
                      </a:r>
                      <a:endParaRPr lang="en-US"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r>
                        <a:rPr lang="en-IN" sz="1800" u="none" strike="noStrike">
                          <a:effectLst/>
                        </a:rPr>
                        <a:t>Light up once connected</a:t>
                      </a:r>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fontAlgn="b"/>
                      <a:r>
                        <a:rPr lang="en-IN" sz="1800" u="none" strike="noStrike">
                          <a:effectLst/>
                        </a:rPr>
                        <a:t>PASS</a:t>
                      </a:r>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823790260"/>
                  </a:ext>
                </a:extLst>
              </a:tr>
              <a:tr h="500462">
                <a:tc gridSpan="4">
                  <a:txBody>
                    <a:bodyPr/>
                    <a:lstStyle/>
                    <a:p>
                      <a:pPr algn="ctr" fontAlgn="b"/>
                      <a:r>
                        <a:rPr lang="en-US" sz="1800" u="none" strike="noStrike">
                          <a:effectLst/>
                        </a:rPr>
                        <a:t>Flow the correct flow of traffic lights</a:t>
                      </a:r>
                      <a:endParaRPr lang="en-US"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r>
                        <a:rPr lang="en-US" sz="1800" u="none" strike="noStrike">
                          <a:effectLst/>
                        </a:rPr>
                        <a:t>Follow the sequence Green,Yellow and Red</a:t>
                      </a:r>
                      <a:endParaRPr lang="en-US"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fontAlgn="b"/>
                      <a:r>
                        <a:rPr lang="en-IN" sz="1800" u="none" strike="noStrike">
                          <a:effectLst/>
                        </a:rPr>
                        <a:t>PASS</a:t>
                      </a:r>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2973351147"/>
                  </a:ext>
                </a:extLst>
              </a:tr>
              <a:tr h="266912">
                <a:tc gridSpan="4">
                  <a:txBody>
                    <a:bodyPr/>
                    <a:lstStyle/>
                    <a:p>
                      <a:pPr algn="ctr" fontAlgn="b"/>
                      <a:r>
                        <a:rPr lang="en-US" sz="1800" u="none" strike="noStrike">
                          <a:effectLst/>
                        </a:rPr>
                        <a:t>Follow the time interval of traffic lights</a:t>
                      </a:r>
                      <a:endParaRPr lang="en-US"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r>
                        <a:rPr lang="en-IN" sz="1800" u="none" strike="noStrike">
                          <a:effectLst/>
                        </a:rPr>
                        <a:t>Successful</a:t>
                      </a:r>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fontAlgn="b"/>
                      <a:r>
                        <a:rPr lang="en-IN" sz="1800" u="none" strike="noStrike">
                          <a:effectLst/>
                        </a:rPr>
                        <a:t>PASS</a:t>
                      </a:r>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1484974773"/>
                  </a:ext>
                </a:extLst>
              </a:tr>
              <a:tr h="266912">
                <a:tc gridSpan="4">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fontAlgn="b"/>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3956667061"/>
                  </a:ext>
                </a:extLst>
              </a:tr>
              <a:tr h="266912">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7917098"/>
                  </a:ext>
                </a:extLst>
              </a:tr>
              <a:tr h="266912">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gridSpan="5">
                  <a:txBody>
                    <a:bodyPr/>
                    <a:lstStyle/>
                    <a:p>
                      <a:pPr algn="ctr" fontAlgn="b"/>
                      <a:r>
                        <a:rPr lang="en-US" sz="1800" u="none" strike="noStrike">
                          <a:effectLst/>
                        </a:rPr>
                        <a:t>TEST CASE TYPE: Ambulance Detection</a:t>
                      </a:r>
                      <a:endParaRPr lang="en-US"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5090398"/>
                  </a:ext>
                </a:extLst>
              </a:tr>
              <a:tr h="500462">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gridSpan="5">
                  <a:txBody>
                    <a:bodyPr/>
                    <a:lstStyle/>
                    <a:p>
                      <a:pPr algn="ctr" fontAlgn="b"/>
                      <a:r>
                        <a:rPr lang="en-US" sz="1800" u="none" strike="noStrike" dirty="0">
                          <a:effectLst/>
                        </a:rPr>
                        <a:t>TEST CASE DESCRIPTIPN: To clear lane for ambulance</a:t>
                      </a:r>
                      <a:endParaRPr lang="en-US" sz="18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03600000"/>
                  </a:ext>
                </a:extLst>
              </a:tr>
              <a:tr h="266912">
                <a:tc gridSpan="4">
                  <a:txBody>
                    <a:bodyPr/>
                    <a:lstStyle/>
                    <a:p>
                      <a:pPr algn="ctr" fontAlgn="b"/>
                      <a:r>
                        <a:rPr lang="en-IN" sz="1800" u="none" strike="noStrike">
                          <a:effectLst/>
                        </a:rPr>
                        <a:t>TEST DESCRRIPTION</a:t>
                      </a:r>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r>
                        <a:rPr lang="en-IN" sz="1800" u="none" strike="noStrike">
                          <a:effectLst/>
                        </a:rPr>
                        <a:t>EXPECTED RESULT</a:t>
                      </a:r>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fontAlgn="b"/>
                      <a:r>
                        <a:rPr lang="en-IN" sz="1800" u="none" strike="noStrike">
                          <a:effectLst/>
                        </a:rPr>
                        <a:t>RESULT</a:t>
                      </a:r>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1580540763"/>
                  </a:ext>
                </a:extLst>
              </a:tr>
              <a:tr h="266912">
                <a:tc gridSpan="4">
                  <a:txBody>
                    <a:bodyPr/>
                    <a:lstStyle/>
                    <a:p>
                      <a:pPr algn="ctr" fontAlgn="b"/>
                      <a:r>
                        <a:rPr lang="en-IN" sz="1800" u="none" strike="noStrike">
                          <a:effectLst/>
                        </a:rPr>
                        <a:t>Ambulance Detection</a:t>
                      </a:r>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r>
                        <a:rPr lang="en-IN" sz="1800" u="none" strike="noStrike">
                          <a:effectLst/>
                        </a:rPr>
                        <a:t>Successfully detected</a:t>
                      </a:r>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fontAlgn="b"/>
                      <a:r>
                        <a:rPr lang="en-IN" sz="1800" u="none" strike="noStrike">
                          <a:effectLst/>
                        </a:rPr>
                        <a:t>PASS</a:t>
                      </a:r>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522698452"/>
                  </a:ext>
                </a:extLst>
              </a:tr>
              <a:tr h="411491">
                <a:tc gridSpan="4">
                  <a:txBody>
                    <a:bodyPr/>
                    <a:lstStyle/>
                    <a:p>
                      <a:pPr algn="ctr" fontAlgn="b"/>
                      <a:r>
                        <a:rPr lang="en-US" sz="1800" u="none" strike="noStrike">
                          <a:effectLst/>
                        </a:rPr>
                        <a:t>Green Signal If ambulance detected</a:t>
                      </a:r>
                      <a:endParaRPr lang="en-US"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r>
                        <a:rPr lang="en-US" sz="1200" u="none" strike="noStrike" dirty="0">
                          <a:effectLst/>
                        </a:rPr>
                        <a:t>Traffic signal turns Green until ambulance passes</a:t>
                      </a:r>
                      <a:endParaRPr lang="en-US" sz="12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fontAlgn="b"/>
                      <a:r>
                        <a:rPr lang="en-IN" sz="1800" u="none" strike="noStrike">
                          <a:effectLst/>
                        </a:rPr>
                        <a:t>PASS</a:t>
                      </a:r>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2900131236"/>
                  </a:ext>
                </a:extLst>
              </a:tr>
              <a:tr h="411491">
                <a:tc gridSpan="4">
                  <a:txBody>
                    <a:bodyPr/>
                    <a:lstStyle/>
                    <a:p>
                      <a:pPr algn="ctr" fontAlgn="b"/>
                      <a:r>
                        <a:rPr lang="en-IN" sz="1800" u="none" strike="noStrike">
                          <a:effectLst/>
                        </a:rPr>
                        <a:t>If ambulance not present</a:t>
                      </a:r>
                      <a:endParaRPr lang="en-IN" sz="18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r>
                        <a:rPr lang="en-US" sz="1200" u="none" strike="noStrike" dirty="0">
                          <a:effectLst/>
                        </a:rPr>
                        <a:t>Normal sequence according to count of </a:t>
                      </a:r>
                      <a:r>
                        <a:rPr lang="en-US" sz="1200" u="none" strike="noStrike" dirty="0" err="1">
                          <a:effectLst/>
                        </a:rPr>
                        <a:t>vechicles</a:t>
                      </a:r>
                      <a:endParaRPr lang="en-US" sz="12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fontAlgn="b"/>
                      <a:r>
                        <a:rPr lang="en-IN" sz="1800" u="none" strike="noStrike" dirty="0">
                          <a:effectLst/>
                        </a:rPr>
                        <a:t>PASS</a:t>
                      </a:r>
                      <a:endParaRPr lang="en-IN" sz="18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1187639555"/>
                  </a:ext>
                </a:extLst>
              </a:tr>
            </a:tbl>
          </a:graphicData>
        </a:graphic>
      </p:graphicFrame>
    </p:spTree>
    <p:extLst>
      <p:ext uri="{BB962C8B-B14F-4D97-AF65-F5344CB8AC3E}">
        <p14:creationId xmlns:p14="http://schemas.microsoft.com/office/powerpoint/2010/main" val="473929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837ACE-7BFF-13AD-41BC-362D3C7A4C52}"/>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Thank you</a:t>
            </a:r>
          </a:p>
        </p:txBody>
      </p:sp>
      <p:pic>
        <p:nvPicPr>
          <p:cNvPr id="6" name="Graphic 5" descr="Accept">
            <a:extLst>
              <a:ext uri="{FF2B5EF4-FFF2-40B4-BE49-F238E27FC236}">
                <a16:creationId xmlns:a16="http://schemas.microsoft.com/office/drawing/2014/main" id="{BB960F86-8525-A607-B574-BFD3E85CEA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39997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normAutofit fontScale="85000" lnSpcReduction="20000"/>
          </a:bodyPr>
          <a:lstStyle/>
          <a:p>
            <a:r>
              <a:rPr lang="en-US" b="1" dirty="0"/>
              <a:t>Optimize Traffic Flow:</a:t>
            </a:r>
            <a:r>
              <a:rPr lang="en-US" dirty="0"/>
              <a:t> Develop a system that adapts traffic signal timings based on real-time traffic density data to alleviate congestion, reduce travel times, and enhance overall transportation efficiency.</a:t>
            </a:r>
          </a:p>
          <a:p>
            <a:r>
              <a:rPr lang="en-US" b="1" dirty="0"/>
              <a:t>Increase Ambulance Response Efficiency: </a:t>
            </a:r>
            <a:r>
              <a:rPr lang="en-US" dirty="0"/>
              <a:t>Establish a priority mechanism to grant ambulances a red-light-free pathway, ensuring swift response to emergencies and enhancing public safety.</a:t>
            </a:r>
          </a:p>
          <a:p>
            <a:r>
              <a:rPr lang="en-US" b="1" dirty="0"/>
              <a:t>Reduce Environmental Impact: </a:t>
            </a:r>
            <a:r>
              <a:rPr lang="en-US" dirty="0"/>
              <a:t>By minimizing traffic congestion and idling, contribute to lower emissions and reduced environmental pollution, thereby promoting a healthier urban environment. </a:t>
            </a:r>
          </a:p>
          <a:p>
            <a:r>
              <a:rPr lang="en-US" b="1" dirty="0"/>
              <a:t>Enhance Public Safety: </a:t>
            </a:r>
            <a:r>
              <a:rPr lang="en-US" dirty="0"/>
              <a:t>Improve the safety of the public by expediting ambulance responses and minimizing the risk of delays during critical medical emergencies. </a:t>
            </a:r>
          </a:p>
          <a:p>
            <a:r>
              <a:rPr lang="en-US" b="1" dirty="0"/>
              <a:t>Improve Urban Transportation Infrastructure: </a:t>
            </a:r>
            <a:r>
              <a:rPr lang="en-US" dirty="0"/>
              <a:t>Implement an innovative solution that enhances the functionality of urban traffic management systems, ultimately benefiting the quality of life and transportation experience for residents.</a:t>
            </a:r>
            <a:endParaRPr lang="en-IN"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normAutofit/>
          </a:bodyPr>
          <a:lstStyle/>
          <a:p>
            <a:r>
              <a:rPr lang="en-IN" b="1" dirty="0">
                <a:latin typeface="Söhne"/>
              </a:rPr>
              <a:t>RCNN</a:t>
            </a:r>
            <a:r>
              <a:rPr lang="en-IN" b="1" i="0" dirty="0">
                <a:effectLst/>
                <a:latin typeface="Söhne"/>
              </a:rPr>
              <a:t> Algorithm</a:t>
            </a:r>
            <a:endParaRPr lang="en-US" b="1" i="0" dirty="0">
              <a:effectLst/>
              <a:latin typeface="Söhne"/>
            </a:endParaRPr>
          </a:p>
          <a:p>
            <a:r>
              <a:rPr lang="en-IN" b="1" i="0" dirty="0">
                <a:effectLst/>
                <a:latin typeface="Söhne"/>
              </a:rPr>
              <a:t>Real-time Data Processing</a:t>
            </a:r>
          </a:p>
          <a:p>
            <a:pPr lvl="0"/>
            <a:r>
              <a:rPr lang="en-US" altLang="en-US" b="1" dirty="0"/>
              <a:t>XML</a:t>
            </a:r>
            <a:endParaRPr lang="en-IN" altLang="en-US" b="1" dirty="0"/>
          </a:p>
          <a:p>
            <a:pPr lvl="0"/>
            <a:r>
              <a:rPr lang="en-US" altLang="en-US" b="1" dirty="0" err="1"/>
              <a:t>NodeMCU</a:t>
            </a:r>
            <a:endParaRPr lang="en-US" altLang="en-US" b="1" dirty="0"/>
          </a:p>
          <a:p>
            <a:pPr lvl="0"/>
            <a:r>
              <a:rPr lang="en-US" altLang="en-US" b="1" dirty="0"/>
              <a:t>OpenCV</a:t>
            </a:r>
          </a:p>
          <a:p>
            <a:pPr lvl="0"/>
            <a:r>
              <a:rPr lang="en-US" altLang="en-US" b="1"/>
              <a:t>Tensorflow</a:t>
            </a:r>
            <a:endParaRPr lang="en-IN" altLang="en-US" b="1" dirty="0"/>
          </a:p>
          <a:p>
            <a:pPr marL="0" lvl="0" indent="0">
              <a:buNone/>
            </a:pPr>
            <a:endParaRPr lang="en-IN" altLang="en-US" b="1" dirty="0"/>
          </a:p>
          <a:p>
            <a:endParaRPr lang="en-IN" dirty="0"/>
          </a:p>
          <a:p>
            <a:endParaRPr lang="en-IN" dirty="0"/>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892127"/>
            <a:ext cx="10515600" cy="4351338"/>
          </a:xfrm>
        </p:spPr>
        <p:txBody>
          <a:bodyPr>
            <a:normAutofit/>
          </a:bodyPr>
          <a:lstStyle/>
          <a:p>
            <a:pPr marL="0" indent="0">
              <a:buNone/>
            </a:pPr>
            <a:r>
              <a:rPr lang="en-IN" b="1" dirty="0">
                <a:solidFill>
                  <a:srgbClr val="222222"/>
                </a:solidFill>
                <a:effectLst/>
                <a:latin typeface="Arial" panose="020B0604020202020204" pitchFamily="34" charset="0"/>
                <a:ea typeface="Calibri" panose="020F0502020204030204" pitchFamily="34" charset="0"/>
              </a:rPr>
              <a:t>Real-time traffic density count using image processing.</a:t>
            </a:r>
          </a:p>
          <a:p>
            <a:pPr marL="0" indent="0">
              <a:buNone/>
            </a:pPr>
            <a:endParaRPr lang="en-IN" b="1" dirty="0">
              <a:solidFill>
                <a:srgbClr val="222222"/>
              </a:solidFill>
              <a:effectLst/>
              <a:latin typeface="Arial" panose="020B0604020202020204" pitchFamily="34" charset="0"/>
              <a:ea typeface="Calibri" panose="020F0502020204030204" pitchFamily="34" charset="0"/>
            </a:endParaRPr>
          </a:p>
          <a:p>
            <a:pPr marL="0" indent="0">
              <a:buNone/>
            </a:pPr>
            <a:r>
              <a:rPr lang="en-IN" b="1" dirty="0">
                <a:solidFill>
                  <a:srgbClr val="222222"/>
                </a:solidFill>
                <a:effectLst/>
                <a:latin typeface="Arial" panose="020B0604020202020204" pitchFamily="34" charset="0"/>
                <a:ea typeface="Calibri" panose="020F0502020204030204" pitchFamily="34" charset="0"/>
              </a:rPr>
              <a:t>Authors: Abbas, Naeem, Muhammad Tayyab, and M. Tahir Qadri.</a:t>
            </a:r>
          </a:p>
          <a:p>
            <a:pPr marL="0" indent="0">
              <a:buNone/>
            </a:pPr>
            <a:endParaRPr lang="en-IN" b="1" dirty="0">
              <a:solidFill>
                <a:srgbClr val="222222"/>
              </a:solidFill>
              <a:effectLst/>
              <a:latin typeface="Arial" panose="020B0604020202020204" pitchFamily="34" charset="0"/>
              <a:ea typeface="Calibri" panose="020F0502020204030204" pitchFamily="34" charset="0"/>
            </a:endParaRPr>
          </a:p>
          <a:p>
            <a:pPr marL="0" indent="0">
              <a:buNone/>
            </a:pPr>
            <a:r>
              <a:rPr lang="en-IN" b="1" dirty="0">
                <a:solidFill>
                  <a:srgbClr val="222222"/>
                </a:solidFill>
                <a:effectLst/>
                <a:latin typeface="Arial" panose="020B0604020202020204" pitchFamily="34" charset="0"/>
                <a:ea typeface="Calibri" panose="020F0502020204030204" pitchFamily="34" charset="0"/>
              </a:rPr>
              <a:t>Journal: International Journal of Computer Applications </a:t>
            </a:r>
          </a:p>
          <a:p>
            <a:pPr marL="0" indent="0">
              <a:buNone/>
            </a:pPr>
            <a:endParaRPr lang="en-IN" b="1" dirty="0">
              <a:solidFill>
                <a:srgbClr val="222222"/>
              </a:solidFill>
              <a:effectLst/>
              <a:latin typeface="Arial" panose="020B0604020202020204" pitchFamily="34" charset="0"/>
              <a:ea typeface="Calibri" panose="020F0502020204030204" pitchFamily="34" charset="0"/>
            </a:endParaRPr>
          </a:p>
          <a:p>
            <a:pPr marL="0" indent="0">
              <a:buNone/>
            </a:pPr>
            <a:r>
              <a:rPr lang="en-IN" b="1" dirty="0">
                <a:solidFill>
                  <a:srgbClr val="222222"/>
                </a:solidFill>
                <a:latin typeface="Arial" panose="020B0604020202020204" pitchFamily="34" charset="0"/>
                <a:ea typeface="Calibri" panose="020F0502020204030204" pitchFamily="34" charset="0"/>
              </a:rPr>
              <a:t>Year: 2013</a:t>
            </a:r>
            <a:endParaRPr lang="en-IN" sz="4000" b="1" dirty="0"/>
          </a:p>
        </p:txBody>
      </p:sp>
    </p:spTree>
    <p:extLst>
      <p:ext uri="{BB962C8B-B14F-4D97-AF65-F5344CB8AC3E}">
        <p14:creationId xmlns:p14="http://schemas.microsoft.com/office/powerpoint/2010/main" val="391584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283A-BBBC-9888-5ACD-245380E44C8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D69AF743-3DA0-4BC7-F53C-1623C8FBD02B}"/>
              </a:ext>
            </a:extLst>
          </p:cNvPr>
          <p:cNvSpPr>
            <a:spLocks noGrp="1"/>
          </p:cNvSpPr>
          <p:nvPr>
            <p:ph idx="1"/>
          </p:nvPr>
        </p:nvSpPr>
        <p:spPr/>
        <p:txBody>
          <a:bodyPr>
            <a:normAutofit/>
          </a:bodyPr>
          <a:lstStyle/>
          <a:p>
            <a:pPr algn="just">
              <a:lnSpc>
                <a:spcPct val="107000"/>
              </a:lnSpc>
              <a:spcAft>
                <a:spcPts val="800"/>
              </a:spcAft>
            </a:pPr>
            <a:r>
              <a:rPr lang="en-IN" sz="2400" kern="1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Abbas, et al. present a method for assessing lane-specific traffic density through the application of image processing. This approach offers distinct advantages, primarily obviating the need for costly aerial imagery and intricate sensor-based systems, thus rendering it a cost-effective solution. Notably, our system does not necessitate the installation of additional devices like RFIDs. Future improvements can include the incorporation of an emergency vehicle identification system, affording priority to such vehicles, and the integration of Vehicular Ad-hoc Networks (VANETs) to enhance road safety and contribute to the development of intelligent transportation systems.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3600" dirty="0"/>
          </a:p>
        </p:txBody>
      </p:sp>
    </p:spTree>
    <p:extLst>
      <p:ext uri="{BB962C8B-B14F-4D97-AF65-F5344CB8AC3E}">
        <p14:creationId xmlns:p14="http://schemas.microsoft.com/office/powerpoint/2010/main" val="227679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892127"/>
            <a:ext cx="10515600" cy="4351338"/>
          </a:xfrm>
        </p:spPr>
        <p:txBody>
          <a:bodyPr>
            <a:normAutofit/>
          </a:bodyPr>
          <a:lstStyle/>
          <a:p>
            <a:pPr marL="0" indent="0">
              <a:buNone/>
            </a:pPr>
            <a:r>
              <a:rPr lang="en-US" b="1" dirty="0">
                <a:solidFill>
                  <a:srgbClr val="222222"/>
                </a:solidFill>
                <a:effectLst/>
                <a:latin typeface="Arial" panose="020B0604020202020204" pitchFamily="34" charset="0"/>
                <a:ea typeface="Calibri" panose="020F0502020204030204" pitchFamily="34" charset="0"/>
              </a:rPr>
              <a:t>Smart traffic control system using image processing.</a:t>
            </a:r>
          </a:p>
          <a:p>
            <a:pPr marL="0" indent="0">
              <a:buNone/>
            </a:pPr>
            <a:endParaRPr lang="en-IN" b="1" dirty="0">
              <a:solidFill>
                <a:srgbClr val="222222"/>
              </a:solidFill>
              <a:effectLst/>
              <a:latin typeface="Arial" panose="020B0604020202020204" pitchFamily="34" charset="0"/>
              <a:ea typeface="Calibri" panose="020F0502020204030204" pitchFamily="34" charset="0"/>
            </a:endParaRPr>
          </a:p>
          <a:p>
            <a:pPr marL="0" indent="0">
              <a:buNone/>
            </a:pPr>
            <a:r>
              <a:rPr lang="en-IN" b="1" dirty="0">
                <a:solidFill>
                  <a:srgbClr val="222222"/>
                </a:solidFill>
                <a:effectLst/>
                <a:latin typeface="Arial" panose="020B0604020202020204" pitchFamily="34" charset="0"/>
                <a:ea typeface="Calibri" panose="020F0502020204030204" pitchFamily="34" charset="0"/>
              </a:rPr>
              <a:t>Authors: Jadhav, Prashant</a:t>
            </a:r>
          </a:p>
          <a:p>
            <a:pPr marL="0" indent="0">
              <a:buNone/>
            </a:pPr>
            <a:endParaRPr lang="en-IN" b="1" dirty="0">
              <a:solidFill>
                <a:srgbClr val="222222"/>
              </a:solidFill>
              <a:effectLst/>
              <a:latin typeface="Arial" panose="020B0604020202020204" pitchFamily="34" charset="0"/>
              <a:ea typeface="Calibri" panose="020F0502020204030204" pitchFamily="34" charset="0"/>
            </a:endParaRPr>
          </a:p>
          <a:p>
            <a:pPr marL="0" indent="0">
              <a:buNone/>
            </a:pPr>
            <a:r>
              <a:rPr lang="en-IN" b="1" dirty="0">
                <a:solidFill>
                  <a:srgbClr val="222222"/>
                </a:solidFill>
                <a:effectLst/>
                <a:latin typeface="Arial" panose="020B0604020202020204" pitchFamily="34" charset="0"/>
                <a:ea typeface="Calibri" panose="020F0502020204030204" pitchFamily="34" charset="0"/>
              </a:rPr>
              <a:t>Journal: </a:t>
            </a:r>
            <a:r>
              <a:rPr lang="en-US" b="1" dirty="0">
                <a:solidFill>
                  <a:srgbClr val="222222"/>
                </a:solidFill>
                <a:effectLst/>
                <a:latin typeface="Arial" panose="020B0604020202020204" pitchFamily="34" charset="0"/>
                <a:ea typeface="Calibri" panose="020F0502020204030204" pitchFamily="34" charset="0"/>
              </a:rPr>
              <a:t>International Research Journal of Engineering and Technology (IRJET) </a:t>
            </a:r>
          </a:p>
          <a:p>
            <a:pPr marL="0" indent="0">
              <a:buNone/>
            </a:pPr>
            <a:endParaRPr lang="en-IN" b="1" dirty="0">
              <a:solidFill>
                <a:srgbClr val="222222"/>
              </a:solidFill>
              <a:effectLst/>
              <a:latin typeface="Arial" panose="020B0604020202020204" pitchFamily="34" charset="0"/>
              <a:ea typeface="Calibri" panose="020F0502020204030204" pitchFamily="34" charset="0"/>
            </a:endParaRPr>
          </a:p>
          <a:p>
            <a:pPr marL="0" indent="0">
              <a:buNone/>
            </a:pPr>
            <a:r>
              <a:rPr lang="en-IN" b="1" dirty="0">
                <a:solidFill>
                  <a:srgbClr val="222222"/>
                </a:solidFill>
                <a:latin typeface="Arial" panose="020B0604020202020204" pitchFamily="34" charset="0"/>
                <a:ea typeface="Calibri" panose="020F0502020204030204" pitchFamily="34" charset="0"/>
              </a:rPr>
              <a:t>Year: 2016</a:t>
            </a:r>
            <a:endParaRPr lang="en-IN" sz="4000" b="1" dirty="0"/>
          </a:p>
        </p:txBody>
      </p:sp>
    </p:spTree>
    <p:extLst>
      <p:ext uri="{BB962C8B-B14F-4D97-AF65-F5344CB8AC3E}">
        <p14:creationId xmlns:p14="http://schemas.microsoft.com/office/powerpoint/2010/main" val="405620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283A-BBBC-9888-5ACD-245380E44C8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D69AF743-3DA0-4BC7-F53C-1623C8FBD02B}"/>
              </a:ext>
            </a:extLst>
          </p:cNvPr>
          <p:cNvSpPr>
            <a:spLocks noGrp="1"/>
          </p:cNvSpPr>
          <p:nvPr>
            <p:ph idx="1"/>
          </p:nvPr>
        </p:nvSpPr>
        <p:spPr/>
        <p:txBody>
          <a:bodyPr>
            <a:normAutofit lnSpcReduction="10000"/>
          </a:bodyPr>
          <a:lstStyle/>
          <a:p>
            <a:pPr algn="just">
              <a:lnSpc>
                <a:spcPct val="107000"/>
              </a:lnSpc>
              <a:spcAft>
                <a:spcPts val="800"/>
              </a:spcAft>
            </a:pPr>
            <a:r>
              <a:rPr lang="en-US" sz="2400" kern="1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Jadhav, Prashant, et al. introduces a novel approach to estimate traffic, employing image processing on captured highway camera footage to count vehicles, issue warnings for heavy traffic if thresholds are exceeded, and offers cost-effectiveness, ease of implementation, and notable accuracy and speed compared to traditional sensor-based systems. It is executed using MATLAB and image processing, aims to alleviate heavy traffic congestion. It involves the utilization of web cameras positioned in traffic lanes to capture road images, which are then meticulously processed to gauge traffic density. Based on the data analysis conducted through MATLAB, the system commands traffic signal LEDs to display specific time intervals, facilitating traffic management.</a:t>
            </a:r>
            <a:endParaRPr lang="en-IN" sz="3600" dirty="0"/>
          </a:p>
        </p:txBody>
      </p:sp>
    </p:spTree>
    <p:extLst>
      <p:ext uri="{BB962C8B-B14F-4D97-AF65-F5344CB8AC3E}">
        <p14:creationId xmlns:p14="http://schemas.microsoft.com/office/powerpoint/2010/main" val="243611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892127"/>
            <a:ext cx="10515600" cy="4351338"/>
          </a:xfrm>
        </p:spPr>
        <p:txBody>
          <a:bodyPr>
            <a:normAutofit/>
          </a:bodyPr>
          <a:lstStyle/>
          <a:p>
            <a:pPr marL="0" indent="0">
              <a:buNone/>
            </a:pPr>
            <a:r>
              <a:rPr lang="en-US" b="1" dirty="0">
                <a:solidFill>
                  <a:srgbClr val="222222"/>
                </a:solidFill>
                <a:effectLst/>
                <a:latin typeface="Arial" panose="020B0604020202020204" pitchFamily="34" charset="0"/>
                <a:ea typeface="Calibri" panose="020F0502020204030204" pitchFamily="34" charset="0"/>
              </a:rPr>
              <a:t>Density Based Traffic Control System with Smart Sensing Of Emergency Vehicles</a:t>
            </a:r>
          </a:p>
          <a:p>
            <a:pPr marL="0" indent="0">
              <a:buNone/>
            </a:pPr>
            <a:endParaRPr lang="en-IN" b="1" dirty="0">
              <a:solidFill>
                <a:srgbClr val="222222"/>
              </a:solidFill>
              <a:effectLst/>
              <a:latin typeface="Arial" panose="020B0604020202020204" pitchFamily="34" charset="0"/>
              <a:ea typeface="Calibri" panose="020F0502020204030204" pitchFamily="34" charset="0"/>
            </a:endParaRPr>
          </a:p>
          <a:p>
            <a:pPr marL="0" indent="0">
              <a:buNone/>
            </a:pPr>
            <a:r>
              <a:rPr lang="en-IN" b="1" dirty="0">
                <a:solidFill>
                  <a:srgbClr val="222222"/>
                </a:solidFill>
                <a:effectLst/>
                <a:latin typeface="Arial" panose="020B0604020202020204" pitchFamily="34" charset="0"/>
                <a:ea typeface="Calibri" panose="020F0502020204030204" pitchFamily="34" charset="0"/>
              </a:rPr>
              <a:t>Authors: D. M. . </a:t>
            </a:r>
            <a:r>
              <a:rPr lang="en-IN" b="1" dirty="0" err="1">
                <a:solidFill>
                  <a:srgbClr val="222222"/>
                </a:solidFill>
                <a:effectLst/>
                <a:latin typeface="Arial" panose="020B0604020202020204" pitchFamily="34" charset="0"/>
                <a:ea typeface="Calibri" panose="020F0502020204030204" pitchFamily="34" charset="0"/>
              </a:rPr>
              <a:t>Varadharaj</a:t>
            </a:r>
            <a:endParaRPr lang="en-IN" b="1" dirty="0">
              <a:solidFill>
                <a:srgbClr val="222222"/>
              </a:solidFill>
              <a:effectLst/>
              <a:latin typeface="Arial" panose="020B0604020202020204" pitchFamily="34" charset="0"/>
              <a:ea typeface="Calibri" panose="020F0502020204030204" pitchFamily="34" charset="0"/>
            </a:endParaRPr>
          </a:p>
          <a:p>
            <a:pPr marL="0" indent="0">
              <a:buNone/>
            </a:pPr>
            <a:endParaRPr lang="en-IN" b="1" dirty="0">
              <a:solidFill>
                <a:srgbClr val="222222"/>
              </a:solidFill>
              <a:effectLst/>
              <a:latin typeface="Arial" panose="020B0604020202020204" pitchFamily="34" charset="0"/>
              <a:ea typeface="Calibri" panose="020F0502020204030204" pitchFamily="34" charset="0"/>
            </a:endParaRPr>
          </a:p>
          <a:p>
            <a:pPr marL="0" indent="0">
              <a:buNone/>
            </a:pPr>
            <a:r>
              <a:rPr lang="en-IN" b="1" dirty="0">
                <a:solidFill>
                  <a:srgbClr val="222222"/>
                </a:solidFill>
                <a:effectLst/>
                <a:latin typeface="Arial" panose="020B0604020202020204" pitchFamily="34" charset="0"/>
                <a:ea typeface="Calibri" panose="020F0502020204030204" pitchFamily="34" charset="0"/>
              </a:rPr>
              <a:t>Journal: International Journal of Computer Applications </a:t>
            </a:r>
          </a:p>
          <a:p>
            <a:pPr marL="0" indent="0">
              <a:buNone/>
            </a:pPr>
            <a:endParaRPr lang="en-IN" b="1" dirty="0">
              <a:solidFill>
                <a:srgbClr val="222222"/>
              </a:solidFill>
              <a:effectLst/>
              <a:latin typeface="Arial" panose="020B0604020202020204" pitchFamily="34" charset="0"/>
              <a:ea typeface="Calibri" panose="020F0502020204030204" pitchFamily="34" charset="0"/>
            </a:endParaRPr>
          </a:p>
          <a:p>
            <a:pPr marL="0" indent="0">
              <a:buNone/>
            </a:pPr>
            <a:r>
              <a:rPr lang="en-IN" b="1" dirty="0">
                <a:solidFill>
                  <a:srgbClr val="222222"/>
                </a:solidFill>
                <a:latin typeface="Arial" panose="020B0604020202020204" pitchFamily="34" charset="0"/>
                <a:ea typeface="Calibri" panose="020F0502020204030204" pitchFamily="34" charset="0"/>
              </a:rPr>
              <a:t>Year: 2019</a:t>
            </a:r>
            <a:endParaRPr lang="en-IN" sz="4000" b="1" dirty="0"/>
          </a:p>
        </p:txBody>
      </p:sp>
    </p:spTree>
    <p:extLst>
      <p:ext uri="{BB962C8B-B14F-4D97-AF65-F5344CB8AC3E}">
        <p14:creationId xmlns:p14="http://schemas.microsoft.com/office/powerpoint/2010/main" val="1989313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953</Words>
  <Application>Microsoft Office PowerPoint</Application>
  <PresentationFormat>Widescreen</PresentationFormat>
  <Paragraphs>94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Bookman Old Style</vt:lpstr>
      <vt:lpstr>Calibri</vt:lpstr>
      <vt:lpstr>Calibri Light</vt:lpstr>
      <vt:lpstr>Söhne</vt:lpstr>
      <vt:lpstr>Times New Roman</vt:lpstr>
      <vt:lpstr>Office Theme</vt:lpstr>
      <vt:lpstr>        DEPARTMENT OF COMPUTER SCIENCE      Project Presentation (KCS 753) Rescue Route</vt:lpstr>
      <vt:lpstr>Problem Statement</vt:lpstr>
      <vt:lpstr>Objectives</vt:lpstr>
      <vt:lpstr>Technology Used </vt:lpstr>
      <vt:lpstr>Literature Survey </vt:lpstr>
      <vt:lpstr>Summary</vt:lpstr>
      <vt:lpstr>Literature Survey </vt:lpstr>
      <vt:lpstr>Summary</vt:lpstr>
      <vt:lpstr>Literature Survey </vt:lpstr>
      <vt:lpstr>Summary</vt:lpstr>
      <vt:lpstr>Diagrams</vt:lpstr>
      <vt:lpstr>Data Flow Diagram</vt:lpstr>
      <vt:lpstr>PowerPoint Presentation</vt:lpstr>
      <vt:lpstr>PowerPoint Presentation</vt:lpstr>
      <vt:lpstr>Patent Status</vt:lpstr>
      <vt:lpstr>Research Paper Status</vt:lpstr>
      <vt:lpstr>PowerPoint Presentation</vt:lpstr>
      <vt:lpstr>Project Status</vt:lpstr>
      <vt:lpstr>PowerPoint Presentation</vt:lpstr>
      <vt:lpstr>Project Status</vt:lpstr>
      <vt:lpstr>Testing Report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KHUSHI VAISH</cp:lastModifiedBy>
  <cp:revision>20</cp:revision>
  <dcterms:created xsi:type="dcterms:W3CDTF">2023-09-23T09:10:50Z</dcterms:created>
  <dcterms:modified xsi:type="dcterms:W3CDTF">2024-03-12T08:02:56Z</dcterms:modified>
</cp:coreProperties>
</file>