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88" r:id="rId6"/>
    <p:sldId id="260" r:id="rId7"/>
    <p:sldId id="267" r:id="rId8"/>
    <p:sldId id="268" r:id="rId9"/>
    <p:sldId id="271" r:id="rId10"/>
    <p:sldId id="261" r:id="rId11"/>
    <p:sldId id="269" r:id="rId12"/>
    <p:sldId id="285" r:id="rId13"/>
    <p:sldId id="270" r:id="rId14"/>
    <p:sldId id="273" r:id="rId15"/>
    <p:sldId id="262" r:id="rId16"/>
    <p:sldId id="263" r:id="rId17"/>
    <p:sldId id="264" r:id="rId18"/>
    <p:sldId id="266" r:id="rId19"/>
    <p:sldId id="265" r:id="rId20"/>
    <p:sldId id="287" r:id="rId21"/>
    <p:sldId id="286"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92" y="1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05-06-2024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656213B-AFF8-4A47-9E11-B51FE377BB8E}" type="datetime1">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5C211D-CDE2-471E-8A6E-A0C4419A01AA}" type="datetime1">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F50D88-BC83-4131-8B93-D0358F9A7783}" type="datetime1">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EF2F7D-557B-4CF0-80EB-B5F1B19C9CFE}" type="datetime1">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39987-A7DD-467A-A56E-FC0084E7A1D9}" type="datetime1">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50C92C4-5205-4BEF-8C84-36622CB3B219}" type="datetime1">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7370B0-2159-491B-A092-65A109EEB83A}" type="datetime1">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68AAFE-4C15-41ED-951F-18487BE46F13}" type="datetime1">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20ADB-C9CD-421C-9751-EA4679659A14}" type="datetime1">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28E12B-E952-400A-B986-68759FAD30ED}" type="datetime1">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DC5733-DA24-4A4F-AEDF-A9A496EFD0C4}" type="datetime1">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05-06-2024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IET-Github/CS-2024-A/tree/main/PCS24-63" TargetMode="Externa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XczrCiSEeSkihSBVBRxtFTY4zjVr3ghOnnsK/view?usp=shar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rnell.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055" y="2103755"/>
            <a:ext cx="9144000" cy="1485900"/>
          </a:xfrm>
        </p:spPr>
        <p:txBody>
          <a:bodyPr>
            <a:noAutofit/>
          </a:bodyPr>
          <a:lstStyle/>
          <a:p>
            <a:pPr algn="ctr">
              <a:lnSpc>
                <a:spcPct val="107000"/>
              </a:lnSpc>
              <a:spcAft>
                <a:spcPts val="800"/>
              </a:spcAft>
            </a:pP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DEPARTMENT OF COMPUTER SCIENCE</a:t>
            </a:r>
            <a:br>
              <a:rPr lang="en-IN" sz="1800" dirty="0">
                <a:latin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3600" b="1" dirty="0">
                <a:latin typeface="Calibri" panose="020F0502020204030204" pitchFamily="34" charset="0"/>
                <a:cs typeface="Calibri" panose="020F0502020204030204" pitchFamily="34" charset="0"/>
              </a:rPr>
              <a:t> Project Presentation (KCS 851)</a:t>
            </a:r>
            <a:br>
              <a:rPr lang="en-IN" sz="3600" b="1" dirty="0">
                <a:latin typeface="Calibri" panose="020F0502020204030204" pitchFamily="34" charset="0"/>
                <a:cs typeface="Calibri" panose="020F0502020204030204" pitchFamily="34" charset="0"/>
              </a:rPr>
            </a:br>
            <a:r>
              <a:rPr lang="en-IN" sz="3600" b="1" dirty="0">
                <a:latin typeface="Calibri" panose="020F0502020204030204" pitchFamily="34" charset="0"/>
                <a:cs typeface="Calibri" panose="020F0502020204030204" pitchFamily="34" charset="0"/>
              </a:rPr>
              <a:t>(Chest X-Ray Report Generator)</a:t>
            </a:r>
          </a:p>
        </p:txBody>
      </p:sp>
      <p:sp>
        <p:nvSpPr>
          <p:cNvPr id="3" name="Subtitle 2"/>
          <p:cNvSpPr>
            <a:spLocks noGrp="1"/>
          </p:cNvSpPr>
          <p:nvPr>
            <p:ph type="subTitle" idx="1"/>
          </p:nvPr>
        </p:nvSpPr>
        <p:spPr>
          <a:xfrm>
            <a:off x="2086376" y="3971723"/>
            <a:ext cx="9144000" cy="2001837"/>
          </a:xfrm>
        </p:spPr>
        <p:txBody>
          <a:bodyPr>
            <a:noAutofit/>
          </a:bodyPr>
          <a:lstStyle/>
          <a:p>
            <a:r>
              <a:rPr lang="en-IN" sz="2200" dirty="0">
                <a:latin typeface="+mn-ea"/>
                <a:cs typeface="+mn-ea"/>
              </a:rPr>
              <a:t>Guide: </a:t>
            </a:r>
            <a:r>
              <a:rPr lang="en-US" sz="2200" i="0" dirty="0">
                <a:solidFill>
                  <a:schemeClr val="tx1"/>
                </a:solidFill>
                <a:effectLst/>
                <a:latin typeface="+mn-ea"/>
                <a:cs typeface="+mn-ea"/>
              </a:rPr>
              <a:t>Mr. Pawan Kr. Pal (Assistant Professor)</a:t>
            </a:r>
            <a:endParaRPr lang="en-US" sz="2200" b="1" i="0" dirty="0">
              <a:solidFill>
                <a:schemeClr val="tx1"/>
              </a:solidFill>
              <a:effectLst/>
              <a:latin typeface="+mn-ea"/>
              <a:cs typeface="+mn-ea"/>
            </a:endParaRPr>
          </a:p>
          <a:p>
            <a:r>
              <a:rPr lang="en-US" sz="2200" b="0" i="0" dirty="0">
                <a:solidFill>
                  <a:schemeClr val="tx1"/>
                </a:solidFill>
                <a:effectLst/>
                <a:latin typeface="+mn-ea"/>
                <a:cs typeface="+mn-ea"/>
              </a:rPr>
              <a:t>1.</a:t>
            </a:r>
            <a:r>
              <a:rPr lang="en-IN" altLang="en-US" sz="2200" b="0" i="0" dirty="0">
                <a:solidFill>
                  <a:schemeClr val="tx1"/>
                </a:solidFill>
                <a:effectLst/>
                <a:latin typeface="+mn-ea"/>
                <a:cs typeface="+mn-ea"/>
              </a:rPr>
              <a:t> </a:t>
            </a:r>
            <a:r>
              <a:rPr lang="en-US" sz="2200" b="0" i="0" dirty="0">
                <a:solidFill>
                  <a:schemeClr val="tx1"/>
                </a:solidFill>
                <a:effectLst/>
                <a:latin typeface="+mn-ea"/>
                <a:cs typeface="+mn-ea"/>
              </a:rPr>
              <a:t>Sujal Gupta (2000290120166) </a:t>
            </a:r>
            <a:r>
              <a:rPr lang="en-IN" altLang="en-US" sz="2200" b="0" i="0" dirty="0">
                <a:solidFill>
                  <a:schemeClr val="tx1"/>
                </a:solidFill>
                <a:effectLst/>
                <a:latin typeface="+mn-ea"/>
                <a:cs typeface="+mn-ea"/>
              </a:rPr>
              <a:t>S</a:t>
            </a:r>
            <a:r>
              <a:rPr lang="en-US" sz="2200" b="0" i="0" dirty="0">
                <a:solidFill>
                  <a:schemeClr val="tx1"/>
                </a:solidFill>
                <a:effectLst/>
                <a:latin typeface="+mn-ea"/>
                <a:cs typeface="+mn-ea"/>
              </a:rPr>
              <a:t>ec: ‘C’</a:t>
            </a:r>
            <a:endParaRPr lang="en-US" sz="2200" dirty="0">
              <a:solidFill>
                <a:schemeClr val="tx1"/>
              </a:solidFill>
              <a:effectLst/>
              <a:latin typeface="+mn-ea"/>
              <a:cs typeface="+mn-ea"/>
            </a:endParaRPr>
          </a:p>
          <a:p>
            <a:r>
              <a:rPr lang="en-US" sz="2200" b="0" i="0" dirty="0">
                <a:solidFill>
                  <a:schemeClr val="tx1"/>
                </a:solidFill>
                <a:effectLst/>
                <a:latin typeface="+mn-ea"/>
                <a:cs typeface="+mn-ea"/>
              </a:rPr>
              <a:t>2. Vikas Yadav (2000290120190) </a:t>
            </a:r>
            <a:r>
              <a:rPr lang="en-IN" altLang="en-US" sz="2200" b="0" i="0" dirty="0">
                <a:solidFill>
                  <a:schemeClr val="tx1"/>
                </a:solidFill>
                <a:effectLst/>
                <a:latin typeface="+mn-ea"/>
                <a:cs typeface="+mn-ea"/>
              </a:rPr>
              <a:t>S</a:t>
            </a:r>
            <a:r>
              <a:rPr lang="en-US" sz="2200" b="0" i="0" dirty="0">
                <a:solidFill>
                  <a:schemeClr val="tx1"/>
                </a:solidFill>
                <a:effectLst/>
                <a:latin typeface="+mn-ea"/>
                <a:cs typeface="+mn-ea"/>
              </a:rPr>
              <a:t>ec: ‘C’</a:t>
            </a:r>
            <a:endParaRPr lang="en-US" sz="2200" dirty="0">
              <a:solidFill>
                <a:schemeClr val="tx1"/>
              </a:solidFill>
              <a:effectLst/>
              <a:latin typeface="+mn-ea"/>
              <a:cs typeface="+mn-ea"/>
            </a:endParaRPr>
          </a:p>
          <a:p>
            <a:r>
              <a:rPr lang="en-US" sz="2200" b="0" i="0" dirty="0">
                <a:solidFill>
                  <a:schemeClr val="tx1"/>
                </a:solidFill>
                <a:effectLst/>
                <a:latin typeface="+mn-ea"/>
                <a:cs typeface="+mn-ea"/>
              </a:rPr>
              <a:t>3. </a:t>
            </a:r>
            <a:r>
              <a:rPr lang="en-IN" altLang="en-US" sz="2200" b="0" i="0" dirty="0">
                <a:solidFill>
                  <a:schemeClr val="tx1"/>
                </a:solidFill>
                <a:effectLst/>
                <a:latin typeface="+mn-ea"/>
                <a:cs typeface="+mn-ea"/>
              </a:rPr>
              <a:t>Anmol Ratan</a:t>
            </a:r>
            <a:r>
              <a:rPr lang="en-US" sz="2200" b="0" i="0" dirty="0">
                <a:solidFill>
                  <a:schemeClr val="tx1"/>
                </a:solidFill>
                <a:effectLst/>
                <a:latin typeface="+mn-ea"/>
                <a:cs typeface="+mn-ea"/>
              </a:rPr>
              <a:t> (2</a:t>
            </a:r>
            <a:r>
              <a:rPr lang="en-IN" altLang="en-US" sz="2200" b="0" i="0" dirty="0">
                <a:solidFill>
                  <a:schemeClr val="tx1"/>
                </a:solidFill>
                <a:effectLst/>
                <a:latin typeface="+mn-ea"/>
                <a:cs typeface="+mn-ea"/>
              </a:rPr>
              <a:t>100290128001</a:t>
            </a:r>
            <a:r>
              <a:rPr lang="en-US" sz="2200" b="0" i="0" dirty="0">
                <a:solidFill>
                  <a:schemeClr val="tx1"/>
                </a:solidFill>
                <a:effectLst/>
                <a:latin typeface="+mn-ea"/>
                <a:cs typeface="+mn-ea"/>
              </a:rPr>
              <a:t>) </a:t>
            </a:r>
            <a:r>
              <a:rPr lang="en-IN" altLang="en-US" sz="2200" b="0" i="0" dirty="0">
                <a:solidFill>
                  <a:schemeClr val="tx1"/>
                </a:solidFill>
                <a:effectLst/>
                <a:latin typeface="+mn-ea"/>
                <a:cs typeface="+mn-ea"/>
              </a:rPr>
              <a:t>S</a:t>
            </a:r>
            <a:r>
              <a:rPr lang="en-US" sz="2200" b="0" i="0" dirty="0">
                <a:solidFill>
                  <a:schemeClr val="tx1"/>
                </a:solidFill>
                <a:effectLst/>
                <a:latin typeface="+mn-ea"/>
                <a:cs typeface="+mn-ea"/>
              </a:rPr>
              <a:t>ec:</a:t>
            </a:r>
            <a:r>
              <a:rPr lang="en-IN" altLang="en-US" sz="2200" b="0" i="0" dirty="0">
                <a:solidFill>
                  <a:schemeClr val="tx1"/>
                </a:solidFill>
                <a:effectLst/>
                <a:latin typeface="+mn-ea"/>
                <a:cs typeface="+mn-ea"/>
              </a:rPr>
              <a:t> </a:t>
            </a:r>
            <a:r>
              <a:rPr lang="en-US" sz="2200" b="0" i="0" dirty="0">
                <a:solidFill>
                  <a:schemeClr val="tx1"/>
                </a:solidFill>
                <a:effectLst/>
                <a:latin typeface="+mn-ea"/>
                <a:cs typeface="+mn-ea"/>
              </a:rPr>
              <a:t>‘C’</a:t>
            </a:r>
            <a:endParaRPr lang="en-US" sz="2200" dirty="0">
              <a:solidFill>
                <a:schemeClr val="tx1"/>
              </a:solidFill>
              <a:effectLst/>
              <a:latin typeface="+mn-ea"/>
              <a:cs typeface="+mn-ea"/>
            </a:endParaRPr>
          </a:p>
          <a:p>
            <a:endParaRPr lang="en-US" sz="2200" dirty="0">
              <a:solidFill>
                <a:schemeClr val="tx1"/>
              </a:solidFill>
              <a:effectLst/>
              <a:latin typeface="+mn-ea"/>
              <a:cs typeface="+mn-ea"/>
            </a:endParaRPr>
          </a:p>
        </p:txBody>
      </p:sp>
      <p:sp>
        <p:nvSpPr>
          <p:cNvPr id="7" name="Rectangle 3"/>
          <p:cNvSpPr>
            <a:spLocks noChangeArrowheads="1"/>
          </p:cNvSpPr>
          <p:nvPr/>
        </p:nvSpPr>
        <p:spPr bwMode="auto">
          <a:xfrm>
            <a:off x="0" y="78883"/>
            <a:ext cx="220597" cy="299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spAutoFit/>
          </a:bodyPr>
          <a:lstStyle/>
          <a:p>
            <a:endParaRPr lang="en-IN">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149225"/>
            <a:ext cx="11364684" cy="1205982"/>
          </a:xfrm>
          <a:prstGeom prst="rect">
            <a:avLst/>
          </a:prstGeom>
        </p:spPr>
      </p:pic>
      <p:sp>
        <p:nvSpPr>
          <p:cNvPr id="6" name="Slide Number Placeholder 5"/>
          <p:cNvSpPr>
            <a:spLocks noGrp="1"/>
          </p:cNvSpPr>
          <p:nvPr>
            <p:ph type="sldNum" sz="quarter" idx="12"/>
          </p:nvPr>
        </p:nvSpPr>
        <p:spPr/>
        <p:txBody>
          <a:bodyPr/>
          <a:lstStyle/>
          <a:p>
            <a:fld id="{3F87B148-DC85-4EDB-ACA3-100B1D618A48}"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9716" y="499397"/>
            <a:ext cx="5929422" cy="1640180"/>
          </a:xfrm>
        </p:spPr>
        <p:txBody>
          <a:bodyPr vert="horz" lIns="91440" tIns="45720" rIns="91440" bIns="45720" rtlCol="0" anchor="b">
            <a:normAutofit/>
          </a:bodyPr>
          <a:lstStyle/>
          <a:p>
            <a:r>
              <a:rPr lang="en-US" sz="4000" kern="1200" dirty="0">
                <a:solidFill>
                  <a:schemeClr val="tx1"/>
                </a:solidFill>
                <a:latin typeface="+mj-lt"/>
                <a:ea typeface="+mj-ea"/>
                <a:cs typeface="+mj-cs"/>
                <a:sym typeface="+mn-ea"/>
              </a:rPr>
              <a:t>Use-Case Diagram</a:t>
            </a:r>
            <a:endParaRPr lang="en-US" sz="4000" b="1" kern="1200" dirty="0">
              <a:solidFill>
                <a:schemeClr val="tx1"/>
              </a:solidFill>
              <a:latin typeface="+mj-lt"/>
              <a:ea typeface="+mj-ea"/>
              <a:cs typeface="+mj-cs"/>
            </a:endParaRPr>
          </a:p>
        </p:txBody>
      </p:sp>
      <p:sp>
        <p:nvSpPr>
          <p:cNvPr id="3" name="Content Placeholder 2"/>
          <p:cNvSpPr>
            <a:spLocks noGrp="1"/>
          </p:cNvSpPr>
          <p:nvPr>
            <p:ph sz="half" idx="1"/>
          </p:nvPr>
        </p:nvSpPr>
        <p:spPr>
          <a:xfrm>
            <a:off x="1149717" y="2423821"/>
            <a:ext cx="5929422" cy="3519780"/>
          </a:xfrm>
        </p:spPr>
        <p:txBody>
          <a:bodyPr vert="horz" lIns="91440" tIns="45720" rIns="91440" bIns="45720" rtlCol="0">
            <a:normAutofit/>
          </a:bodyPr>
          <a:lstStyle/>
          <a:p>
            <a:endParaRPr lang="en-US" sz="2000"/>
          </a:p>
          <a:p>
            <a:endParaRPr lang="en-US" sz="2000"/>
          </a:p>
        </p:txBody>
      </p:sp>
      <p:pic>
        <p:nvPicPr>
          <p:cNvPr id="5" name="Content Placeholder 4"/>
          <p:cNvPicPr>
            <a:picLocks noGrp="1" noChangeAspect="1"/>
          </p:cNvPicPr>
          <p:nvPr>
            <p:ph sz="half" idx="2"/>
          </p:nvPr>
        </p:nvPicPr>
        <p:blipFill>
          <a:blip r:embed="rId2"/>
          <a:stretch>
            <a:fillRect/>
          </a:stretch>
        </p:blipFill>
        <p:spPr>
          <a:xfrm>
            <a:off x="5812970" y="175531"/>
            <a:ext cx="6015853" cy="5330984"/>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3F87B148-DC85-4EDB-ACA3-100B1D618A48}" type="slidenum">
              <a:rPr lang="en-US" sz="1100">
                <a:solidFill>
                  <a:srgbClr val="FFFFFF"/>
                </a:solidFill>
              </a:rPr>
              <a:pPr>
                <a:spcAft>
                  <a:spcPts val="600"/>
                </a:spcAft>
              </a:pPr>
              <a:t>10</a:t>
            </a:fld>
            <a:endParaRPr lang="en-US" sz="1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sym typeface="+mn-ea"/>
              </a:rPr>
              <a:t>DFD Level 0</a:t>
            </a:r>
            <a:endParaRPr lang="en-US" sz="4000" b="1" kern="1200">
              <a:solidFill>
                <a:srgbClr val="FFFFFF"/>
              </a:solidFill>
              <a:latin typeface="+mj-lt"/>
              <a:ea typeface="+mj-ea"/>
              <a:cs typeface="+mj-cs"/>
            </a:endParaRPr>
          </a:p>
        </p:txBody>
      </p:sp>
      <p:pic>
        <p:nvPicPr>
          <p:cNvPr id="5" name="Content Placeholder 4"/>
          <p:cNvPicPr>
            <a:picLocks noGrp="1" noChangeAspect="1"/>
          </p:cNvPicPr>
          <p:nvPr>
            <p:ph sz="half" idx="2"/>
          </p:nvPr>
        </p:nvPicPr>
        <p:blipFill>
          <a:blip r:embed="rId2"/>
          <a:stretch>
            <a:fillRect/>
          </a:stretch>
        </p:blipFill>
        <p:spPr>
          <a:xfrm>
            <a:off x="460354" y="1966293"/>
            <a:ext cx="11271291" cy="4452160"/>
          </a:xfrm>
          <a:prstGeom prst="rect">
            <a:avLst/>
          </a:prstGeom>
        </p:spPr>
      </p:pic>
      <p:sp>
        <p:nvSpPr>
          <p:cNvPr id="4" name="Slide Number Placeholder 3"/>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F87B148-DC85-4EDB-ACA3-100B1D618A48}"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sym typeface="+mn-ea"/>
              </a:rPr>
              <a:t>DFD Level 1</a:t>
            </a:r>
            <a:endParaRPr lang="en-US" sz="3600" b="1" kern="1200">
              <a:solidFill>
                <a:srgbClr val="FFFFFF"/>
              </a:solidFill>
              <a:latin typeface="+mj-lt"/>
              <a:ea typeface="+mj-ea"/>
              <a:cs typeface="+mj-cs"/>
              <a:sym typeface="+mn-ea"/>
            </a:endParaRPr>
          </a:p>
        </p:txBody>
      </p:sp>
      <p:pic>
        <p:nvPicPr>
          <p:cNvPr id="6" name="Content Placeholder 5"/>
          <p:cNvPicPr>
            <a:picLocks noGrp="1" noChangeAspect="1"/>
          </p:cNvPicPr>
          <p:nvPr>
            <p:ph sz="half" idx="2"/>
          </p:nvPr>
        </p:nvPicPr>
        <p:blipFill>
          <a:blip r:embed="rId2"/>
          <a:stretch>
            <a:fillRect/>
          </a:stretch>
        </p:blipFill>
        <p:spPr>
          <a:xfrm>
            <a:off x="4777316" y="935928"/>
            <a:ext cx="6780700" cy="4983814"/>
          </a:xfrm>
          <a:prstGeom prst="rect">
            <a:avLst/>
          </a:prstGeom>
        </p:spPr>
      </p:pic>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F87B148-DC85-4EDB-ACA3-100B1D618A48}" type="slidenum">
              <a:rPr lang="en-US">
                <a:solidFill>
                  <a:schemeClr val="tx1">
                    <a:alpha val="80000"/>
                  </a:schemeClr>
                </a:solidFill>
              </a:rPr>
              <a:pPr>
                <a:spcAft>
                  <a:spcPts val="600"/>
                </a:spcAft>
              </a:pPr>
              <a:t>12</a:t>
            </a:fld>
            <a:endParaRPr lang="en-US">
              <a:solidFill>
                <a:schemeClr val="tx1">
                  <a:alpha val="8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Workflow Diagrams</a:t>
            </a:r>
          </a:p>
        </p:txBody>
      </p:sp>
      <p:pic>
        <p:nvPicPr>
          <p:cNvPr id="12" name="Content Placeholder 11" descr="WhatsApp Image 2024-05-24 at 21.39.42_4b7b41f7"/>
          <p:cNvPicPr>
            <a:picLocks noGrp="1" noChangeAspect="1"/>
          </p:cNvPicPr>
          <p:nvPr>
            <p:ph sz="half" idx="2"/>
          </p:nvPr>
        </p:nvPicPr>
        <p:blipFill>
          <a:blip r:embed="rId2"/>
          <a:stretch>
            <a:fillRect/>
          </a:stretch>
        </p:blipFill>
        <p:spPr>
          <a:xfrm>
            <a:off x="4777316" y="698604"/>
            <a:ext cx="6780700" cy="5458463"/>
          </a:xfrm>
          <a:prstGeom prst="rect">
            <a:avLst/>
          </a:prstGeom>
        </p:spPr>
      </p:pic>
      <p:sp>
        <p:nvSpPr>
          <p:cNvPr id="4" name="Slide Number Placeholder 3"/>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F87B148-DC85-4EDB-ACA3-100B1D618A48}" type="slidenum">
              <a:rPr lang="en-US">
                <a:solidFill>
                  <a:schemeClr val="tx1">
                    <a:alpha val="80000"/>
                  </a:schemeClr>
                </a:solidFill>
              </a:rPr>
              <a:pPr>
                <a:spcAft>
                  <a:spcPts val="600"/>
                </a:spcAft>
              </a:pPr>
              <a:t>13</a:t>
            </a:fld>
            <a:endParaRPr lang="en-US">
              <a:solidFill>
                <a:schemeClr val="tx1">
                  <a:alpha val="8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Rectangle 33">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sym typeface="+mn-ea"/>
              </a:rPr>
              <a:t>Project Snapshot</a:t>
            </a:r>
            <a:endParaRPr lang="en-US" sz="4000" b="1">
              <a:solidFill>
                <a:srgbClr val="FFFFFF"/>
              </a:solidFill>
            </a:endParaRPr>
          </a:p>
        </p:txBody>
      </p:sp>
      <p:pic>
        <p:nvPicPr>
          <p:cNvPr id="5" name="Content Placeholder 4"/>
          <p:cNvPicPr>
            <a:picLocks noChangeAspect="1"/>
          </p:cNvPicPr>
          <p:nvPr/>
        </p:nvPicPr>
        <p:blipFill>
          <a:blip r:embed="rId2"/>
          <a:stretch>
            <a:fillRect/>
          </a:stretch>
        </p:blipFill>
        <p:spPr>
          <a:xfrm>
            <a:off x="4921898" y="736370"/>
            <a:ext cx="2854050" cy="5385001"/>
          </a:xfrm>
          <a:prstGeom prst="rect">
            <a:avLst/>
          </a:prstGeom>
        </p:spPr>
      </p:pic>
      <p:pic>
        <p:nvPicPr>
          <p:cNvPr id="6" name="Picture 5"/>
          <p:cNvPicPr>
            <a:picLocks noChangeAspect="1"/>
          </p:cNvPicPr>
          <p:nvPr/>
        </p:nvPicPr>
        <p:blipFill>
          <a:blip r:embed="rId3"/>
          <a:stretch>
            <a:fillRect/>
          </a:stretch>
        </p:blipFill>
        <p:spPr>
          <a:xfrm>
            <a:off x="8437232" y="736370"/>
            <a:ext cx="2800336" cy="5385262"/>
          </a:xfrm>
          <a:prstGeom prst="rect">
            <a:avLst/>
          </a:prstGeom>
        </p:spPr>
      </p:pic>
      <p:sp>
        <p:nvSpPr>
          <p:cNvPr id="4" name="Slide Number Placeholder 3"/>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F87B148-DC85-4EDB-ACA3-100B1D618A48}"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43193" y="489507"/>
            <a:ext cx="3091607" cy="1655483"/>
          </a:xfrm>
        </p:spPr>
        <p:txBody>
          <a:bodyPr vert="horz" lIns="91440" tIns="45720" rIns="91440" bIns="45720" rtlCol="0" anchor="b">
            <a:normAutofit/>
          </a:bodyPr>
          <a:lstStyle/>
          <a:p>
            <a:r>
              <a:rPr lang="en-US" sz="4000" b="1"/>
              <a:t>Patent Status</a:t>
            </a:r>
          </a:p>
        </p:txBody>
      </p:sp>
      <p:pic>
        <p:nvPicPr>
          <p:cNvPr id="9" name="Picture 8">
            <a:extLst>
              <a:ext uri="{FF2B5EF4-FFF2-40B4-BE49-F238E27FC236}">
                <a16:creationId xmlns:a16="http://schemas.microsoft.com/office/drawing/2014/main" id="{E32CA5EC-CC60-B5BC-BDC7-1B26324174FB}"/>
              </a:ext>
            </a:extLst>
          </p:cNvPr>
          <p:cNvPicPr>
            <a:picLocks noChangeAspect="1"/>
          </p:cNvPicPr>
          <p:nvPr/>
        </p:nvPicPr>
        <p:blipFill rotWithShape="1">
          <a:blip r:embed="rId2"/>
          <a:srcRect r="1221" b="-2"/>
          <a:stretch/>
        </p:blipFill>
        <p:spPr>
          <a:xfrm>
            <a:off x="20" y="431"/>
            <a:ext cx="8115280" cy="6408311"/>
          </a:xfrm>
          <a:prstGeom prst="rect">
            <a:avLst/>
          </a:prstGeom>
        </p:spPr>
      </p:pic>
      <p:sp>
        <p:nvSpPr>
          <p:cNvPr id="3" name="Content Placeholder 2"/>
          <p:cNvSpPr>
            <a:spLocks noGrp="1"/>
          </p:cNvSpPr>
          <p:nvPr>
            <p:ph sz="half" idx="1"/>
          </p:nvPr>
        </p:nvSpPr>
        <p:spPr>
          <a:xfrm>
            <a:off x="8643193" y="2418408"/>
            <a:ext cx="2942813" cy="3540265"/>
          </a:xfrm>
        </p:spPr>
        <p:txBody>
          <a:bodyPr vert="horz" lIns="91440" tIns="45720" rIns="91440" bIns="45720" rtlCol="0">
            <a:normAutofit/>
          </a:bodyPr>
          <a:lstStyle/>
          <a:p>
            <a:pPr marL="0"/>
            <a:endParaRPr lang="en-US" sz="2000"/>
          </a:p>
          <a:p>
            <a:pPr marL="0"/>
            <a:endParaRPr lang="en-US" sz="2000"/>
          </a:p>
        </p:txBody>
      </p:sp>
      <p:sp>
        <p:nvSpPr>
          <p:cNvPr id="16" name="Rectangle 1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704320" y="6459376"/>
            <a:ext cx="448056" cy="365125"/>
          </a:xfrm>
        </p:spPr>
        <p:txBody>
          <a:bodyPr vert="horz" lIns="91440" tIns="45720" rIns="91440" bIns="45720" rtlCol="0" anchor="ctr">
            <a:normAutofit/>
          </a:bodyPr>
          <a:lstStyle/>
          <a:p>
            <a:pPr>
              <a:spcAft>
                <a:spcPts val="600"/>
              </a:spcAft>
              <a:defRPr/>
            </a:pPr>
            <a:fld id="{3F87B148-DC85-4EDB-ACA3-100B1D618A48}" type="slidenum">
              <a:rPr lang="en-US" sz="1100">
                <a:solidFill>
                  <a:srgbClr val="FFFFFF"/>
                </a:solidFill>
                <a:latin typeface="Calibri" panose="020F0502020204030204"/>
              </a:rPr>
              <a:pPr>
                <a:spcAft>
                  <a:spcPts val="600"/>
                </a:spcAft>
                <a:defRPr/>
              </a:pPr>
              <a:t>15</a:t>
            </a:fld>
            <a:endParaRPr lang="en-US" sz="1100">
              <a:solidFill>
                <a:srgbClr val="FFFFFF"/>
              </a:solidFill>
              <a:latin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1"/>
            <a:ext cx="4959603" cy="1642969"/>
          </a:xfrm>
        </p:spPr>
        <p:txBody>
          <a:bodyPr vert="horz" lIns="91440" tIns="45720" rIns="91440" bIns="45720" rtlCol="0" anchor="b">
            <a:normAutofit/>
          </a:bodyPr>
          <a:lstStyle/>
          <a:p>
            <a:r>
              <a:rPr lang="en-US" sz="4000" b="1" kern="1200">
                <a:solidFill>
                  <a:schemeClr val="tx1"/>
                </a:solidFill>
                <a:latin typeface="+mj-lt"/>
                <a:ea typeface="+mj-ea"/>
                <a:cs typeface="+mj-cs"/>
              </a:rPr>
              <a:t>Research Paper Status</a:t>
            </a:r>
          </a:p>
        </p:txBody>
      </p:sp>
      <p:sp>
        <p:nvSpPr>
          <p:cNvPr id="3" name="Content Placeholder 2"/>
          <p:cNvSpPr>
            <a:spLocks noGrp="1"/>
          </p:cNvSpPr>
          <p:nvPr>
            <p:ph sz="half" idx="1"/>
          </p:nvPr>
        </p:nvSpPr>
        <p:spPr>
          <a:xfrm>
            <a:off x="1136397" y="2418408"/>
            <a:ext cx="4959603" cy="3522569"/>
          </a:xfrm>
        </p:spPr>
        <p:txBody>
          <a:bodyPr vert="horz" lIns="91440" tIns="45720" rIns="91440" bIns="45720" rtlCol="0" anchor="t">
            <a:normAutofit/>
          </a:bodyPr>
          <a:lstStyle/>
          <a:p>
            <a:pPr marL="0" algn="just"/>
            <a:r>
              <a:rPr lang="en-US" sz="2000" i="0" dirty="0">
                <a:effectLst/>
              </a:rPr>
              <a:t>Submitted in IJEAST (International Journal of Engineering Applied Science and Technology, 2024)</a:t>
            </a:r>
          </a:p>
        </p:txBody>
      </p:sp>
      <p:pic>
        <p:nvPicPr>
          <p:cNvPr id="5" name="Content Placeholder 4"/>
          <p:cNvPicPr>
            <a:picLocks noGrp="1" noChangeAspect="1"/>
          </p:cNvPicPr>
          <p:nvPr>
            <p:ph sz="half" idx="2"/>
          </p:nvPr>
        </p:nvPicPr>
        <p:blipFill>
          <a:blip r:embed="rId2"/>
          <a:stretch>
            <a:fillRect/>
          </a:stretch>
        </p:blipFill>
        <p:spPr>
          <a:xfrm rot="5400000">
            <a:off x="7136565" y="621610"/>
            <a:ext cx="3952777"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F87B148-DC85-4EDB-ACA3-100B1D618A48}" type="slidenum">
              <a:rPr lang="en-US" sz="1100">
                <a:solidFill>
                  <a:srgbClr val="FFFFFF"/>
                </a:solidFill>
              </a:rPr>
              <a:pPr>
                <a:spcAft>
                  <a:spcPts val="600"/>
                </a:spcAft>
              </a:pPr>
              <a:t>16</a:t>
            </a:fld>
            <a:endParaRPr lang="en-US" sz="11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1"/>
            <a:ext cx="4959603" cy="1642969"/>
          </a:xfrm>
        </p:spPr>
        <p:txBody>
          <a:bodyPr anchor="b">
            <a:normAutofit/>
          </a:bodyPr>
          <a:lstStyle/>
          <a:p>
            <a:r>
              <a:rPr lang="en-IN" sz="4000" b="1">
                <a:latin typeface="Calibri Light" panose="020F0302020204030204" charset="0"/>
                <a:cs typeface="Calibri Light" panose="020F0302020204030204" charset="0"/>
              </a:rPr>
              <a:t>Project Status</a:t>
            </a:r>
          </a:p>
        </p:txBody>
      </p:sp>
      <p:sp>
        <p:nvSpPr>
          <p:cNvPr id="3" name="Content Placeholder 2"/>
          <p:cNvSpPr>
            <a:spLocks noGrp="1"/>
          </p:cNvSpPr>
          <p:nvPr>
            <p:ph idx="1"/>
          </p:nvPr>
        </p:nvSpPr>
        <p:spPr>
          <a:xfrm>
            <a:off x="1136397" y="2418408"/>
            <a:ext cx="4959603" cy="3522569"/>
          </a:xfrm>
        </p:spPr>
        <p:txBody>
          <a:bodyPr anchor="t">
            <a:normAutofit/>
          </a:bodyPr>
          <a:lstStyle/>
          <a:p>
            <a:pPr marL="0" indent="0">
              <a:buNone/>
            </a:pPr>
            <a:r>
              <a:rPr lang="en-US" sz="2000" b="1" i="0">
                <a:effectLst/>
                <a:latin typeface="Calibri" panose="020F0502020204030204" pitchFamily="34" charset="0"/>
                <a:cs typeface="Calibri" panose="020F0502020204030204" pitchFamily="34" charset="0"/>
              </a:rPr>
              <a:t>GitHub Link:</a:t>
            </a:r>
            <a:r>
              <a:rPr lang="en-US" sz="2000" b="0" i="0">
                <a:effectLst/>
                <a:latin typeface="Calibri" panose="020F0502020204030204" pitchFamily="34" charset="0"/>
                <a:cs typeface="Calibri" panose="020F0502020204030204" pitchFamily="34" charset="0"/>
              </a:rPr>
              <a:t> </a:t>
            </a:r>
            <a:endParaRPr lang="en-US" sz="2000">
              <a:effectLst/>
              <a:latin typeface="Calibri" panose="020F0502020204030204" pitchFamily="34" charset="0"/>
              <a:cs typeface="Calibri" panose="020F0502020204030204" pitchFamily="34" charset="0"/>
            </a:endParaRPr>
          </a:p>
          <a:p>
            <a:pPr marL="0" indent="0">
              <a:buNone/>
            </a:pPr>
            <a:r>
              <a:rPr lang="en-US" sz="2000" b="0" i="0">
                <a:effectLst/>
                <a:latin typeface="Calibri" panose="020F0502020204030204" pitchFamily="34" charset="0"/>
                <a:cs typeface="Calibri" panose="020F0502020204030204" pitchFamily="34" charset="0"/>
                <a:hlinkClick r:id="rId2"/>
              </a:rPr>
              <a:t>https://github.com/KIET-Github/CS-2024-A/tree/main/PCS24-63</a:t>
            </a:r>
            <a:endParaRPr lang="en-US" sz="2000" b="0" i="0">
              <a:effectLst/>
              <a:latin typeface="Calibri" panose="020F0502020204030204" pitchFamily="34" charset="0"/>
              <a:cs typeface="Calibri" panose="020F0502020204030204" pitchFamily="34" charset="0"/>
            </a:endParaRPr>
          </a:p>
          <a:p>
            <a:pPr marL="0" indent="0">
              <a:buNone/>
            </a:pPr>
            <a:endParaRPr lang="en-US" sz="2000">
              <a:effectLst/>
              <a:latin typeface="Calibri" panose="020F0502020204030204" pitchFamily="34" charset="0"/>
              <a:cs typeface="Calibri" panose="020F0502020204030204" pitchFamily="34" charset="0"/>
            </a:endParaRPr>
          </a:p>
        </p:txBody>
      </p:sp>
      <p:pic>
        <p:nvPicPr>
          <p:cNvPr id="8" name="Graphic 7" descr="Open Folder">
            <a:extLst>
              <a:ext uri="{FF2B5EF4-FFF2-40B4-BE49-F238E27FC236}">
                <a16:creationId xmlns:a16="http://schemas.microsoft.com/office/drawing/2014/main" id="{CF63F972-9B43-1108-69E8-F42A191C0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2442" y="621610"/>
            <a:ext cx="5201023" cy="5201023"/>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1704320" y="6455664"/>
            <a:ext cx="448056" cy="365125"/>
          </a:xfrm>
        </p:spPr>
        <p:txBody>
          <a:bodyPr>
            <a:normAutofit/>
          </a:bodyPr>
          <a:lstStyle/>
          <a:p>
            <a:pPr>
              <a:spcAft>
                <a:spcPts val="600"/>
              </a:spcAft>
            </a:pPr>
            <a:fld id="{3F87B148-DC85-4EDB-ACA3-100B1D618A48}" type="slidenum">
              <a:rPr lang="en-IN" sz="1100">
                <a:solidFill>
                  <a:srgbClr val="FFFFFF"/>
                </a:solidFill>
                <a:latin typeface="Times New Roman" panose="02020603050405020304" pitchFamily="18" charset="0"/>
                <a:cs typeface="Times New Roman" panose="02020603050405020304" pitchFamily="18" charset="0"/>
              </a:rPr>
              <a:pPr>
                <a:spcAft>
                  <a:spcPts val="600"/>
                </a:spcAft>
              </a:pPr>
              <a:t>17</a:t>
            </a:fld>
            <a:endParaRPr lang="en-IN" sz="110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cs typeface="Times New Roman" panose="02020603050405020304" pitchFamily="18" charset="0"/>
              </a:rPr>
              <a:t>All Documents Proof</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1700" b="1" i="0" dirty="0">
                <a:effectLst/>
                <a:latin typeface="Times New Roman" panose="02020603050405020304" pitchFamily="18" charset="0"/>
                <a:cs typeface="Times New Roman" panose="02020603050405020304" pitchFamily="18" charset="0"/>
              </a:rPr>
              <a:t>Test Plan:</a:t>
            </a:r>
            <a:endParaRPr lang="en-US" sz="1700" dirty="0">
              <a:effectLst/>
              <a:latin typeface="Times New Roman" panose="02020603050405020304" pitchFamily="18" charset="0"/>
              <a:cs typeface="Times New Roman" panose="02020603050405020304" pitchFamily="18" charset="0"/>
            </a:endParaRPr>
          </a:p>
          <a:p>
            <a:pPr marL="0" indent="0">
              <a:buNone/>
            </a:pPr>
            <a:r>
              <a:rPr lang="en-IN" sz="1700" u="sng" dirty="0"/>
              <a:t>https://drive.google.com/file/d/1A3DrajS5JzQGmijzU4POwCCMtnVjSIlW/view?usp=drive_link </a:t>
            </a:r>
          </a:p>
          <a:p>
            <a:pPr marL="0" indent="0">
              <a:buNone/>
            </a:pPr>
            <a:r>
              <a:rPr lang="en-US" sz="1700" b="1" i="0" dirty="0">
                <a:effectLst/>
                <a:latin typeface="Times New Roman" panose="02020603050405020304" pitchFamily="18" charset="0"/>
                <a:cs typeface="Times New Roman" panose="02020603050405020304" pitchFamily="18" charset="0"/>
              </a:rPr>
              <a:t>Synopsis:</a:t>
            </a:r>
            <a:endParaRPr lang="en-US" sz="1700" dirty="0">
              <a:effectLst/>
              <a:latin typeface="Times New Roman" panose="02020603050405020304" pitchFamily="18" charset="0"/>
              <a:cs typeface="Times New Roman" panose="02020603050405020304" pitchFamily="18" charset="0"/>
            </a:endParaRPr>
          </a:p>
          <a:p>
            <a:pPr marL="0" indent="0">
              <a:buNone/>
            </a:pPr>
            <a:r>
              <a:rPr lang="en-US" sz="1700" b="0" i="0" u="sng" dirty="0">
                <a:effectLst/>
                <a:latin typeface="Times New Roman" panose="02020603050405020304" pitchFamily="18" charset="0"/>
                <a:cs typeface="Times New Roman" panose="02020603050405020304" pitchFamily="18" charset="0"/>
              </a:rPr>
              <a:t>https://drive.google.com/file/d/1J28W7h3JgAFZIx4XDOJ6Bs3zkAbh6coW/view?usp=sharing </a:t>
            </a:r>
          </a:p>
          <a:p>
            <a:pPr marL="0" indent="0">
              <a:buNone/>
            </a:pPr>
            <a:endParaRPr lang="en-US" sz="1700" dirty="0">
              <a:effectLst/>
              <a:latin typeface="Times New Roman" panose="02020603050405020304" pitchFamily="18" charset="0"/>
              <a:cs typeface="Times New Roman" panose="02020603050405020304" pitchFamily="18" charset="0"/>
            </a:endParaRPr>
          </a:p>
          <a:p>
            <a:r>
              <a:rPr lang="en-US" sz="1700" b="1" i="0" dirty="0">
                <a:effectLst/>
                <a:latin typeface="Times New Roman" panose="02020603050405020304" pitchFamily="18" charset="0"/>
                <a:cs typeface="Times New Roman" panose="02020603050405020304" pitchFamily="18" charset="0"/>
              </a:rPr>
              <a:t>SRS:</a:t>
            </a:r>
            <a:endParaRPr lang="en-US" sz="1700" dirty="0">
              <a:effectLst/>
              <a:latin typeface="Times New Roman" panose="02020603050405020304" pitchFamily="18" charset="0"/>
              <a:cs typeface="Times New Roman" panose="02020603050405020304" pitchFamily="18" charset="0"/>
            </a:endParaRPr>
          </a:p>
          <a:p>
            <a:pPr marL="0" indent="0">
              <a:buNone/>
            </a:pPr>
            <a:r>
              <a:rPr lang="en-US" sz="17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https://drive.google.com/file/d/1XczrCiSEeSkihSBVBRxtFTY4zjVr</a:t>
            </a:r>
            <a:r>
              <a:rPr lang="en-US" sz="17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3</a:t>
            </a:r>
            <a:r>
              <a:rPr lang="en-US" sz="17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ghOnnsK/view?usp=sharing</a:t>
            </a:r>
            <a:endParaRPr lang="en-US" sz="1700" b="0" i="0" dirty="0">
              <a:effectLst/>
              <a:latin typeface="Times New Roman" panose="02020603050405020304" pitchFamily="18" charset="0"/>
              <a:cs typeface="Times New Roman" panose="02020603050405020304" pitchFamily="18" charset="0"/>
            </a:endParaRPr>
          </a:p>
          <a:p>
            <a:endParaRPr lang="en-US" sz="1700" dirty="0">
              <a:effectLst/>
              <a:latin typeface="Times New Roman" panose="02020603050405020304" pitchFamily="18" charset="0"/>
              <a:cs typeface="Times New Roman" panose="02020603050405020304" pitchFamily="18" charset="0"/>
            </a:endParaRPr>
          </a:p>
          <a:p>
            <a:r>
              <a:rPr lang="en-US" sz="1700" b="1" i="0" dirty="0">
                <a:effectLst/>
                <a:latin typeface="Times New Roman" panose="02020603050405020304" pitchFamily="18" charset="0"/>
                <a:cs typeface="Times New Roman" panose="02020603050405020304" pitchFamily="18" charset="0"/>
              </a:rPr>
              <a:t>Report:</a:t>
            </a:r>
            <a:endParaRPr lang="en-US" sz="1700" dirty="0">
              <a:effectLst/>
              <a:latin typeface="Times New Roman" panose="02020603050405020304" pitchFamily="18" charset="0"/>
              <a:cs typeface="Times New Roman" panose="02020603050405020304" pitchFamily="18" charset="0"/>
            </a:endParaRPr>
          </a:p>
          <a:p>
            <a:pPr marL="0" indent="0">
              <a:buNone/>
            </a:pPr>
            <a:r>
              <a:rPr lang="en-US" sz="1700" b="0" i="0" u="sng" dirty="0">
                <a:effectLst/>
                <a:latin typeface="Times New Roman" panose="02020603050405020304" pitchFamily="18" charset="0"/>
                <a:cs typeface="Times New Roman" panose="02020603050405020304" pitchFamily="18" charset="0"/>
              </a:rPr>
              <a:t>https://drive.google.com/file/d/1RBsz_26ZlRBpNIZitiQQMO0IvSwVtO6C/view?usp=sharing</a:t>
            </a:r>
            <a:endParaRPr lang="en-US" sz="1700" u="sng"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18</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latin typeface="Calibri Light" panose="020F0302020204030204" charset="0"/>
                <a:cs typeface="Calibri Light" panose="020F0302020204030204" charset="0"/>
              </a:rPr>
              <a:t>References</a:t>
            </a:r>
            <a:r>
              <a:rPr lang="en-IN" sz="4000" b="1">
                <a:solidFill>
                  <a:srgbClr val="FFFFFF"/>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371599" y="2318197"/>
            <a:ext cx="9724031" cy="3683358"/>
          </a:xfrm>
        </p:spPr>
        <p:txBody>
          <a:bodyPr anchor="ctr">
            <a:normAutofit/>
          </a:bodyPr>
          <a:lstStyle/>
          <a:p>
            <a:pPr marL="457200" lvl="0" indent="-381000" rtl="0">
              <a:spcBef>
                <a:spcPts val="0"/>
              </a:spcBef>
              <a:spcAft>
                <a:spcPts val="600"/>
              </a:spcAft>
              <a:buClr>
                <a:srgbClr val="2196D1"/>
              </a:buClr>
              <a:buSzPts val="2400"/>
              <a:buChar char="•"/>
            </a:pPr>
            <a:r>
              <a:rPr lang="en-IN" sz="2000">
                <a:sym typeface="+mn-ea"/>
              </a:rPr>
              <a:t>Lukaszewicz</a:t>
            </a:r>
            <a:r>
              <a:rPr lang="en-IN" sz="2000" dirty="0">
                <a:sym typeface="+mn-ea"/>
              </a:rPr>
              <a:t> A, </a:t>
            </a:r>
            <a:r>
              <a:rPr lang="en-IN" sz="2000">
                <a:sym typeface="+mn-ea"/>
              </a:rPr>
              <a:t>Uricchio</a:t>
            </a:r>
            <a:r>
              <a:rPr lang="en-IN" sz="2000" dirty="0">
                <a:sym typeface="+mn-ea"/>
              </a:rPr>
              <a:t> J, </a:t>
            </a:r>
            <a:r>
              <a:rPr lang="en-IN" sz="2000">
                <a:sym typeface="+mn-ea"/>
              </a:rPr>
              <a:t>Gerasymchuk</a:t>
            </a:r>
            <a:r>
              <a:rPr lang="en-IN" sz="2000" dirty="0">
                <a:sym typeface="+mn-ea"/>
              </a:rPr>
              <a:t> G. The art of the radiology report: practical and stylistic guidelines for perfecting the conveyance of imaging </a:t>
            </a:r>
            <a:r>
              <a:rPr lang="en-IN" sz="2000">
                <a:sym typeface="+mn-ea"/>
              </a:rPr>
              <a:t>findings.Can</a:t>
            </a:r>
            <a:r>
              <a:rPr lang="en-IN" sz="2000" dirty="0">
                <a:sym typeface="+mn-ea"/>
              </a:rPr>
              <a:t> Assoc </a:t>
            </a:r>
            <a:r>
              <a:rPr lang="en-IN" sz="2000">
                <a:sym typeface="+mn-ea"/>
              </a:rPr>
              <a:t>Radiol</a:t>
            </a:r>
            <a:r>
              <a:rPr lang="en-IN" sz="2000" dirty="0">
                <a:sym typeface="+mn-ea"/>
              </a:rPr>
              <a:t> J 2016.</a:t>
            </a:r>
            <a:endParaRPr lang="en-IN" sz="2000" dirty="0"/>
          </a:p>
          <a:p>
            <a:pPr marL="457200" lvl="0" indent="-381000" rtl="0">
              <a:spcBef>
                <a:spcPts val="0"/>
              </a:spcBef>
              <a:spcAft>
                <a:spcPts val="600"/>
              </a:spcAft>
              <a:buClr>
                <a:srgbClr val="2196D1"/>
              </a:buClr>
              <a:buSzPts val="2400"/>
              <a:buChar char="•"/>
            </a:pPr>
            <a:r>
              <a:rPr lang="en-IN" sz="2000" dirty="0">
                <a:sym typeface="+mn-ea"/>
              </a:rPr>
              <a:t>Xue Y, Xu T, Long LR, Xue Z, Antani S, </a:t>
            </a:r>
            <a:r>
              <a:rPr lang="en-IN" sz="2000">
                <a:sym typeface="+mn-ea"/>
              </a:rPr>
              <a:t>Thoma</a:t>
            </a:r>
            <a:r>
              <a:rPr lang="en-IN" sz="2000" dirty="0">
                <a:sym typeface="+mn-ea"/>
              </a:rPr>
              <a:t> GR, Huang X. Multimodal recurrent model with attention for automated radiology report generation. Proceedings of the international conference on medical image computing and computer-assisted intervention (MICCAI). Granada, Spain: Springer; 2018. </a:t>
            </a:r>
          </a:p>
          <a:p>
            <a:pPr marL="457200" lvl="0" indent="-381000" rtl="0">
              <a:spcBef>
                <a:spcPts val="0"/>
              </a:spcBef>
              <a:spcAft>
                <a:spcPts val="600"/>
              </a:spcAft>
              <a:buClr>
                <a:srgbClr val="2196D1"/>
              </a:buClr>
              <a:buSzPts val="2400"/>
              <a:buChar char="•"/>
            </a:pPr>
            <a:r>
              <a:rPr lang="en-IN" sz="2000" dirty="0">
                <a:sym typeface="+mn-ea"/>
              </a:rPr>
              <a:t>Jimmy Ba, Volodymyr </a:t>
            </a:r>
            <a:r>
              <a:rPr lang="en-IN" sz="2000">
                <a:sym typeface="+mn-ea"/>
              </a:rPr>
              <a:t>Mnih</a:t>
            </a:r>
            <a:r>
              <a:rPr lang="en-IN" sz="2000" dirty="0">
                <a:sym typeface="+mn-ea"/>
              </a:rPr>
              <a:t>, and </a:t>
            </a:r>
            <a:r>
              <a:rPr lang="en-IN" sz="2000">
                <a:sym typeface="+mn-ea"/>
              </a:rPr>
              <a:t>Koray</a:t>
            </a:r>
            <a:r>
              <a:rPr lang="en-IN" sz="2000" dirty="0">
                <a:sym typeface="+mn-ea"/>
              </a:rPr>
              <a:t> </a:t>
            </a:r>
            <a:r>
              <a:rPr lang="en-IN" sz="2000">
                <a:sym typeface="+mn-ea"/>
              </a:rPr>
              <a:t>Kavukcuoglu.Multiple</a:t>
            </a:r>
            <a:r>
              <a:rPr lang="en-IN" sz="2000" dirty="0">
                <a:sym typeface="+mn-ea"/>
              </a:rPr>
              <a:t> object recognition with visual attention. </a:t>
            </a:r>
            <a:r>
              <a:rPr lang="en-IN" sz="2000" i="1" dirty="0">
                <a:sym typeface="+mn-ea"/>
              </a:rPr>
              <a:t>ICLR</a:t>
            </a:r>
            <a:r>
              <a:rPr lang="en-IN" sz="2000" dirty="0">
                <a:sym typeface="+mn-ea"/>
              </a:rPr>
              <a:t>, 2015.</a:t>
            </a:r>
            <a:endParaRPr lang="en-IN" sz="2000" dirty="0"/>
          </a:p>
          <a:p>
            <a:pPr marL="457200" lvl="0" indent="-381000" rtl="0">
              <a:spcBef>
                <a:spcPts val="0"/>
              </a:spcBef>
              <a:spcAft>
                <a:spcPts val="600"/>
              </a:spcAft>
              <a:buClr>
                <a:srgbClr val="2196D1"/>
              </a:buClr>
              <a:buSzPts val="2400"/>
              <a:buChar char="•"/>
            </a:pPr>
            <a:r>
              <a:rPr lang="en-IN" sz="2000" dirty="0">
                <a:sym typeface="+mn-ea"/>
              </a:rPr>
              <a:t>Razvan </a:t>
            </a:r>
            <a:r>
              <a:rPr lang="en-IN" sz="2000">
                <a:sym typeface="+mn-ea"/>
              </a:rPr>
              <a:t>Pascanu</a:t>
            </a:r>
            <a:r>
              <a:rPr lang="en-IN" sz="2000" dirty="0">
                <a:sym typeface="+mn-ea"/>
              </a:rPr>
              <a:t>, </a:t>
            </a:r>
            <a:r>
              <a:rPr lang="en-IN" sz="2000">
                <a:sym typeface="+mn-ea"/>
              </a:rPr>
              <a:t>Caglar</a:t>
            </a:r>
            <a:r>
              <a:rPr lang="en-IN" sz="2000" dirty="0">
                <a:sym typeface="+mn-ea"/>
              </a:rPr>
              <a:t> </a:t>
            </a:r>
            <a:r>
              <a:rPr lang="en-IN" sz="2000">
                <a:sym typeface="+mn-ea"/>
              </a:rPr>
              <a:t>Gulcehre</a:t>
            </a:r>
            <a:r>
              <a:rPr lang="en-IN" sz="2000" dirty="0">
                <a:sym typeface="+mn-ea"/>
              </a:rPr>
              <a:t>, </a:t>
            </a:r>
            <a:r>
              <a:rPr lang="en-IN" sz="2000">
                <a:sym typeface="+mn-ea"/>
              </a:rPr>
              <a:t>Kyunghyun</a:t>
            </a:r>
            <a:r>
              <a:rPr lang="en-IN" sz="2000" dirty="0">
                <a:sym typeface="+mn-ea"/>
              </a:rPr>
              <a:t> Cho, and Yoshua Bengio. How to construct deep recurrent neural networks. </a:t>
            </a:r>
            <a:r>
              <a:rPr lang="en-IN" sz="2000" i="1" dirty="0">
                <a:sym typeface="+mn-ea"/>
              </a:rPr>
              <a:t>ICLR</a:t>
            </a:r>
            <a:r>
              <a:rPr lang="en-IN" sz="2000" dirty="0">
                <a:sym typeface="+mn-ea"/>
              </a:rPr>
              <a:t>, 2014. </a:t>
            </a:r>
          </a:p>
          <a:p>
            <a:pPr marL="76200" lvl="0" indent="0" rtl="0">
              <a:spcBef>
                <a:spcPts val="0"/>
              </a:spcBef>
              <a:spcAft>
                <a:spcPts val="600"/>
              </a:spcAft>
              <a:buClr>
                <a:srgbClr val="2196D1"/>
              </a:buClr>
              <a:buSzPts val="240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19</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cs typeface="+mj-lt"/>
              </a:rPr>
              <a:t>Problem Statement</a:t>
            </a:r>
          </a:p>
        </p:txBody>
      </p:sp>
      <p:sp>
        <p:nvSpPr>
          <p:cNvPr id="3" name="Content Placeholder 2"/>
          <p:cNvSpPr>
            <a:spLocks noGrp="1"/>
          </p:cNvSpPr>
          <p:nvPr>
            <p:ph idx="1"/>
          </p:nvPr>
        </p:nvSpPr>
        <p:spPr>
          <a:xfrm>
            <a:off x="1371599" y="2318197"/>
            <a:ext cx="9724031" cy="3683358"/>
          </a:xfrm>
        </p:spPr>
        <p:txBody>
          <a:bodyPr anchor="ctr">
            <a:normAutofit/>
          </a:bodyPr>
          <a:lstStyle/>
          <a:p>
            <a:pPr marL="457200" marR="723900" lvl="0" indent="-381000" rtl="0">
              <a:spcBef>
                <a:spcPts val="0"/>
              </a:spcBef>
              <a:spcAft>
                <a:spcPts val="0"/>
              </a:spcAft>
              <a:buClr>
                <a:srgbClr val="242424"/>
              </a:buClr>
              <a:buSzPts val="2400"/>
              <a:buChar char="•"/>
            </a:pPr>
            <a:r>
              <a:rPr lang="en-IN" altLang="en-US" sz="2000">
                <a:highlight>
                  <a:srgbClr val="FFFFFF"/>
                </a:highlight>
                <a:sym typeface="+mn-ea"/>
              </a:rPr>
              <a:t>In the medical field there is a term called Medical Imaging </a:t>
            </a:r>
            <a:r>
              <a:rPr lang="en-US" sz="2000">
                <a:highlight>
                  <a:srgbClr val="FFFFFF"/>
                </a:highlight>
                <a:sym typeface="+mn-ea"/>
              </a:rPr>
              <a:t>.</a:t>
            </a:r>
          </a:p>
          <a:p>
            <a:pPr marL="76200" marR="723900" lvl="0" indent="0" rtl="0">
              <a:spcBef>
                <a:spcPts val="0"/>
              </a:spcBef>
              <a:spcAft>
                <a:spcPts val="0"/>
              </a:spcAft>
              <a:buClr>
                <a:srgbClr val="242424"/>
              </a:buClr>
              <a:buSzPts val="2400"/>
              <a:buNone/>
            </a:pPr>
            <a:r>
              <a:rPr lang="en-IN" altLang="en-US" sz="2000">
                <a:highlight>
                  <a:srgbClr val="FFFFFF"/>
                </a:highlight>
              </a:rPr>
              <a:t>      X-Ray , ECG, etc are the example of medical imaging. </a:t>
            </a:r>
            <a:endParaRPr lang="en-US" sz="2000">
              <a:highlight>
                <a:srgbClr val="FFFFFF"/>
              </a:highlight>
            </a:endParaRPr>
          </a:p>
          <a:p>
            <a:pPr marL="457200" marR="723900" lvl="0" indent="-381000" rtl="0">
              <a:spcBef>
                <a:spcPts val="0"/>
              </a:spcBef>
              <a:spcAft>
                <a:spcPts val="0"/>
              </a:spcAft>
              <a:buClr>
                <a:srgbClr val="242424"/>
              </a:buClr>
              <a:buSzPts val="2400"/>
              <a:buChar char="•"/>
            </a:pPr>
            <a:r>
              <a:rPr lang="en-IN" altLang="en-US" sz="2000">
                <a:highlight>
                  <a:srgbClr val="FFFFFF"/>
                </a:highlight>
                <a:sym typeface="+mn-ea"/>
              </a:rPr>
              <a:t>The specialized machines generate the different types of imaging but it is analysed and read by us humans who specialised in these fields. It is a time consuming process and according to a survey it was observed that 10 min is the average time to generate report manually. Further, after the post covid-19 pandemic, people have become more health conscious and especially for their chest related symptoms and irregularities, </a:t>
            </a:r>
          </a:p>
          <a:p>
            <a:pPr marL="457200" marR="723900" lvl="0" indent="-381000" rtl="0">
              <a:spcBef>
                <a:spcPts val="0"/>
              </a:spcBef>
              <a:spcAft>
                <a:spcPts val="0"/>
              </a:spcAft>
              <a:buClr>
                <a:srgbClr val="242424"/>
              </a:buClr>
              <a:buSzPts val="2400"/>
              <a:buChar char="•"/>
            </a:pPr>
            <a:r>
              <a:rPr lang="en-IN" altLang="en-US" sz="2000">
                <a:highlight>
                  <a:srgbClr val="FFFFFF"/>
                </a:highlight>
                <a:sym typeface="+mn-ea"/>
              </a:rPr>
              <a:t>As we are in the digital era we can leverage the power of ML&amp; AI in  generating impression reports by training the model to detect any irregularities in their images of X-rays(chest). </a:t>
            </a:r>
            <a:endParaRPr lang="en-US" sz="2000">
              <a:highlight>
                <a:srgbClr val="FFFFFF"/>
              </a:highlight>
            </a:endParaRPr>
          </a:p>
          <a:p>
            <a:pPr marL="76200" marR="723900" lvl="0" indent="0" rtl="0">
              <a:spcBef>
                <a:spcPts val="0"/>
              </a:spcBef>
              <a:spcAft>
                <a:spcPts val="0"/>
              </a:spcAft>
              <a:buSzPts val="2400"/>
              <a:buNone/>
            </a:pPr>
            <a:r>
              <a:rPr lang="en-US" sz="2000">
                <a:sym typeface="+mn-ea"/>
              </a:rPr>
              <a:t> </a:t>
            </a:r>
            <a:endParaRPr lang="en-US" sz="2000"/>
          </a:p>
          <a:p>
            <a:pPr marL="457200" marR="723900" lvl="0" indent="-381000" rtl="0">
              <a:spcBef>
                <a:spcPts val="0"/>
              </a:spcBef>
              <a:spcAft>
                <a:spcPts val="0"/>
              </a:spcAft>
              <a:buClr>
                <a:srgbClr val="242424"/>
              </a:buClr>
              <a:buSzPts val="2400"/>
              <a:buChar char="•"/>
            </a:pPr>
            <a:endParaRPr lang="en-US" sz="2000">
              <a:highlight>
                <a:srgbClr val="FFFFFF"/>
              </a:highlight>
            </a:endParaRPr>
          </a:p>
          <a:p>
            <a:pPr marL="228600" lvl="0" indent="0" rtl="0">
              <a:spcBef>
                <a:spcPts val="400"/>
              </a:spcBef>
              <a:spcAft>
                <a:spcPts val="0"/>
              </a:spcAft>
              <a:buNone/>
            </a:pPr>
            <a:endParaRPr lang="en-IN"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2</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latin typeface="Calibri Light" panose="020F0302020204030204" charset="0"/>
                <a:cs typeface="Calibri Light" panose="020F0302020204030204" charset="0"/>
                <a:sym typeface="+mn-ea"/>
              </a:rPr>
              <a:t>References</a:t>
            </a:r>
            <a:endParaRPr lang="en-US" sz="400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rmAutofit/>
          </a:bodyPr>
          <a:lstStyle/>
          <a:p>
            <a:pPr marL="457200" lvl="0" indent="-381000" rtl="0">
              <a:spcBef>
                <a:spcPts val="0"/>
              </a:spcBef>
              <a:spcAft>
                <a:spcPts val="600"/>
              </a:spcAft>
              <a:buClr>
                <a:srgbClr val="2196D1"/>
              </a:buClr>
              <a:buSzPts val="2400"/>
              <a:buChar char="•"/>
            </a:pPr>
            <a:r>
              <a:rPr lang="en-IN" sz="2000">
                <a:sym typeface="+mn-ea"/>
              </a:rPr>
              <a:t>Razvan Pascanu, Caglar Gulcehre, Kyunghyun Cho, and Yoshua Bengio. How to construct deep recurrent neural networks. </a:t>
            </a:r>
            <a:r>
              <a:rPr lang="en-IN" sz="2000" i="1">
                <a:sym typeface="+mn-ea"/>
              </a:rPr>
              <a:t>ICLR</a:t>
            </a:r>
            <a:r>
              <a:rPr lang="en-IN" sz="2000">
                <a:sym typeface="+mn-ea"/>
              </a:rPr>
              <a:t>, 2014.</a:t>
            </a:r>
            <a:endParaRPr lang="en-IN" sz="2000"/>
          </a:p>
          <a:p>
            <a:pPr marL="457200" lvl="0" indent="-381000" rtl="0">
              <a:spcBef>
                <a:spcPts val="0"/>
              </a:spcBef>
              <a:spcAft>
                <a:spcPts val="600"/>
              </a:spcAft>
              <a:buClr>
                <a:srgbClr val="2196D1"/>
              </a:buClr>
              <a:buSzPts val="2400"/>
              <a:buChar char="•"/>
            </a:pPr>
            <a:r>
              <a:rPr lang="en-IN" sz="2000">
                <a:sym typeface="+mn-ea"/>
              </a:rPr>
              <a:t>Aerts HJ, Velazquez ER, Leijenaar RT, Parmar C, Grossmann P, Carvalho S, Bussink J, Monshouwer R, Haibe-Kains B, Rietveld D et al (2014) Decoding tumour phenotype by noninvasive imaging using a quantitative radiomics approach.</a:t>
            </a:r>
          </a:p>
          <a:p>
            <a:pPr marL="457200" lvl="0" indent="-381000" rtl="0">
              <a:spcBef>
                <a:spcPts val="0"/>
              </a:spcBef>
              <a:spcAft>
                <a:spcPts val="600"/>
              </a:spcAft>
              <a:buClr>
                <a:srgbClr val="2196D1"/>
              </a:buClr>
              <a:buSzPts val="2400"/>
              <a:buChar char="•"/>
            </a:pPr>
            <a:r>
              <a:rPr lang="en-IN" sz="2000">
                <a:sym typeface="+mn-ea"/>
              </a:rPr>
              <a:t>Nat Commun 5:1–92. Agrawal H, Desai K, Wang Y, Chen X, Jain R, Johnson M, Batra D, Parikh D, Lee S, Anderson P(2019) nocaps: novel object captioning at scale. In: Proceedings of the IEEE international conference on computer vision, Seoul, Korea, pp 8948–8957</a:t>
            </a:r>
          </a:p>
          <a:p>
            <a:pPr marL="457200" lvl="0" indent="-381000" rtl="0">
              <a:spcBef>
                <a:spcPts val="0"/>
              </a:spcBef>
              <a:spcAft>
                <a:spcPts val="600"/>
              </a:spcAft>
              <a:buClr>
                <a:srgbClr val="2196D1"/>
              </a:buClr>
              <a:buSzPts val="2400"/>
              <a:buChar char="•"/>
            </a:pPr>
            <a:r>
              <a:rPr lang="en-IN" sz="2000">
                <a:sym typeface="+mn-ea"/>
              </a:rPr>
              <a:t>Jing, B., Xie, P., Xing, E.: On the automatic generation of medical imaging reports. ACL (2018)</a:t>
            </a:r>
            <a:endParaRPr lang="en-IN" sz="2000"/>
          </a:p>
          <a:p>
            <a:pPr marL="457200" lvl="0" indent="-381000" rtl="0">
              <a:spcBef>
                <a:spcPts val="0"/>
              </a:spcBef>
              <a:spcAft>
                <a:spcPts val="600"/>
              </a:spcAft>
              <a:buClr>
                <a:srgbClr val="2196D1"/>
              </a:buClr>
              <a:buSzPts val="2400"/>
              <a:buChar char="•"/>
            </a:pPr>
            <a:endParaRPr lang="en-IN" sz="2000"/>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rPr>
              <a:pPr>
                <a:spcAft>
                  <a:spcPts val="600"/>
                </a:spcAft>
              </a:pPr>
              <a:t>20</a:t>
            </a:fld>
            <a:endParaRPr lang="en-IN" sz="1100">
              <a:solidFill>
                <a:schemeClr val="tx1">
                  <a:lumMod val="50000"/>
                  <a:lumOff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cs typeface="Times New Roman" panose="02020603050405020304" pitchFamily="18" charset="0"/>
                <a:sym typeface="+mn-ea"/>
              </a:rPr>
              <a:t>References</a:t>
            </a:r>
            <a:endParaRPr lang="en-US" sz="400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rmAutofit/>
          </a:bodyPr>
          <a:lstStyle/>
          <a:p>
            <a:pPr marL="457200" lvl="0" indent="-381000" rtl="0">
              <a:spcBef>
                <a:spcPts val="0"/>
              </a:spcBef>
              <a:spcAft>
                <a:spcPts val="600"/>
              </a:spcAft>
              <a:buClr>
                <a:srgbClr val="2196D1"/>
              </a:buClr>
              <a:buSzPts val="2400"/>
              <a:buFont typeface="Calibri" panose="020F0502020204030204"/>
              <a:buChar char="•"/>
            </a:pPr>
            <a:r>
              <a:rPr lang="en-IN" sz="2000">
                <a:sym typeface="+mn-ea"/>
              </a:rPr>
              <a:t>Anderson P, Fernando B, Johnson M, Gould S (2016) SPICE: semantic propositional image caption evaluation. In: Proceedings of the European conference on computer vision, Amsterdam, Netherlands, pp 382–398</a:t>
            </a:r>
            <a:endParaRPr lang="en-IN" sz="2000"/>
          </a:p>
          <a:p>
            <a:pPr marL="457200" lvl="0" indent="-381000" rtl="0">
              <a:spcBef>
                <a:spcPts val="0"/>
              </a:spcBef>
              <a:spcAft>
                <a:spcPts val="600"/>
              </a:spcAft>
              <a:buClr>
                <a:srgbClr val="2196D1"/>
              </a:buClr>
              <a:buSzPts val="2400"/>
              <a:buFont typeface="Calibri" panose="020F0502020204030204"/>
              <a:buChar char="•"/>
            </a:pPr>
            <a:r>
              <a:rPr lang="en-IN" sz="2000">
                <a:sym typeface="+mn-ea"/>
              </a:rPr>
              <a:t>Wang, X., Peng, Y., Lu, L., Lu, Z., Summers, R.M.: Tienet: Text-image embedding</a:t>
            </a:r>
            <a:endParaRPr lang="en-IN" sz="2000"/>
          </a:p>
          <a:p>
            <a:pPr marL="457200" lvl="0" indent="-381000" rtl="0">
              <a:spcBef>
                <a:spcPts val="0"/>
              </a:spcBef>
              <a:spcAft>
                <a:spcPts val="600"/>
              </a:spcAft>
              <a:buClr>
                <a:srgbClr val="2196D1"/>
              </a:buClr>
              <a:buSzPts val="2400"/>
              <a:buFont typeface="Calibri" panose="020F0502020204030204"/>
              <a:buChar char="•"/>
            </a:pPr>
            <a:r>
              <a:rPr lang="en-IN" sz="2000">
                <a:sym typeface="+mn-ea"/>
              </a:rPr>
              <a:t>network for common thorax disease classification and reporting in chest x-rays. In: Proceedings of the IEEE conference on computer vision and pattern recognition. (2018) 9049–9058</a:t>
            </a:r>
            <a:endParaRPr lang="en-IN" sz="2000"/>
          </a:p>
          <a:p>
            <a:pPr marL="457200" lvl="0" indent="-381000" rtl="0">
              <a:spcBef>
                <a:spcPts val="0"/>
              </a:spcBef>
              <a:spcAft>
                <a:spcPts val="600"/>
              </a:spcAft>
              <a:buClr>
                <a:srgbClr val="2196D1"/>
              </a:buClr>
              <a:buSzPts val="2400"/>
              <a:buFont typeface="Calibri" panose="020F0502020204030204"/>
              <a:buChar char="•"/>
            </a:pPr>
            <a:r>
              <a:rPr lang="en-IN" sz="2000">
                <a:sym typeface="+mn-ea"/>
              </a:rPr>
              <a:t>4. Johnson, J., Karpathy, A., Fei-Fei, L.: Densecap: Fully convolutional localization networks for dense captioning. In: Proceedings of the IEEE Conference on Computer Vision and Pattern Recognition. (2016)</a:t>
            </a:r>
            <a:endParaRPr lang="en-IN" sz="2000"/>
          </a:p>
          <a:p>
            <a:endParaRPr lang="en-IN" sz="2000"/>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rPr>
              <a:pPr>
                <a:spcAft>
                  <a:spcPts val="600"/>
                </a:spcAft>
              </a:pPr>
              <a:t>21</a:t>
            </a:fld>
            <a:endParaRPr lang="en-IN" sz="1100">
              <a:solidFill>
                <a:schemeClr val="tx1">
                  <a:lumMod val="50000"/>
                  <a:lumOff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a:ln/>
                <a:solidFill>
                  <a:srgbClr val="FFFFFF"/>
                </a:solidFill>
                <a:effectLst>
                  <a:outerShdw blurRad="38100" dist="19050" dir="2700000" algn="tl" rotWithShape="0">
                    <a:schemeClr val="dk1">
                      <a:alpha val="40000"/>
                    </a:schemeClr>
                  </a:outerShdw>
                </a:effectLst>
                <a:latin typeface="+mj-lt"/>
                <a:ea typeface="+mj-ea"/>
                <a:cs typeface="+mj-cs"/>
              </a:rPr>
              <a:t>THANK YOU</a:t>
            </a:r>
          </a:p>
        </p:txBody>
      </p:sp>
      <p:sp>
        <p:nvSpPr>
          <p:cNvPr id="4" name="Slide Number Placeholder 3"/>
          <p:cNvSpPr>
            <a:spLocks noGrp="1"/>
          </p:cNvSpPr>
          <p:nvPr>
            <p:ph type="sldNum" sz="quarter" idx="12"/>
          </p:nvPr>
        </p:nvSpPr>
        <p:spPr>
          <a:xfrm>
            <a:off x="11704320" y="6446837"/>
            <a:ext cx="448056" cy="365125"/>
          </a:xfrm>
        </p:spPr>
        <p:txBody>
          <a:bodyPr vert="horz" lIns="91440" tIns="45720" rIns="91440" bIns="45720" rtlCol="0" anchor="ctr">
            <a:normAutofit/>
          </a:bodyPr>
          <a:lstStyle/>
          <a:p>
            <a:pPr>
              <a:spcAft>
                <a:spcPts val="600"/>
              </a:spcAft>
            </a:pPr>
            <a:fld id="{3F87B148-DC85-4EDB-ACA3-100B1D618A48}"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esk with stethoscope and computer keyboard">
            <a:extLst>
              <a:ext uri="{FF2B5EF4-FFF2-40B4-BE49-F238E27FC236}">
                <a16:creationId xmlns:a16="http://schemas.microsoft.com/office/drawing/2014/main" id="{4B3D6BAE-A4C0-2AC3-08D0-8F00FD965544}"/>
              </a:ext>
            </a:extLst>
          </p:cNvPr>
          <p:cNvPicPr>
            <a:picLocks noChangeAspect="1"/>
          </p:cNvPicPr>
          <p:nvPr/>
        </p:nvPicPr>
        <p:blipFill rotWithShape="1">
          <a:blip r:embed="rId2"/>
          <a:srcRect l="47342" r="-2" b="-2"/>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15317" y="405685"/>
            <a:ext cx="5464968" cy="1559301"/>
          </a:xfrm>
        </p:spPr>
        <p:txBody>
          <a:bodyPr>
            <a:normAutofit/>
          </a:bodyPr>
          <a:lstStyle/>
          <a:p>
            <a:r>
              <a:rPr lang="en-IN" sz="4000" b="1">
                <a:cs typeface="+mj-lt"/>
              </a:rPr>
              <a:t>Objectives</a:t>
            </a:r>
          </a:p>
        </p:txBody>
      </p:sp>
      <p:sp>
        <p:nvSpPr>
          <p:cNvPr id="3" name="Content Placeholder 2"/>
          <p:cNvSpPr>
            <a:spLocks noGrp="1"/>
          </p:cNvSpPr>
          <p:nvPr>
            <p:ph idx="1"/>
          </p:nvPr>
        </p:nvSpPr>
        <p:spPr>
          <a:xfrm>
            <a:off x="6115317" y="2743200"/>
            <a:ext cx="5247340" cy="3496878"/>
          </a:xfrm>
        </p:spPr>
        <p:txBody>
          <a:bodyPr anchor="ctr">
            <a:normAutofit/>
          </a:bodyPr>
          <a:lstStyle/>
          <a:p>
            <a:r>
              <a:rPr lang="en-US" sz="1700" i="0">
                <a:effectLst/>
                <a:latin typeface="Calibri" panose="020F0502020204030204" pitchFamily="34" charset="0"/>
                <a:cs typeface="Calibri" panose="020F0502020204030204" pitchFamily="34" charset="0"/>
              </a:rPr>
              <a:t>The primary objective is to automate the process of generating X-ray reports, reducing the time and effort required by health</a:t>
            </a:r>
            <a:r>
              <a:rPr lang="en-IN" altLang="en-US" sz="1700" i="0">
                <a:effectLst/>
                <a:latin typeface="Calibri" panose="020F0502020204030204" pitchFamily="34" charset="0"/>
                <a:cs typeface="Calibri" panose="020F0502020204030204" pitchFamily="34" charset="0"/>
              </a:rPr>
              <a:t>care </a:t>
            </a:r>
            <a:r>
              <a:rPr lang="en-US" sz="1700" i="0">
                <a:effectLst/>
                <a:latin typeface="Calibri" panose="020F0502020204030204" pitchFamily="34" charset="0"/>
                <a:cs typeface="Calibri" panose="020F0502020204030204" pitchFamily="34" charset="0"/>
              </a:rPr>
              <a:t>professionals to create them manually.</a:t>
            </a:r>
          </a:p>
          <a:p>
            <a:r>
              <a:rPr lang="en-US" sz="1700" i="0">
                <a:effectLst/>
                <a:latin typeface="Calibri" panose="020F0502020204030204" pitchFamily="34" charset="0"/>
                <a:cs typeface="Calibri" panose="020F0502020204030204" pitchFamily="34" charset="0"/>
              </a:rPr>
              <a:t>It will Increase the efficiency of medical staff by providing a tool that can quickly generate reports.</a:t>
            </a:r>
          </a:p>
          <a:p>
            <a:r>
              <a:rPr lang="en-IN" altLang="en-US" sz="1700" i="0">
                <a:effectLst/>
                <a:latin typeface="Calibri" panose="020F0502020204030204" pitchFamily="34" charset="0"/>
                <a:cs typeface="Calibri" panose="020F0502020204030204" pitchFamily="34" charset="0"/>
              </a:rPr>
              <a:t>Felicitating the common people to get report of any irregularities in their chest x- ray</a:t>
            </a:r>
            <a:endParaRPr lang="en-US" sz="1700" i="0">
              <a:effectLst/>
              <a:latin typeface="Calibri" panose="020F0502020204030204" pitchFamily="34" charset="0"/>
              <a:cs typeface="Calibri" panose="020F0502020204030204" pitchFamily="34" charset="0"/>
            </a:endParaRPr>
          </a:p>
          <a:p>
            <a:r>
              <a:rPr lang="en-US" sz="1700" i="0">
                <a:effectLst/>
                <a:latin typeface="Calibri" panose="020F0502020204030204" pitchFamily="34" charset="0"/>
                <a:cs typeface="Calibri" panose="020F0502020204030204" pitchFamily="34" charset="0"/>
              </a:rPr>
              <a:t>Develop a user-friendly and intuitive interface to make it easy to use the application without extensive training.</a:t>
            </a:r>
          </a:p>
        </p:txBody>
      </p:sp>
      <p:sp>
        <p:nvSpPr>
          <p:cNvPr id="4" name="Slide Number Placeholder 3"/>
          <p:cNvSpPr>
            <a:spLocks noGrp="1"/>
          </p:cNvSpPr>
          <p:nvPr>
            <p:ph type="sldNum" sz="quarter" idx="12"/>
          </p:nvPr>
        </p:nvSpPr>
        <p:spPr>
          <a:xfrm>
            <a:off x="8732520" y="6356350"/>
            <a:ext cx="3200400" cy="365125"/>
          </a:xfrm>
        </p:spPr>
        <p:txBody>
          <a:bodyPr>
            <a:normAutofit/>
          </a:bodyPr>
          <a:lstStyle/>
          <a:p>
            <a:pPr>
              <a:spcAft>
                <a:spcPts val="600"/>
              </a:spcAft>
            </a:pPr>
            <a:fld id="{3F87B148-DC85-4EDB-ACA3-100B1D618A48}" type="slidenum">
              <a:rPr lang="en-IN">
                <a:solidFill>
                  <a:schemeClr val="tx1"/>
                </a:solidFill>
                <a:latin typeface="Times New Roman" panose="02020603050405020304" pitchFamily="18" charset="0"/>
                <a:cs typeface="Times New Roman" panose="02020603050405020304" pitchFamily="18" charset="0"/>
              </a:rPr>
              <a:pPr>
                <a:spcAft>
                  <a:spcPts val="600"/>
                </a:spcAft>
              </a:pPr>
              <a:t>3</a:t>
            </a:fld>
            <a:endParaRPr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3409" y="762001"/>
            <a:ext cx="4156512" cy="1708244"/>
          </a:xfrm>
        </p:spPr>
        <p:txBody>
          <a:bodyPr anchor="ctr">
            <a:normAutofit/>
          </a:bodyPr>
          <a:lstStyle/>
          <a:p>
            <a:r>
              <a:rPr lang="en-IN" sz="4000" b="1">
                <a:cs typeface="+mj-lt"/>
              </a:rPr>
              <a:t>Technology Used</a:t>
            </a:r>
            <a:br>
              <a:rPr lang="en-IN" sz="4000" b="1">
                <a:latin typeface="Times New Roman" panose="02020603050405020304" pitchFamily="18" charset="0"/>
                <a:cs typeface="Times New Roman" panose="02020603050405020304" pitchFamily="18" charset="0"/>
              </a:rPr>
            </a:br>
            <a:endParaRPr lang="en-IN" sz="4000" b="1">
              <a:latin typeface="Times New Roman" panose="02020603050405020304" pitchFamily="18" charset="0"/>
              <a:cs typeface="Times New Roman" panose="02020603050405020304" pitchFamily="18" charset="0"/>
            </a:endParaRPr>
          </a:p>
        </p:txBody>
      </p:sp>
      <p:pic>
        <p:nvPicPr>
          <p:cNvPr id="6" name="Picture 5" descr="Network connection abstract against a white background">
            <a:extLst>
              <a:ext uri="{FF2B5EF4-FFF2-40B4-BE49-F238E27FC236}">
                <a16:creationId xmlns:a16="http://schemas.microsoft.com/office/drawing/2014/main" id="{F710DE92-F854-3033-410C-B161BAF2B3E1}"/>
              </a:ext>
            </a:extLst>
          </p:cNvPr>
          <p:cNvPicPr>
            <a:picLocks noChangeAspect="1"/>
          </p:cNvPicPr>
          <p:nvPr/>
        </p:nvPicPr>
        <p:blipFill rotWithShape="1">
          <a:blip r:embed="rId2"/>
          <a:srcRect r="40666" b="-2"/>
          <a:stretch/>
        </p:blipFill>
        <p:spPr>
          <a:xfrm>
            <a:off x="-1" y="-2"/>
            <a:ext cx="6096001" cy="6858002"/>
          </a:xfrm>
          <a:prstGeom prst="rect">
            <a:avLst/>
          </a:prstGeom>
        </p:spPr>
      </p:pic>
      <p:sp>
        <p:nvSpPr>
          <p:cNvPr id="3" name="Content Placeholder 2"/>
          <p:cNvSpPr>
            <a:spLocks noGrp="1"/>
          </p:cNvSpPr>
          <p:nvPr>
            <p:ph idx="1"/>
          </p:nvPr>
        </p:nvSpPr>
        <p:spPr>
          <a:xfrm>
            <a:off x="6803409" y="2470245"/>
            <a:ext cx="4156512" cy="3769835"/>
          </a:xfrm>
        </p:spPr>
        <p:txBody>
          <a:bodyPr anchor="ctr">
            <a:normAutofit/>
          </a:bodyPr>
          <a:lstStyle/>
          <a:p>
            <a:pPr>
              <a:buFont typeface="Arial" panose="020B0604020202020204" pitchFamily="34" charset="0"/>
              <a:buChar char="•"/>
            </a:pPr>
            <a:r>
              <a:rPr lang="en-US" sz="2000" b="1" i="0">
                <a:effectLst/>
                <a:latin typeface="Calibri" panose="020F0502020204030204" pitchFamily="34" charset="0"/>
                <a:cs typeface="Calibri" panose="020F0502020204030204" pitchFamily="34" charset="0"/>
              </a:rPr>
              <a:t>TensorFlow,</a:t>
            </a:r>
            <a:r>
              <a:rPr lang="en-US" sz="2000" b="0" i="0">
                <a:effectLst/>
                <a:latin typeface="Calibri" panose="020F0502020204030204" pitchFamily="34" charset="0"/>
                <a:cs typeface="Calibri" panose="020F0502020204030204" pitchFamily="34" charset="0"/>
              </a:rPr>
              <a:t> </a:t>
            </a:r>
            <a:r>
              <a:rPr lang="en-US" sz="2000" b="1" i="0">
                <a:effectLst/>
                <a:latin typeface="Calibri" panose="020F0502020204030204" pitchFamily="34" charset="0"/>
                <a:cs typeface="Calibri" panose="020F0502020204030204" pitchFamily="34" charset="0"/>
              </a:rPr>
              <a:t>Keras,</a:t>
            </a:r>
            <a:r>
              <a:rPr lang="en-US" sz="2000" b="0" i="0">
                <a:effectLst/>
                <a:latin typeface="Calibri" panose="020F0502020204030204" pitchFamily="34" charset="0"/>
                <a:cs typeface="Calibri" panose="020F0502020204030204" pitchFamily="34" charset="0"/>
              </a:rPr>
              <a:t> </a:t>
            </a:r>
            <a:r>
              <a:rPr lang="en-US" sz="2000" b="1" i="0">
                <a:effectLst/>
                <a:latin typeface="Calibri" panose="020F0502020204030204" pitchFamily="34" charset="0"/>
                <a:cs typeface="Calibri" panose="020F0502020204030204" pitchFamily="34" charset="0"/>
              </a:rPr>
              <a:t>Matplotlib,</a:t>
            </a:r>
            <a:r>
              <a:rPr lang="en-US" sz="2000" b="0" i="0">
                <a:effectLst/>
                <a:latin typeface="Calibri" panose="020F0502020204030204" pitchFamily="34" charset="0"/>
                <a:cs typeface="Calibri" panose="020F0502020204030204" pitchFamily="34" charset="0"/>
              </a:rPr>
              <a:t> </a:t>
            </a:r>
            <a:r>
              <a:rPr lang="en-US" sz="2000" b="1" i="0">
                <a:effectLst/>
                <a:latin typeface="Calibri" panose="020F0502020204030204" pitchFamily="34" charset="0"/>
                <a:cs typeface="Calibri" panose="020F0502020204030204" pitchFamily="34" charset="0"/>
              </a:rPr>
              <a:t>NumPy.</a:t>
            </a:r>
            <a:r>
              <a:rPr lang="en-US" sz="2000" b="0" i="0">
                <a:effectLst/>
                <a:latin typeface="Calibri" panose="020F0502020204030204" pitchFamily="34" charset="0"/>
                <a:cs typeface="Calibri" panose="020F0502020204030204" pitchFamily="34" charset="0"/>
              </a:rPr>
              <a:t>(Libraries)</a:t>
            </a:r>
          </a:p>
          <a:p>
            <a:pPr>
              <a:buFont typeface="Arial" panose="020B0604020202020204" pitchFamily="34" charset="0"/>
              <a:buChar char="•"/>
            </a:pPr>
            <a:r>
              <a:rPr lang="en-US" sz="2000" b="1" i="0">
                <a:effectLst/>
                <a:latin typeface="Calibri" panose="020F0502020204030204" pitchFamily="34" charset="0"/>
                <a:cs typeface="Calibri" panose="020F0502020204030204" pitchFamily="34" charset="0"/>
              </a:rPr>
              <a:t>Kaggle.</a:t>
            </a:r>
            <a:r>
              <a:rPr lang="en-US" sz="2000" b="0" i="0">
                <a:effectLst/>
                <a:latin typeface="Calibri" panose="020F0502020204030204" pitchFamily="34" charset="0"/>
                <a:cs typeface="Calibri" panose="020F0502020204030204" pitchFamily="34" charset="0"/>
              </a:rPr>
              <a:t> (For Dataset)</a:t>
            </a: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i="0">
                <a:effectLst/>
                <a:latin typeface="Calibri" panose="020F0502020204030204" pitchFamily="34" charset="0"/>
                <a:cs typeface="Calibri" panose="020F0502020204030204" pitchFamily="34" charset="0"/>
              </a:rPr>
              <a:t>i</a:t>
            </a:r>
            <a:r>
              <a:rPr lang="en-IN" altLang="en-US" sz="2000" b="1" i="0">
                <a:effectLst/>
                <a:latin typeface="Calibri" panose="020F0502020204030204" pitchFamily="34" charset="0"/>
                <a:cs typeface="Calibri" panose="020F0502020204030204" pitchFamily="34" charset="0"/>
              </a:rPr>
              <a:t>ndiana uni. dataset</a:t>
            </a:r>
            <a:r>
              <a:rPr lang="en-US" sz="2000" b="0" i="0">
                <a:effectLst/>
                <a:latin typeface="Calibri" panose="020F0502020204030204" pitchFamily="34" charset="0"/>
                <a:cs typeface="Calibri" panose="020F0502020204030204" pitchFamily="34" charset="0"/>
              </a:rPr>
              <a:t> (To visualize images of dataset) </a:t>
            </a: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i="0">
                <a:effectLst/>
                <a:latin typeface="Calibri" panose="020F0502020204030204" pitchFamily="34" charset="0"/>
                <a:cs typeface="Calibri" panose="020F0502020204030204" pitchFamily="34" charset="0"/>
              </a:rPr>
              <a:t>Data augmentation.</a:t>
            </a:r>
            <a:r>
              <a:rPr lang="en-US" sz="2000" b="0" i="0">
                <a:effectLst/>
                <a:latin typeface="Calibri" panose="020F0502020204030204" pitchFamily="34" charset="0"/>
                <a:cs typeface="Calibri" panose="020F0502020204030204" pitchFamily="34" charset="0"/>
              </a:rPr>
              <a:t> (To train model with various variations)</a:t>
            </a: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i="0">
                <a:effectLst/>
                <a:latin typeface="Calibri" panose="020F0502020204030204" pitchFamily="34" charset="0"/>
                <a:cs typeface="Calibri" panose="020F0502020204030204" pitchFamily="34" charset="0"/>
              </a:rPr>
              <a:t>CNN model. </a:t>
            </a:r>
            <a:r>
              <a:rPr lang="en-US" sz="2000" b="0" i="0">
                <a:effectLst/>
                <a:latin typeface="Calibri" panose="020F0502020204030204" pitchFamily="34" charset="0"/>
                <a:cs typeface="Calibri" panose="020F0502020204030204" pitchFamily="34" charset="0"/>
              </a:rPr>
              <a:t>(Deep Learning Model for image processing)</a:t>
            </a: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r>
              <a:rPr lang="en-IN" altLang="en-US" sz="2000" b="1" i="0">
                <a:effectLst/>
                <a:latin typeface="Calibri" panose="020F0502020204030204" pitchFamily="34" charset="0"/>
                <a:cs typeface="Calibri" panose="020F0502020204030204" pitchFamily="34" charset="0"/>
              </a:rPr>
              <a:t>Kotlin</a:t>
            </a:r>
            <a:r>
              <a:rPr lang="en-US" sz="2000" b="0" i="0">
                <a:effectLst/>
                <a:latin typeface="Calibri" panose="020F0502020204030204" pitchFamily="34" charset="0"/>
                <a:cs typeface="Calibri" panose="020F0502020204030204" pitchFamily="34" charset="0"/>
              </a:rPr>
              <a:t>(For mobile app development)</a:t>
            </a:r>
            <a:endParaRPr lang="en-US" sz="20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0657268" y="6356350"/>
            <a:ext cx="1275652" cy="365125"/>
          </a:xfrm>
        </p:spPr>
        <p:txBody>
          <a:bodyPr>
            <a:normAutofit/>
          </a:bodyPr>
          <a:lstStyle/>
          <a:p>
            <a:pPr>
              <a:spcAft>
                <a:spcPts val="600"/>
              </a:spcAft>
            </a:pPr>
            <a:fld id="{3F87B148-DC85-4EDB-ACA3-100B1D618A48}" type="slidenum">
              <a:rPr lang="en-IN">
                <a:solidFill>
                  <a:schemeClr val="tx1"/>
                </a:solidFill>
                <a:latin typeface="Times New Roman" panose="02020603050405020304" pitchFamily="18" charset="0"/>
                <a:cs typeface="Times New Roman" panose="02020603050405020304" pitchFamily="18" charset="0"/>
              </a:rPr>
              <a:pPr>
                <a:spcAft>
                  <a:spcPts val="600"/>
                </a:spcAft>
              </a:pPr>
              <a:t>4</a:t>
            </a:fld>
            <a:endParaRPr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D95A5-0A4D-D191-B2A8-AC142CC588C6}"/>
              </a:ext>
            </a:extLst>
          </p:cNvPr>
          <p:cNvSpPr>
            <a:spLocks noGrp="1"/>
          </p:cNvSpPr>
          <p:nvPr>
            <p:ph type="title"/>
          </p:nvPr>
        </p:nvSpPr>
        <p:spPr>
          <a:xfrm>
            <a:off x="1371599" y="294538"/>
            <a:ext cx="9895951" cy="1033669"/>
          </a:xfrm>
        </p:spPr>
        <p:txBody>
          <a:bodyPr>
            <a:normAutofit/>
          </a:bodyPr>
          <a:lstStyle/>
          <a:p>
            <a:r>
              <a:rPr lang="en-IN" sz="4000" b="1">
                <a:solidFill>
                  <a:srgbClr val="FFFFFF"/>
                </a:solidFill>
                <a:latin typeface="Calibri Light" panose="020F0302020204030204" charset="0"/>
                <a:cs typeface="Calibri Light" panose="020F0302020204030204" charset="0"/>
              </a:rPr>
              <a:t>Literature Survey</a:t>
            </a:r>
            <a:endParaRPr lang="en-IN" sz="4000">
              <a:solidFill>
                <a:srgbClr val="FFFFFF"/>
              </a:solidFill>
            </a:endParaRPr>
          </a:p>
        </p:txBody>
      </p:sp>
      <p:sp>
        <p:nvSpPr>
          <p:cNvPr id="3" name="Content Placeholder 2">
            <a:extLst>
              <a:ext uri="{FF2B5EF4-FFF2-40B4-BE49-F238E27FC236}">
                <a16:creationId xmlns:a16="http://schemas.microsoft.com/office/drawing/2014/main" id="{9171E21D-BB0C-5133-26BC-7CD8D6FAFCA4}"/>
              </a:ext>
            </a:extLst>
          </p:cNvPr>
          <p:cNvSpPr>
            <a:spLocks noGrp="1"/>
          </p:cNvSpPr>
          <p:nvPr>
            <p:ph idx="1"/>
          </p:nvPr>
        </p:nvSpPr>
        <p:spPr>
          <a:xfrm>
            <a:off x="1371599" y="2318197"/>
            <a:ext cx="9724031" cy="3683358"/>
          </a:xfrm>
        </p:spPr>
        <p:txBody>
          <a:bodyPr anchor="ctr">
            <a:normAutofit/>
          </a:bodyPr>
          <a:lstStyle/>
          <a:p>
            <a:pPr marL="0" indent="0">
              <a:buNone/>
            </a:pPr>
            <a:r>
              <a:rPr lang="en-GB" sz="1600">
                <a:effectLst/>
              </a:rPr>
              <a:t>Title: </a:t>
            </a:r>
            <a:r>
              <a:rPr lang="en-IN" sz="1600">
                <a:effectLst/>
                <a:uFill>
                  <a:solidFill>
                    <a:srgbClr val="000000"/>
                  </a:solidFill>
                </a:uFill>
                <a:ea typeface="Times New Roman" panose="02020603050405020304" pitchFamily="18" charset="0"/>
                <a:cs typeface="Times New Roman" panose="02020603050405020304" pitchFamily="18" charset="0"/>
              </a:rPr>
              <a:t>CheXNet: Radiologist-Level Pneumonia Detection on Chest X-Rays with Deep Learning</a:t>
            </a:r>
            <a:endParaRPr lang="en-GB" sz="1600">
              <a:effectLst/>
            </a:endParaRPr>
          </a:p>
          <a:p>
            <a:pPr marL="0" indent="0">
              <a:buNone/>
            </a:pPr>
            <a:r>
              <a:rPr lang="en-GB" sz="1600">
                <a:effectLst/>
              </a:rPr>
              <a:t>Author</a:t>
            </a:r>
            <a:r>
              <a:rPr lang="en-GB" sz="1600"/>
              <a:t>: Pranav Rajpurkar, Jeremy Irvin, Kaylie Zhu, Brandon Yang, Hershel Mehta, Tony Duan</a:t>
            </a:r>
          </a:p>
          <a:p>
            <a:pPr marL="0" indent="0">
              <a:buNone/>
            </a:pPr>
            <a:r>
              <a:rPr lang="en-GB" sz="1600"/>
              <a:t>Journal: Cornell University</a:t>
            </a:r>
          </a:p>
          <a:p>
            <a:pPr marL="0" indent="0">
              <a:buNone/>
            </a:pPr>
            <a:r>
              <a:rPr lang="en-GB" sz="1600">
                <a:effectLst/>
              </a:rPr>
              <a:t>Year of Publishing: 2017</a:t>
            </a:r>
          </a:p>
          <a:p>
            <a:pPr marL="0" indent="0">
              <a:buNone/>
            </a:pPr>
            <a:r>
              <a:rPr lang="en-GB" sz="1600">
                <a:effectLst/>
              </a:rPr>
              <a:t>The author of this study report talked about how chest-based diseases are becoming more common every day and how delayed diagnosis and treatment negatively impacts us diseases like pneumonia is hard to detect and diagnose even. The diagnosis of pneumonia through chest radiography presents a significant challenge for radiologists due to the inherent complexities in interpreting subtle visual cues within X-ray images. This difficulty is compounded by the potential overlap of pneumonia manifestations with other thoracic pathologies, as well as the varied presentation of benign abnormalities. Addressing this need, recent advancements in deep learning have paved the way for the development of sophisticated artificial intelligence models capable of automating pneumonia detection from chest X-ray images. In their seminal work, the authors introduce ChexNet, a state-of-the-art convolutional neural network (CNN) comprising 121 layers. ChexNet demonstrates remarkable proficiency in pneumonia detection, surpassing the performance levels typically achieved by practicing radiologists.</a:t>
            </a:r>
            <a:endParaRPr lang="en-IN" sz="1600"/>
          </a:p>
        </p:txBody>
      </p:sp>
      <p:sp>
        <p:nvSpPr>
          <p:cNvPr id="4" name="Slide Number Placeholder 3">
            <a:extLst>
              <a:ext uri="{FF2B5EF4-FFF2-40B4-BE49-F238E27FC236}">
                <a16:creationId xmlns:a16="http://schemas.microsoft.com/office/drawing/2014/main" id="{792C9A86-A9E8-D85E-9F30-964DA821CF71}"/>
              </a:ext>
            </a:extLst>
          </p:cNvPr>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rPr>
              <a:pPr>
                <a:spcAft>
                  <a:spcPts val="600"/>
                </a:spcAft>
              </a:pPr>
              <a:t>5</a:t>
            </a:fld>
            <a:endParaRPr lang="en-IN" sz="1100">
              <a:solidFill>
                <a:schemeClr val="tx1">
                  <a:lumMod val="50000"/>
                  <a:lumOff val="50000"/>
                </a:schemeClr>
              </a:solidFill>
            </a:endParaRPr>
          </a:p>
        </p:txBody>
      </p:sp>
      <p:sp>
        <p:nvSpPr>
          <p:cNvPr id="5" name="AutoShape 2" descr="Cornell University">
            <a:hlinkClick r:id="rId2"/>
            <a:extLst>
              <a:ext uri="{FF2B5EF4-FFF2-40B4-BE49-F238E27FC236}">
                <a16:creationId xmlns:a16="http://schemas.microsoft.com/office/drawing/2014/main" id="{AE1D4420-EE32-39B8-0ED4-67A3BF2986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0425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dirty="0">
                <a:solidFill>
                  <a:srgbClr val="FFFFFF"/>
                </a:solidFill>
                <a:latin typeface="Calibri Light" panose="020F0302020204030204" charset="0"/>
                <a:cs typeface="Calibri Light" panose="020F0302020204030204" charset="0"/>
              </a:rPr>
              <a:t>Literature Survey</a:t>
            </a:r>
            <a:endParaRPr lang="en-IN" sz="40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599" y="2318197"/>
            <a:ext cx="9724031" cy="3683358"/>
          </a:xfrm>
        </p:spPr>
        <p:txBody>
          <a:bodyPr anchor="ctr">
            <a:normAutofit/>
          </a:bodyPr>
          <a:lstStyle/>
          <a:p>
            <a:pPr marL="228600" lvl="0" indent="-203200" rtl="0">
              <a:spcBef>
                <a:spcPts val="1000"/>
              </a:spcBef>
              <a:spcAft>
                <a:spcPts val="0"/>
              </a:spcAft>
              <a:buClr>
                <a:schemeClr val="dk1"/>
              </a:buClr>
              <a:buSzPts val="2400"/>
              <a:buChar char="•"/>
            </a:pPr>
            <a:r>
              <a:rPr lang="en-US" sz="1700">
                <a:sym typeface="+mn-ea"/>
              </a:rPr>
              <a:t>Title: “Diagnostic Captioning: a survey”</a:t>
            </a:r>
            <a:endParaRPr lang="en-US" sz="1700"/>
          </a:p>
          <a:p>
            <a:pPr marL="228600" lvl="0" indent="-203200" rtl="0">
              <a:spcBef>
                <a:spcPts val="1000"/>
              </a:spcBef>
              <a:spcAft>
                <a:spcPts val="0"/>
              </a:spcAft>
              <a:buClr>
                <a:schemeClr val="dk1"/>
              </a:buClr>
              <a:buSzPts val="2400"/>
              <a:buChar char="•"/>
            </a:pPr>
            <a:r>
              <a:rPr lang="en-US" sz="1700">
                <a:sym typeface="+mn-ea"/>
              </a:rPr>
              <a:t>Author: John Pavlopoulos, Vasiliki Kougia, Ion Androutsopoulos and Dimitris Papamichail.</a:t>
            </a:r>
            <a:endParaRPr lang="en-US" sz="1700"/>
          </a:p>
          <a:p>
            <a:pPr marL="228600" lvl="0" indent="-203200" rtl="0">
              <a:spcBef>
                <a:spcPts val="1000"/>
              </a:spcBef>
              <a:spcAft>
                <a:spcPts val="0"/>
              </a:spcAft>
              <a:buClr>
                <a:schemeClr val="dk1"/>
              </a:buClr>
              <a:buSzPts val="2400"/>
              <a:buChar char="•"/>
            </a:pPr>
            <a:r>
              <a:rPr lang="en-US" sz="1700">
                <a:sym typeface="+mn-ea"/>
              </a:rPr>
              <a:t>Journal: Springer</a:t>
            </a:r>
            <a:endParaRPr lang="en-US" sz="1700"/>
          </a:p>
          <a:p>
            <a:pPr marL="228600" lvl="0" indent="-203200" rtl="0">
              <a:spcBef>
                <a:spcPts val="1000"/>
              </a:spcBef>
              <a:spcAft>
                <a:spcPts val="0"/>
              </a:spcAft>
              <a:buClr>
                <a:schemeClr val="dk1"/>
              </a:buClr>
              <a:buSzPts val="2400"/>
              <a:buChar char="•"/>
            </a:pPr>
            <a:r>
              <a:rPr lang="en-US" sz="1700">
                <a:sym typeface="+mn-ea"/>
              </a:rPr>
              <a:t>Year of publishing: 2022</a:t>
            </a:r>
            <a:endParaRPr lang="en-US" sz="1700"/>
          </a:p>
          <a:p>
            <a:pPr marL="228600" lvl="0" indent="0" rtl="0">
              <a:spcBef>
                <a:spcPts val="1000"/>
              </a:spcBef>
              <a:spcAft>
                <a:spcPts val="0"/>
              </a:spcAft>
              <a:buNone/>
            </a:pPr>
            <a:r>
              <a:rPr lang="en-US" sz="1700">
                <a:sym typeface="+mn-ea"/>
              </a:rPr>
              <a:t>   Diagnostic captioning (DC) concerns the automatic generation of a diagnostic text from a set of medical images of a patient collected during an examination. DC can assist inexperienced physicians, reducing clinical errors. It can also help experienced physicians produce diagnostic reports faster. Following the advances of deep learning, especially in generic image captioning, DC has recently attracted more attention, leading to several systems and datasets. This article is an extensive overview of DC. It presents relevant datasets, evaluation measures, and up-to-date systems. It also highlights shortcomings that hinder DC’s progress and proposes future directions.</a:t>
            </a:r>
            <a:endParaRPr lang="en-US" sz="1700"/>
          </a:p>
          <a:p>
            <a:endParaRPr lang="en-US" sz="1700">
              <a:latin typeface="Times New Roman" panose="02020603050405020304" pitchFamily="18" charset="0"/>
              <a:cs typeface="Times New Roman" panose="02020603050405020304" pitchFamily="18" charset="0"/>
            </a:endParaRPr>
          </a:p>
          <a:p>
            <a:endParaRPr lang="en-IN" sz="1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6</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Calibri Light" panose="020F0302020204030204" charset="0"/>
                <a:cs typeface="Calibri Light" panose="020F0302020204030204" charset="0"/>
              </a:rPr>
              <a:t>Literature Survey</a:t>
            </a:r>
          </a:p>
        </p:txBody>
      </p:sp>
      <p:sp>
        <p:nvSpPr>
          <p:cNvPr id="3" name="Content Placeholder 2"/>
          <p:cNvSpPr>
            <a:spLocks noGrp="1"/>
          </p:cNvSpPr>
          <p:nvPr>
            <p:ph idx="1"/>
          </p:nvPr>
        </p:nvSpPr>
        <p:spPr>
          <a:xfrm>
            <a:off x="1371599" y="2318197"/>
            <a:ext cx="9724031" cy="3683358"/>
          </a:xfrm>
        </p:spPr>
        <p:txBody>
          <a:bodyPr anchor="ctr">
            <a:normAutofit/>
          </a:bodyPr>
          <a:lstStyle/>
          <a:p>
            <a:pPr marL="228600" lvl="0" indent="-203200" rtl="0">
              <a:spcBef>
                <a:spcPts val="1000"/>
              </a:spcBef>
              <a:spcAft>
                <a:spcPts val="0"/>
              </a:spcAft>
              <a:buSzPts val="2400"/>
              <a:buFont typeface="Calibri" panose="020F0502020204030204"/>
              <a:buChar char="•"/>
            </a:pPr>
            <a:r>
              <a:rPr lang="en-US" sz="1900">
                <a:sym typeface="+mn-ea"/>
              </a:rPr>
              <a:t>Title: ”Hierarchical X-Ray Report Generation via Pathology tags and Multi Head Attention”</a:t>
            </a:r>
            <a:endParaRPr lang="en-US" sz="1900"/>
          </a:p>
          <a:p>
            <a:pPr marL="228600" lvl="0" indent="-203200" rtl="0">
              <a:spcBef>
                <a:spcPts val="1000"/>
              </a:spcBef>
              <a:spcAft>
                <a:spcPts val="0"/>
              </a:spcAft>
              <a:buSzPts val="2400"/>
              <a:buFont typeface="Calibri" panose="020F0502020204030204"/>
              <a:buChar char="•"/>
            </a:pPr>
            <a:r>
              <a:rPr lang="en-US" sz="1900">
                <a:sym typeface="+mn-ea"/>
              </a:rPr>
              <a:t>Author: Preeti Srinivasan, Daksh Thapar</a:t>
            </a:r>
            <a:endParaRPr lang="en-US" sz="1900"/>
          </a:p>
          <a:p>
            <a:pPr marL="228600" lvl="0" indent="-203200" rtl="0">
              <a:spcBef>
                <a:spcPts val="1000"/>
              </a:spcBef>
              <a:spcAft>
                <a:spcPts val="0"/>
              </a:spcAft>
              <a:buSzPts val="2400"/>
              <a:buFont typeface="Calibri" panose="020F0502020204030204"/>
              <a:buChar char="•"/>
            </a:pPr>
            <a:r>
              <a:rPr lang="en-US" sz="1900">
                <a:sym typeface="+mn-ea"/>
              </a:rPr>
              <a:t>Journal: Springer</a:t>
            </a:r>
            <a:endParaRPr lang="en-US" sz="1900"/>
          </a:p>
          <a:p>
            <a:pPr marL="228600" lvl="0" indent="-203200" rtl="0">
              <a:spcBef>
                <a:spcPts val="1000"/>
              </a:spcBef>
              <a:spcAft>
                <a:spcPts val="0"/>
              </a:spcAft>
              <a:buSzPts val="2400"/>
              <a:buFont typeface="Calibri" panose="020F0502020204030204"/>
              <a:buChar char="•"/>
            </a:pPr>
            <a:r>
              <a:rPr lang="en-US" sz="1900">
                <a:sym typeface="+mn-ea"/>
              </a:rPr>
              <a:t>Year of publishing: 2020</a:t>
            </a:r>
            <a:endParaRPr lang="en-US" sz="1900"/>
          </a:p>
          <a:p>
            <a:pPr marL="0" lvl="0" indent="0" rtl="0">
              <a:spcBef>
                <a:spcPts val="1000"/>
              </a:spcBef>
              <a:spcAft>
                <a:spcPts val="0"/>
              </a:spcAft>
              <a:buNone/>
            </a:pPr>
            <a:r>
              <a:rPr lang="en-US" sz="1900">
                <a:sym typeface="+mn-ea"/>
              </a:rPr>
              <a:t>	For generating the report and tags, the proposed network learns to extract salient features of the image from a deep CNN and generates tag embeddings for each patient’s X-Ray images. We use transformers for learning self and cross attention. We encode the image and tag features with self-attention to get a finer representation. Use both the above features in cross attention with the input sequence to generate the report’s Findings. Then, cross attention is applied between the generated Findings and the input sequence to generate the report’s Impressions. We use a publicly available dataset to evaluate the proposed network. </a:t>
            </a:r>
            <a:endParaRPr lang="en-US" sz="1900"/>
          </a:p>
          <a:p>
            <a:pPr marL="0" lvl="0" indent="0" rtl="0">
              <a:spcBef>
                <a:spcPts val="1000"/>
              </a:spcBef>
              <a:spcAft>
                <a:spcPts val="0"/>
              </a:spcAft>
              <a:buNone/>
            </a:pPr>
            <a:endParaRPr lang="en-US" sz="1900"/>
          </a:p>
          <a:p>
            <a:endParaRPr lang="en-US" sz="19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7</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Calibri Light" panose="020F0302020204030204" charset="0"/>
                <a:cs typeface="Calibri Light" panose="020F0302020204030204" charset="0"/>
              </a:rPr>
              <a:t>Literature Survey</a:t>
            </a:r>
          </a:p>
        </p:txBody>
      </p:sp>
      <p:sp>
        <p:nvSpPr>
          <p:cNvPr id="3" name="Content Placeholder 2"/>
          <p:cNvSpPr>
            <a:spLocks noGrp="1"/>
          </p:cNvSpPr>
          <p:nvPr>
            <p:ph idx="1"/>
          </p:nvPr>
        </p:nvSpPr>
        <p:spPr>
          <a:xfrm>
            <a:off x="1371599" y="2318197"/>
            <a:ext cx="9724031" cy="3683358"/>
          </a:xfrm>
        </p:spPr>
        <p:txBody>
          <a:bodyPr anchor="ctr">
            <a:normAutofit/>
          </a:bodyPr>
          <a:lstStyle/>
          <a:p>
            <a:pPr marL="228600" lvl="0" indent="-203200" rtl="0">
              <a:spcBef>
                <a:spcPts val="1000"/>
              </a:spcBef>
              <a:spcAft>
                <a:spcPts val="0"/>
              </a:spcAft>
              <a:buSzPts val="2400"/>
              <a:buFont typeface="Calibri" panose="020F0502020204030204"/>
              <a:buChar char="•"/>
            </a:pPr>
            <a:r>
              <a:rPr lang="en-US" sz="2000">
                <a:sym typeface="+mn-ea"/>
              </a:rPr>
              <a:t>Title: “On the Automatic Generation of Medical Imaging Reports”</a:t>
            </a:r>
            <a:endParaRPr lang="en-US" sz="2000"/>
          </a:p>
          <a:p>
            <a:pPr marL="228600" lvl="0" indent="-203200" rtl="0">
              <a:spcBef>
                <a:spcPts val="1000"/>
              </a:spcBef>
              <a:spcAft>
                <a:spcPts val="0"/>
              </a:spcAft>
              <a:buSzPts val="2400"/>
              <a:buFont typeface="Calibri" panose="020F0502020204030204"/>
              <a:buChar char="•"/>
            </a:pPr>
            <a:r>
              <a:rPr lang="en-US" sz="2000">
                <a:sym typeface="+mn-ea"/>
              </a:rPr>
              <a:t>Author: Baoyu Jing, Pengtao Xie and Eric P. Xing</a:t>
            </a:r>
            <a:endParaRPr lang="en-US" sz="2000"/>
          </a:p>
          <a:p>
            <a:pPr marL="228600" lvl="0" indent="-203200" rtl="0">
              <a:spcBef>
                <a:spcPts val="1000"/>
              </a:spcBef>
              <a:spcAft>
                <a:spcPts val="0"/>
              </a:spcAft>
              <a:buSzPts val="2400"/>
              <a:buFont typeface="Calibri" panose="020F0502020204030204"/>
              <a:buChar char="•"/>
            </a:pPr>
            <a:r>
              <a:rPr lang="en-US" sz="2000">
                <a:sym typeface="+mn-ea"/>
              </a:rPr>
              <a:t>Journal: Petuum Inc.</a:t>
            </a:r>
            <a:endParaRPr lang="en-US" sz="2000"/>
          </a:p>
          <a:p>
            <a:pPr marL="228600" lvl="0" indent="-203200" rtl="0">
              <a:spcBef>
                <a:spcPts val="1000"/>
              </a:spcBef>
              <a:spcAft>
                <a:spcPts val="0"/>
              </a:spcAft>
              <a:buSzPts val="2400"/>
              <a:buFont typeface="Calibri" panose="020F0502020204030204"/>
              <a:buChar char="•"/>
            </a:pPr>
            <a:r>
              <a:rPr lang="en-US" sz="2000">
                <a:sym typeface="+mn-ea"/>
              </a:rPr>
              <a:t>Year of publishing: 2018</a:t>
            </a:r>
            <a:endParaRPr lang="en-US" sz="2000"/>
          </a:p>
          <a:p>
            <a:pPr marL="0" lvl="0" indent="0" rtl="0">
              <a:spcBef>
                <a:spcPts val="1000"/>
              </a:spcBef>
              <a:spcAft>
                <a:spcPts val="0"/>
              </a:spcAft>
              <a:buNone/>
            </a:pPr>
            <a:r>
              <a:rPr lang="en-US" sz="2000">
                <a:sym typeface="+mn-ea"/>
              </a:rPr>
              <a:t>    First, a complete report contains multiple heterogeneous forms of information, including </a:t>
            </a:r>
            <a:r>
              <a:rPr lang="en-US" sz="2000" i="1">
                <a:sym typeface="+mn-ea"/>
              </a:rPr>
              <a:t>findings </a:t>
            </a:r>
            <a:r>
              <a:rPr lang="en-US" sz="2000">
                <a:sym typeface="+mn-ea"/>
              </a:rPr>
              <a:t>and </a:t>
            </a:r>
            <a:r>
              <a:rPr lang="en-US" sz="2000" i="1">
                <a:sym typeface="+mn-ea"/>
              </a:rPr>
              <a:t>tags</a:t>
            </a:r>
            <a:r>
              <a:rPr lang="en-US" sz="2000">
                <a:sym typeface="+mn-ea"/>
              </a:rPr>
              <a:t>. Second, abnormal regions in medical images are difficult to identify. Third, the reports are typically long, containing multiple sentences. To cope with these challenges, we (1) build a multi-task learning framework which jointly performs the prediction of tags and the generation of paragraphs, (2) propose a co-attention mechanism to localize regions containing abnormalities and generate narrations for them,(3) develop a hierarchical LSTM model to generate long paragraphs.</a:t>
            </a:r>
            <a:endParaRPr lang="en-US" sz="200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8</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Calibri Light" panose="020F0302020204030204" charset="0"/>
                <a:cs typeface="Calibri Light" panose="020F0302020204030204" charset="0"/>
              </a:rPr>
              <a:t>Literature Survey</a:t>
            </a:r>
          </a:p>
        </p:txBody>
      </p:sp>
      <p:sp>
        <p:nvSpPr>
          <p:cNvPr id="3" name="Content Placeholder 2"/>
          <p:cNvSpPr>
            <a:spLocks noGrp="1"/>
          </p:cNvSpPr>
          <p:nvPr>
            <p:ph idx="1"/>
          </p:nvPr>
        </p:nvSpPr>
        <p:spPr>
          <a:xfrm>
            <a:off x="1371599" y="2318197"/>
            <a:ext cx="9724031" cy="3683358"/>
          </a:xfrm>
        </p:spPr>
        <p:txBody>
          <a:bodyPr anchor="ctr">
            <a:normAutofit/>
          </a:bodyPr>
          <a:lstStyle/>
          <a:p>
            <a:pPr marL="457200" lvl="0" indent="-381000" rtl="0">
              <a:spcBef>
                <a:spcPts val="1000"/>
              </a:spcBef>
              <a:spcAft>
                <a:spcPts val="0"/>
              </a:spcAft>
              <a:buSzPts val="2400"/>
              <a:buChar char="•"/>
            </a:pPr>
            <a:r>
              <a:rPr lang="en-US" sz="2000">
                <a:sym typeface="+mn-ea"/>
              </a:rPr>
              <a:t>Title</a:t>
            </a:r>
            <a:r>
              <a:rPr lang="en-US" sz="2000" b="1">
                <a:sym typeface="+mn-ea"/>
              </a:rPr>
              <a:t>: </a:t>
            </a:r>
            <a:r>
              <a:rPr lang="en-US" sz="2000">
                <a:sym typeface="+mn-ea"/>
              </a:rPr>
              <a:t>”Evaluating diagnostic content of AI-generated radiology reports of chest X-rays ”</a:t>
            </a:r>
            <a:endParaRPr lang="en-US" sz="2000"/>
          </a:p>
          <a:p>
            <a:pPr marL="457200" lvl="0" indent="-381000" rtl="0">
              <a:spcBef>
                <a:spcPts val="0"/>
              </a:spcBef>
              <a:spcAft>
                <a:spcPts val="0"/>
              </a:spcAft>
              <a:buSzPts val="2400"/>
              <a:buChar char="•"/>
            </a:pPr>
            <a:r>
              <a:rPr lang="en-US" sz="2000">
                <a:sym typeface="+mn-ea"/>
              </a:rPr>
              <a:t>Author: Zaheer Babar, Twan van Laarhoven, Fabio Massimo Zanzotto.</a:t>
            </a:r>
            <a:endParaRPr lang="en-US" sz="2000"/>
          </a:p>
          <a:p>
            <a:pPr marL="457200" lvl="0" indent="-381000" rtl="0">
              <a:spcBef>
                <a:spcPts val="0"/>
              </a:spcBef>
              <a:spcAft>
                <a:spcPts val="0"/>
              </a:spcAft>
              <a:buSzPts val="2400"/>
              <a:buChar char="•"/>
            </a:pPr>
            <a:r>
              <a:rPr lang="en-US" sz="2000">
                <a:sym typeface="+mn-ea"/>
              </a:rPr>
              <a:t>Journal: AI in medicine</a:t>
            </a:r>
            <a:endParaRPr lang="en-US" sz="2000"/>
          </a:p>
          <a:p>
            <a:pPr marL="457200" lvl="0" indent="-381000" rtl="0">
              <a:spcBef>
                <a:spcPts val="0"/>
              </a:spcBef>
              <a:spcAft>
                <a:spcPts val="0"/>
              </a:spcAft>
              <a:buSzPts val="2400"/>
              <a:buChar char="•"/>
            </a:pPr>
            <a:r>
              <a:rPr lang="en-US" sz="2000">
                <a:sym typeface="+mn-ea"/>
              </a:rPr>
              <a:t>Year of Publishing: 2021</a:t>
            </a:r>
            <a:endParaRPr lang="en-US" sz="2000"/>
          </a:p>
          <a:p>
            <a:pPr marL="0" lvl="0" indent="0" rtl="0">
              <a:spcBef>
                <a:spcPts val="1000"/>
              </a:spcBef>
              <a:spcAft>
                <a:spcPts val="0"/>
              </a:spcAft>
              <a:buNone/>
            </a:pPr>
            <a:r>
              <a:rPr lang="en-US" sz="2000">
                <a:sym typeface="+mn-ea"/>
              </a:rPr>
              <a:t> 	 Producing a well structured, clear, and clinically well-focused radiology report is essential for high-quality patient diagnosis and care. Despite recent advances in deep learning for image caption generation, this task remains highly challenging in a medical setting. Research has mainly focused on the design of tailored machine learning methods for this task, while little attention has been devoted to the development of evaluation metrics to assess the quality of AI-generated documents. Conventional quality metrics for natural language processing methods like the popular BLEU score, provide little information about the quality of the diagnostic content of AI-generated radiology reports. </a:t>
            </a:r>
            <a:endParaRPr lang="en-US" sz="2000"/>
          </a:p>
          <a:p>
            <a:pPr marL="0" lvl="0" indent="0" rtl="0">
              <a:spcBef>
                <a:spcPts val="1000"/>
              </a:spcBef>
              <a:spcAft>
                <a:spcPts val="0"/>
              </a:spcAft>
              <a:buNone/>
            </a:pPr>
            <a:endParaRPr lang="en-US" sz="2000"/>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3F87B148-DC85-4EDB-ACA3-100B1D618A48}" type="slidenum">
              <a:rPr lang="en-IN" sz="11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9</a:t>
            </a:fld>
            <a:endParaRPr lang="en-IN" sz="11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1747</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Calibri Light</vt:lpstr>
      <vt:lpstr>Times New Roman</vt:lpstr>
      <vt:lpstr>Office Theme</vt:lpstr>
      <vt:lpstr>                      DEPARTMENT OF COMPUTER SCIENCE     Project Presentation (KCS 851) (Chest X-Ray Report Generator)</vt:lpstr>
      <vt:lpstr>Problem Statement</vt:lpstr>
      <vt:lpstr>Objectives</vt:lpstr>
      <vt:lpstr>Technology Used </vt:lpstr>
      <vt:lpstr>Literature Survey</vt:lpstr>
      <vt:lpstr>Literature Survey</vt:lpstr>
      <vt:lpstr>Literature Survey</vt:lpstr>
      <vt:lpstr>Literature Survey</vt:lpstr>
      <vt:lpstr>Literature Survey</vt:lpstr>
      <vt:lpstr>Use-Case Diagram</vt:lpstr>
      <vt:lpstr>DFD Level 0</vt:lpstr>
      <vt:lpstr>DFD Level 1</vt:lpstr>
      <vt:lpstr>Workflow Diagrams</vt:lpstr>
      <vt:lpstr>Project Snapshot</vt:lpstr>
      <vt:lpstr>Patent Status</vt:lpstr>
      <vt:lpstr>Research Paper Status</vt:lpstr>
      <vt:lpstr>Project Status</vt:lpstr>
      <vt:lpstr>All Documents Proof</vt:lpstr>
      <vt:lpstr>References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vikas.2024cs1186</cp:lastModifiedBy>
  <cp:revision>17</cp:revision>
  <dcterms:created xsi:type="dcterms:W3CDTF">2023-09-23T09:10:00Z</dcterms:created>
  <dcterms:modified xsi:type="dcterms:W3CDTF">2024-06-05T09:30:12Z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4304B2DE519744489CC856F360C689AA_13</vt:lpwstr>
  </property>
  <property fmtid="{D5CDD505-2E9C-101B-9397-08002B2CF9AE}" pid="3" name="KSOProductBuildVer">
    <vt:lpwstr>1033-12.2.0.16909</vt:lpwstr>
  </property>
</Properties>
</file>