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6" r:id="rId5"/>
    <p:sldId id="259" r:id="rId6"/>
    <p:sldId id="260" r:id="rId7"/>
    <p:sldId id="267" r:id="rId8"/>
    <p:sldId id="268" r:id="rId9"/>
    <p:sldId id="270" r:id="rId10"/>
    <p:sldId id="275" r:id="rId11"/>
    <p:sldId id="271" r:id="rId12"/>
    <p:sldId id="272" r:id="rId13"/>
    <p:sldId id="273" r:id="rId14"/>
    <p:sldId id="274" r:id="rId15"/>
    <p:sldId id="261" r:id="rId16"/>
    <p:sldId id="262" r:id="rId17"/>
    <p:sldId id="263" r:id="rId18"/>
    <p:sldId id="264" r:id="rId19"/>
    <p:sldId id="27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30-10-2023</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30-10-2023</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Major_project_paper.doc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IN" sz="4900"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5" name="Rectangle 4"/>
          <p:cNvSpPr/>
          <p:nvPr/>
        </p:nvSpPr>
        <p:spPr>
          <a:xfrm>
            <a:off x="1208061" y="2277999"/>
            <a:ext cx="9570606" cy="3785652"/>
          </a:xfrm>
          <a:prstGeom prst="rect">
            <a:avLst/>
          </a:prstGeom>
        </p:spPr>
        <p:txBody>
          <a:bodyPr wrap="square">
            <a:spAutoFit/>
          </a:bodyPr>
          <a:lstStyle/>
          <a:p>
            <a:pPr algn="ctr"/>
            <a:r>
              <a:rPr lang="en-IN" sz="2400" b="1" dirty="0"/>
              <a:t>Project Presentation (KCS 753) </a:t>
            </a:r>
            <a:endParaRPr lang="en-IN" sz="2400" b="1" dirty="0" smtClean="0"/>
          </a:p>
          <a:p>
            <a:pPr algn="ctr"/>
            <a:r>
              <a:rPr lang="en-IN" sz="2400" b="1" dirty="0" smtClean="0"/>
              <a:t>BLIND </a:t>
            </a:r>
            <a:r>
              <a:rPr lang="en-IN" sz="2400" b="1" dirty="0"/>
              <a:t>IMAGE RESTORATION AND DATA AUGMENTATION </a:t>
            </a:r>
            <a:endParaRPr lang="en-IN" sz="2400" b="1" dirty="0" smtClean="0"/>
          </a:p>
          <a:p>
            <a:pPr algn="ctr"/>
            <a:r>
              <a:rPr lang="en-IN" sz="2400" b="1" dirty="0" smtClean="0"/>
              <a:t>Project </a:t>
            </a:r>
            <a:r>
              <a:rPr lang="en-IN" sz="2400" b="1" dirty="0"/>
              <a:t>Id- PCS-09 </a:t>
            </a:r>
            <a:endParaRPr lang="en-IN" sz="2400" b="1" dirty="0" smtClean="0"/>
          </a:p>
          <a:p>
            <a:pPr algn="ctr"/>
            <a:endParaRPr lang="en-US" sz="2400" b="1" dirty="0"/>
          </a:p>
          <a:p>
            <a:pPr algn="ctr"/>
            <a:endParaRPr lang="en-IN" sz="2400" b="1" dirty="0" smtClean="0"/>
          </a:p>
          <a:p>
            <a:pPr algn="r"/>
            <a:r>
              <a:rPr lang="en-IN" sz="2400" b="1" dirty="0" smtClean="0"/>
              <a:t>Project Guide</a:t>
            </a:r>
            <a:r>
              <a:rPr lang="en-IN" sz="2400" b="1" dirty="0" smtClean="0"/>
              <a:t>-Dr </a:t>
            </a:r>
            <a:r>
              <a:rPr lang="en-IN" sz="2400" b="1" dirty="0"/>
              <a:t>Harsh </a:t>
            </a:r>
            <a:r>
              <a:rPr lang="en-IN" sz="2400" b="1" dirty="0" err="1" smtClean="0"/>
              <a:t>Khatter</a:t>
            </a:r>
            <a:r>
              <a:rPr lang="en-IN" sz="2400" b="1" dirty="0" smtClean="0"/>
              <a:t> </a:t>
            </a:r>
          </a:p>
          <a:p>
            <a:pPr algn="r"/>
            <a:r>
              <a:rPr lang="en-IN" sz="2400" b="1" dirty="0" smtClean="0"/>
              <a:t>Team Members-</a:t>
            </a:r>
          </a:p>
          <a:p>
            <a:pPr algn="r"/>
            <a:r>
              <a:rPr lang="en-IN" sz="2400" b="1" dirty="0" err="1" smtClean="0"/>
              <a:t>Avishi</a:t>
            </a:r>
            <a:r>
              <a:rPr lang="en-IN" sz="2400" b="1" dirty="0" smtClean="0"/>
              <a:t> </a:t>
            </a:r>
            <a:r>
              <a:rPr lang="en-IN" sz="2400" b="1" dirty="0"/>
              <a:t>Tayal (2000290120051-A) </a:t>
            </a:r>
            <a:endParaRPr lang="en-IN" sz="2400" b="1" dirty="0" smtClean="0"/>
          </a:p>
          <a:p>
            <a:pPr algn="r"/>
            <a:r>
              <a:rPr lang="en-IN" sz="2400" b="1" dirty="0" smtClean="0"/>
              <a:t>Nandini </a:t>
            </a:r>
            <a:r>
              <a:rPr lang="en-IN" sz="2400" b="1" dirty="0"/>
              <a:t>Tyagi (2000290120099-B) </a:t>
            </a:r>
            <a:endParaRPr lang="en-IN" sz="2400" b="1" dirty="0" smtClean="0"/>
          </a:p>
          <a:p>
            <a:pPr algn="r"/>
            <a:r>
              <a:rPr lang="en-IN" sz="2400" b="1" dirty="0" smtClean="0"/>
              <a:t>Piyush </a:t>
            </a:r>
            <a:r>
              <a:rPr lang="en-IN" sz="2400" b="1" dirty="0"/>
              <a:t>Gupta (2000290120105-B)</a:t>
            </a:r>
          </a:p>
        </p:txBody>
      </p:sp>
      <p:pic>
        <p:nvPicPr>
          <p:cNvPr id="9" name="Picture 8">
            <a:extLst>
              <a:ext uri="{FF2B5EF4-FFF2-40B4-BE49-F238E27FC236}">
                <a16:creationId xmlns:a16="http://schemas.microsoft.com/office/drawing/2014/main" id="{A240F977-B47A-86EC-3D45-4D7B12F4765D}"/>
              </a:ext>
            </a:extLst>
          </p:cNvPr>
          <p:cNvPicPr>
            <a:picLocks noChangeAspect="1"/>
          </p:cNvPicPr>
          <p:nvPr/>
        </p:nvPicPr>
        <p:blipFill>
          <a:blip r:embed="rId2"/>
          <a:srcRect/>
          <a:stretch>
            <a:fillRect/>
          </a:stretch>
        </p:blipFill>
        <p:spPr bwMode="auto">
          <a:xfrm>
            <a:off x="998032" y="411211"/>
            <a:ext cx="10195935" cy="956388"/>
          </a:xfrm>
          <a:prstGeom prst="rect">
            <a:avLst/>
          </a:prstGeom>
          <a:noFill/>
          <a:ln w="9525">
            <a:noFill/>
            <a:miter lim="800000"/>
            <a:headEnd/>
            <a:tailEnd/>
          </a:ln>
        </p:spPr>
      </p:pic>
      <p:sp>
        <p:nvSpPr>
          <p:cNvPr id="3" name="Rectangle 2"/>
          <p:cNvSpPr/>
          <p:nvPr/>
        </p:nvSpPr>
        <p:spPr>
          <a:xfrm>
            <a:off x="3826938" y="1308232"/>
            <a:ext cx="4982454" cy="369332"/>
          </a:xfrm>
          <a:prstGeom prst="rect">
            <a:avLst/>
          </a:prstGeom>
        </p:spPr>
        <p:txBody>
          <a:bodyPr wrap="none">
            <a:spAutoFit/>
          </a:bodyPr>
          <a:lstStyle/>
          <a:p>
            <a:r>
              <a:rPr lang="en-IN" b="1" kern="100" dirty="0">
                <a:latin typeface="Bookman Old Style" panose="02050604050505020204" pitchFamily="18" charset="0"/>
                <a:ea typeface="Calibri" panose="020F0502020204030204" pitchFamily="34" charset="0"/>
                <a:cs typeface="Mangal" panose="02040503050203030202" pitchFamily="18" charset="0"/>
              </a:rPr>
              <a:t>DEPARTMENT OF COMPUTER SCIENCE</a:t>
            </a:r>
            <a:endParaRPr lang="en-IN" dirty="0"/>
          </a:p>
        </p:txBody>
      </p:sp>
    </p:spTree>
    <p:extLst>
      <p:ext uri="{BB962C8B-B14F-4D97-AF65-F5344CB8AC3E}">
        <p14:creationId xmlns:p14="http://schemas.microsoft.com/office/powerpoint/2010/main" val="44005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810650" y="738553"/>
            <a:ext cx="2600766"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Use Case Diagram</a:t>
            </a:r>
            <a:endParaRPr lang="en-IN" sz="2400"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102" y="1578049"/>
            <a:ext cx="5890113" cy="4463732"/>
          </a:xfrm>
          <a:prstGeom prst="rect">
            <a:avLst/>
          </a:prstGeom>
        </p:spPr>
      </p:pic>
    </p:spTree>
    <p:extLst>
      <p:ext uri="{BB962C8B-B14F-4D97-AF65-F5344CB8AC3E}">
        <p14:creationId xmlns:p14="http://schemas.microsoft.com/office/powerpoint/2010/main" val="290432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3192" y="694592"/>
            <a:ext cx="3033346"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DFD Level 0</a:t>
            </a:r>
            <a:endParaRPr lang="en-IN" sz="2400" b="1" u="sng"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144172" y="1489342"/>
            <a:ext cx="8184466" cy="4577349"/>
          </a:xfrm>
          <a:prstGeom prst="rect">
            <a:avLst/>
          </a:prstGeom>
        </p:spPr>
      </p:pic>
    </p:spTree>
    <p:extLst>
      <p:ext uri="{BB962C8B-B14F-4D97-AF65-F5344CB8AC3E}">
        <p14:creationId xmlns:p14="http://schemas.microsoft.com/office/powerpoint/2010/main" val="302150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515" y="668216"/>
            <a:ext cx="1842171" cy="461665"/>
          </a:xfrm>
          <a:prstGeom prst="rect">
            <a:avLst/>
          </a:prstGeom>
          <a:noFill/>
        </p:spPr>
        <p:txBody>
          <a:bodyPr wrap="none" rtlCol="0">
            <a:spAutoFit/>
          </a:bodyPr>
          <a:lstStyle/>
          <a:p>
            <a:r>
              <a:rPr lang="en-US" sz="2400" b="1" u="sng" dirty="0" smtClean="0">
                <a:latin typeface="Times New Roman" panose="02020603050405020304" pitchFamily="18" charset="0"/>
                <a:cs typeface="Times New Roman" panose="02020603050405020304" pitchFamily="18" charset="0"/>
              </a:rPr>
              <a:t>DFD Level 1</a:t>
            </a:r>
            <a:endParaRPr lang="en-IN" sz="2400" b="1" u="sng"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773938" y="1405204"/>
            <a:ext cx="7264554" cy="4766995"/>
          </a:xfrm>
          <a:prstGeom prst="rect">
            <a:avLst/>
          </a:prstGeom>
        </p:spPr>
      </p:pic>
    </p:spTree>
    <p:extLst>
      <p:ext uri="{BB962C8B-B14F-4D97-AF65-F5344CB8AC3E}">
        <p14:creationId xmlns:p14="http://schemas.microsoft.com/office/powerpoint/2010/main" val="276786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2853" y="773723"/>
            <a:ext cx="2083777"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DFD Level 2</a:t>
            </a:r>
            <a:endParaRPr lang="en-IN" sz="2400" b="1" u="sng"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39615" y="1620615"/>
            <a:ext cx="5767754" cy="4418037"/>
          </a:xfrm>
          <a:prstGeom prst="rect">
            <a:avLst/>
          </a:prstGeom>
        </p:spPr>
      </p:pic>
      <p:pic>
        <p:nvPicPr>
          <p:cNvPr id="6" name="Picture 5"/>
          <p:cNvPicPr/>
          <p:nvPr/>
        </p:nvPicPr>
        <p:blipFill>
          <a:blip r:embed="rId3"/>
          <a:stretch>
            <a:fillRect/>
          </a:stretch>
        </p:blipFill>
        <p:spPr>
          <a:xfrm>
            <a:off x="6128239" y="1722801"/>
            <a:ext cx="5345723" cy="4387853"/>
          </a:xfrm>
          <a:prstGeom prst="rect">
            <a:avLst/>
          </a:prstGeom>
        </p:spPr>
      </p:pic>
    </p:spTree>
    <p:extLst>
      <p:ext uri="{BB962C8B-B14F-4D97-AF65-F5344CB8AC3E}">
        <p14:creationId xmlns:p14="http://schemas.microsoft.com/office/powerpoint/2010/main" val="176283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045" y="580292"/>
            <a:ext cx="2998177"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DFD Level 2</a:t>
            </a:r>
            <a:endParaRPr lang="en-IN" sz="2400" b="1" u="sng" dirty="0">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2"/>
          <a:srcRect t="12626" r="17485"/>
          <a:stretch/>
        </p:blipFill>
        <p:spPr>
          <a:xfrm>
            <a:off x="2023696" y="1248506"/>
            <a:ext cx="6619142" cy="5037993"/>
          </a:xfrm>
          <a:prstGeom prst="rect">
            <a:avLst/>
          </a:prstGeom>
        </p:spPr>
      </p:pic>
    </p:spTree>
    <p:extLst>
      <p:ext uri="{BB962C8B-B14F-4D97-AF65-F5344CB8AC3E}">
        <p14:creationId xmlns:p14="http://schemas.microsoft.com/office/powerpoint/2010/main" val="1942754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Workflow Diagram</a:t>
            </a:r>
          </a:p>
        </p:txBody>
      </p:sp>
      <p:pic>
        <p:nvPicPr>
          <p:cNvPr id="25" name="Picture 24"/>
          <p:cNvPicPr>
            <a:picLocks noChangeAspect="1"/>
          </p:cNvPicPr>
          <p:nvPr/>
        </p:nvPicPr>
        <p:blipFill>
          <a:blip r:embed="rId2"/>
          <a:stretch>
            <a:fillRect/>
          </a:stretch>
        </p:blipFill>
        <p:spPr>
          <a:xfrm>
            <a:off x="2926149" y="1600200"/>
            <a:ext cx="5414095" cy="4985240"/>
          </a:xfrm>
          <a:prstGeom prst="rect">
            <a:avLst/>
          </a:prstGeom>
        </p:spPr>
      </p:pic>
    </p:spTree>
    <p:extLst>
      <p:ext uri="{BB962C8B-B14F-4D97-AF65-F5344CB8AC3E}">
        <p14:creationId xmlns:p14="http://schemas.microsoft.com/office/powerpoint/2010/main" val="1116752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Patent </a:t>
            </a:r>
            <a:r>
              <a:rPr lang="en-IN" b="1" u="sng" dirty="0" smtClean="0">
                <a:latin typeface="Times New Roman" panose="02020603050405020304" pitchFamily="18" charset="0"/>
                <a:cs typeface="Times New Roman" panose="02020603050405020304" pitchFamily="18" charset="0"/>
              </a:rPr>
              <a:t>Status:</a:t>
            </a:r>
            <a:endParaRPr lang="en-IN"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386396" y="243888"/>
            <a:ext cx="5803979" cy="6420862"/>
          </a:xfrm>
          <a:prstGeom prst="rect">
            <a:avLst/>
          </a:prstGeom>
        </p:spPr>
      </p:pic>
    </p:spTree>
    <p:extLst>
      <p:ext uri="{BB962C8B-B14F-4D97-AF65-F5344CB8AC3E}">
        <p14:creationId xmlns:p14="http://schemas.microsoft.com/office/powerpoint/2010/main" val="30477377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hlinkClick r:id="rId2" action="ppaction://hlinkfile"/>
              </a:rPr>
              <a:t>Research </a:t>
            </a:r>
            <a:r>
              <a:rPr lang="en-IN" b="1" u="sng" dirty="0" smtClean="0">
                <a:latin typeface="Times New Roman" panose="02020603050405020304" pitchFamily="18" charset="0"/>
                <a:cs typeface="Times New Roman" panose="02020603050405020304" pitchFamily="18" charset="0"/>
                <a:hlinkClick r:id="rId2" action="ppaction://hlinkfile"/>
              </a:rPr>
              <a:t>Paper </a:t>
            </a:r>
            <a:r>
              <a:rPr lang="en-IN" b="1" u="sng" dirty="0" smtClean="0">
                <a:latin typeface="Times New Roman" panose="02020603050405020304" pitchFamily="18" charset="0"/>
                <a:cs typeface="Times New Roman" panose="02020603050405020304" pitchFamily="18" charset="0"/>
              </a:rPr>
              <a:t>Status</a:t>
            </a:r>
            <a:endParaRPr lang="en-IN"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737209" y="1587970"/>
            <a:ext cx="9743222" cy="4930567"/>
          </a:xfrm>
          <a:prstGeom prst="rect">
            <a:avLst/>
          </a:prstGeom>
        </p:spPr>
      </p:pic>
    </p:spTree>
    <p:extLst>
      <p:ext uri="{BB962C8B-B14F-4D97-AF65-F5344CB8AC3E}">
        <p14:creationId xmlns:p14="http://schemas.microsoft.com/office/powerpoint/2010/main" val="124965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517187" y="45000"/>
            <a:ext cx="10515600" cy="1325563"/>
          </a:xfrm>
        </p:spPr>
        <p:txBody>
          <a:bodyPr/>
          <a:lstStyle/>
          <a:p>
            <a:r>
              <a:rPr lang="en-IN" b="1" u="sng" dirty="0">
                <a:latin typeface="Times New Roman" panose="02020603050405020304" pitchFamily="18" charset="0"/>
                <a:cs typeface="Times New Roman" panose="02020603050405020304" pitchFamily="18" charset="0"/>
              </a:rPr>
              <a:t>Project Status</a:t>
            </a:r>
          </a:p>
        </p:txBody>
      </p:sp>
      <p:pic>
        <p:nvPicPr>
          <p:cNvPr id="5" name="Picture 4"/>
          <p:cNvPicPr>
            <a:picLocks noChangeAspect="1"/>
          </p:cNvPicPr>
          <p:nvPr/>
        </p:nvPicPr>
        <p:blipFill>
          <a:blip r:embed="rId2"/>
          <a:stretch>
            <a:fillRect/>
          </a:stretch>
        </p:blipFill>
        <p:spPr>
          <a:xfrm>
            <a:off x="405932" y="2091839"/>
            <a:ext cx="4781529" cy="3640746"/>
          </a:xfrm>
          <a:prstGeom prst="rect">
            <a:avLst/>
          </a:prstGeom>
        </p:spPr>
      </p:pic>
      <p:sp>
        <p:nvSpPr>
          <p:cNvPr id="6" name="TextBox 5"/>
          <p:cNvSpPr txBox="1"/>
          <p:nvPr/>
        </p:nvSpPr>
        <p:spPr>
          <a:xfrm>
            <a:off x="1575880" y="1245140"/>
            <a:ext cx="1653703" cy="530175"/>
          </a:xfrm>
          <a:prstGeom prst="rect">
            <a:avLst/>
          </a:prstGeom>
          <a:noFill/>
        </p:spPr>
        <p:txBody>
          <a:bodyPr wrap="square" rtlCol="0">
            <a:spAutoFit/>
          </a:bodyPr>
          <a:lstStyle/>
          <a:p>
            <a:r>
              <a:rPr lang="en-US" sz="2800" b="1" dirty="0" smtClean="0"/>
              <a:t>Dataset:</a:t>
            </a:r>
            <a:endParaRPr lang="en-IN" sz="2800" b="1" dirty="0"/>
          </a:p>
        </p:txBody>
      </p:sp>
      <p:pic>
        <p:nvPicPr>
          <p:cNvPr id="7" name="Picture 6"/>
          <p:cNvPicPr>
            <a:picLocks noChangeAspect="1"/>
          </p:cNvPicPr>
          <p:nvPr/>
        </p:nvPicPr>
        <p:blipFill>
          <a:blip r:embed="rId3"/>
          <a:stretch>
            <a:fillRect/>
          </a:stretch>
        </p:blipFill>
        <p:spPr>
          <a:xfrm>
            <a:off x="5426275" y="1510227"/>
            <a:ext cx="6482305" cy="4150701"/>
          </a:xfrm>
          <a:prstGeom prst="rect">
            <a:avLst/>
          </a:prstGeom>
        </p:spPr>
      </p:pic>
    </p:spTree>
    <p:extLst>
      <p:ext uri="{BB962C8B-B14F-4D97-AF65-F5344CB8AC3E}">
        <p14:creationId xmlns:p14="http://schemas.microsoft.com/office/powerpoint/2010/main" val="1681855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9160" y="861618"/>
            <a:ext cx="2278825" cy="461665"/>
          </a:xfrm>
          <a:prstGeom prst="rect">
            <a:avLst/>
          </a:prstGeom>
        </p:spPr>
        <p:txBody>
          <a:bodyPr wrap="square">
            <a:spAutoFit/>
          </a:bodyPr>
          <a:lstStyle/>
          <a:p>
            <a:r>
              <a:rPr lang="en-IN" sz="2400" b="1" u="sng" dirty="0">
                <a:latin typeface="Times New Roman" panose="02020603050405020304" pitchFamily="18" charset="0"/>
                <a:cs typeface="Times New Roman" panose="02020603050405020304" pitchFamily="18" charset="0"/>
              </a:rPr>
              <a:t>Testing </a:t>
            </a:r>
            <a:r>
              <a:rPr lang="en-IN" sz="2400" b="1" u="sng" dirty="0" smtClean="0">
                <a:latin typeface="Times New Roman" panose="02020603050405020304" pitchFamily="18" charset="0"/>
                <a:cs typeface="Times New Roman" panose="02020603050405020304" pitchFamily="18" charset="0"/>
              </a:rPr>
              <a:t>Report</a:t>
            </a:r>
            <a:endParaRPr lang="en-IN" sz="2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1985" y="1565031"/>
            <a:ext cx="4571999" cy="369332"/>
          </a:xfrm>
          <a:prstGeom prst="rect">
            <a:avLst/>
          </a:prstGeom>
          <a:noFill/>
        </p:spPr>
        <p:txBody>
          <a:bodyPr wrap="square" rtlCol="0">
            <a:spAutoFit/>
          </a:bodyPr>
          <a:lstStyle/>
          <a:p>
            <a:r>
              <a:rPr lang="en-US" dirty="0" smtClean="0"/>
              <a:t>*Manual testing is performed</a:t>
            </a:r>
            <a:endParaRPr lang="en-IN" dirty="0"/>
          </a:p>
        </p:txBody>
      </p:sp>
      <p:pic>
        <p:nvPicPr>
          <p:cNvPr id="6" name="Picture 5"/>
          <p:cNvPicPr>
            <a:picLocks noChangeAspect="1"/>
          </p:cNvPicPr>
          <p:nvPr/>
        </p:nvPicPr>
        <p:blipFill>
          <a:blip r:embed="rId2"/>
          <a:stretch>
            <a:fillRect/>
          </a:stretch>
        </p:blipFill>
        <p:spPr>
          <a:xfrm>
            <a:off x="3908822" y="582998"/>
            <a:ext cx="6554024" cy="6155713"/>
          </a:xfrm>
          <a:prstGeom prst="rect">
            <a:avLst/>
          </a:prstGeom>
        </p:spPr>
      </p:pic>
    </p:spTree>
    <p:extLst>
      <p:ext uri="{BB962C8B-B14F-4D97-AF65-F5344CB8AC3E}">
        <p14:creationId xmlns:p14="http://schemas.microsoft.com/office/powerpoint/2010/main" val="422723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a:xfrm>
            <a:off x="479981" y="647930"/>
            <a:ext cx="4601066" cy="982908"/>
          </a:xfrm>
        </p:spPr>
        <p:txBody>
          <a:bodyPr>
            <a:normAutofit/>
          </a:bodyPr>
          <a:lstStyle/>
          <a:p>
            <a:r>
              <a:rPr lang="en-IN" b="1" u="sng" dirty="0"/>
              <a:t>Problem Statement</a:t>
            </a:r>
          </a:p>
        </p:txBody>
      </p:sp>
      <p:sp>
        <p:nvSpPr>
          <p:cNvPr id="4" name="Rectangle 3"/>
          <p:cNvSpPr/>
          <p:nvPr/>
        </p:nvSpPr>
        <p:spPr>
          <a:xfrm>
            <a:off x="409642" y="1717631"/>
            <a:ext cx="8540926" cy="4524315"/>
          </a:xfrm>
          <a:prstGeom prst="rect">
            <a:avLst/>
          </a:prstGeom>
        </p:spPr>
        <p:txBody>
          <a:bodyPr wrap="square">
            <a:spAutoFit/>
          </a:bodyPr>
          <a:lstStyle/>
          <a:p>
            <a:pPr marL="285750" indent="-285750" algn="just">
              <a:buFont typeface="Arial" panose="020B0604020202020204" pitchFamily="34" charset="0"/>
              <a:buChar char="•"/>
            </a:pPr>
            <a:r>
              <a:rPr lang="en-US" sz="2400" dirty="0" smtClean="0"/>
              <a:t>Achieving </a:t>
            </a:r>
            <a:r>
              <a:rPr lang="en-US" sz="2400" dirty="0"/>
              <a:t>high-quality image restoration remains a formidable challenge in computer vision.</a:t>
            </a:r>
          </a:p>
          <a:p>
            <a:pPr marL="285750" indent="-285750" algn="just">
              <a:buFont typeface="Arial" panose="020B0604020202020204" pitchFamily="34" charset="0"/>
              <a:buChar char="•"/>
            </a:pPr>
            <a:r>
              <a:rPr lang="en-US" sz="2400" dirty="0" smtClean="0"/>
              <a:t>Problems </a:t>
            </a:r>
            <a:r>
              <a:rPr lang="en-US" sz="2400" dirty="0"/>
              <a:t>such as motion blur, noise, and image quality degradation need to be effectively addressed.</a:t>
            </a:r>
          </a:p>
          <a:p>
            <a:pPr marL="285750" indent="-285750" algn="just">
              <a:buFont typeface="Arial" panose="020B0604020202020204" pitchFamily="34" charset="0"/>
              <a:buChar char="•"/>
            </a:pPr>
            <a:r>
              <a:rPr lang="en-US" sz="2400" dirty="0" smtClean="0"/>
              <a:t>Augmenting </a:t>
            </a:r>
            <a:r>
              <a:rPr lang="en-US" sz="2400" dirty="0"/>
              <a:t>datasets for machine learning model training is essential but often limited by data availability.</a:t>
            </a:r>
          </a:p>
          <a:p>
            <a:pPr marL="285750" indent="-285750" algn="just">
              <a:buFont typeface="Arial" panose="020B0604020202020204" pitchFamily="34" charset="0"/>
              <a:buChar char="•"/>
            </a:pPr>
            <a:r>
              <a:rPr lang="en-US" sz="2400" dirty="0" smtClean="0"/>
              <a:t>This </a:t>
            </a:r>
            <a:r>
              <a:rPr lang="en-US" sz="2400" dirty="0"/>
              <a:t>project aims to develop a blind image restoration model and generate augmented datasets to enhance model training.</a:t>
            </a:r>
          </a:p>
          <a:p>
            <a:pPr marL="285750" indent="-285750" algn="just">
              <a:buFont typeface="Arial" panose="020B0604020202020204" pitchFamily="34" charset="0"/>
              <a:buChar char="•"/>
            </a:pPr>
            <a:r>
              <a:rPr lang="en-US" sz="2400" dirty="0" smtClean="0"/>
              <a:t>The </a:t>
            </a:r>
            <a:r>
              <a:rPr lang="en-US" sz="2400" dirty="0"/>
              <a:t>objective is to improve image restoration and data augmentation techniques, thereby advancing computer vision applications in areas such as surveillance, medical imaging, and more.</a:t>
            </a:r>
            <a:endParaRPr lang="en-IN" sz="2400" dirty="0"/>
          </a:p>
        </p:txBody>
      </p:sp>
      <p:pic>
        <p:nvPicPr>
          <p:cNvPr id="5" name="Picture 4"/>
          <p:cNvPicPr>
            <a:picLocks noChangeAspect="1"/>
          </p:cNvPicPr>
          <p:nvPr/>
        </p:nvPicPr>
        <p:blipFill>
          <a:blip r:embed="rId2"/>
          <a:stretch>
            <a:fillRect/>
          </a:stretch>
        </p:blipFill>
        <p:spPr>
          <a:xfrm>
            <a:off x="9572582" y="496087"/>
            <a:ext cx="1455546" cy="983065"/>
          </a:xfrm>
          <a:prstGeom prst="rect">
            <a:avLst/>
          </a:prstGeom>
        </p:spPr>
      </p:pic>
      <p:pic>
        <p:nvPicPr>
          <p:cNvPr id="6" name="Picture 5"/>
          <p:cNvPicPr>
            <a:picLocks noChangeAspect="1"/>
          </p:cNvPicPr>
          <p:nvPr/>
        </p:nvPicPr>
        <p:blipFill>
          <a:blip r:embed="rId3"/>
          <a:stretch>
            <a:fillRect/>
          </a:stretch>
        </p:blipFill>
        <p:spPr>
          <a:xfrm>
            <a:off x="9572582" y="1858144"/>
            <a:ext cx="1455546" cy="1307210"/>
          </a:xfrm>
          <a:prstGeom prst="rect">
            <a:avLst/>
          </a:prstGeom>
        </p:spPr>
      </p:pic>
      <p:pic>
        <p:nvPicPr>
          <p:cNvPr id="7" name="Picture 6"/>
          <p:cNvPicPr>
            <a:picLocks noChangeAspect="1"/>
          </p:cNvPicPr>
          <p:nvPr/>
        </p:nvPicPr>
        <p:blipFill>
          <a:blip r:embed="rId4"/>
          <a:stretch>
            <a:fillRect/>
          </a:stretch>
        </p:blipFill>
        <p:spPr>
          <a:xfrm>
            <a:off x="9572582" y="3531271"/>
            <a:ext cx="1455546" cy="1494890"/>
          </a:xfrm>
          <a:prstGeom prst="rect">
            <a:avLst/>
          </a:prstGeom>
        </p:spPr>
      </p:pic>
      <p:pic>
        <p:nvPicPr>
          <p:cNvPr id="8" name="Picture 7"/>
          <p:cNvPicPr>
            <a:picLocks noChangeAspect="1"/>
          </p:cNvPicPr>
          <p:nvPr/>
        </p:nvPicPr>
        <p:blipFill>
          <a:blip r:embed="rId5"/>
          <a:stretch>
            <a:fillRect/>
          </a:stretch>
        </p:blipFill>
        <p:spPr>
          <a:xfrm>
            <a:off x="9572582" y="5392078"/>
            <a:ext cx="1455546" cy="1371719"/>
          </a:xfrm>
          <a:prstGeom prst="rect">
            <a:avLst/>
          </a:prstGeom>
        </p:spPr>
      </p:pic>
    </p:spTree>
    <p:extLst>
      <p:ext uri="{BB962C8B-B14F-4D97-AF65-F5344CB8AC3E}">
        <p14:creationId xmlns:p14="http://schemas.microsoft.com/office/powerpoint/2010/main" val="2147070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References	</a:t>
            </a:r>
          </a:p>
        </p:txBody>
      </p:sp>
      <p:sp>
        <p:nvSpPr>
          <p:cNvPr id="5" name="Rectangle 4"/>
          <p:cNvSpPr/>
          <p:nvPr/>
        </p:nvSpPr>
        <p:spPr>
          <a:xfrm>
            <a:off x="593102" y="1813236"/>
            <a:ext cx="10289357" cy="4154984"/>
          </a:xfrm>
          <a:prstGeom prst="rect">
            <a:avLst/>
          </a:prstGeom>
        </p:spPr>
        <p:txBody>
          <a:bodyPr wrap="square">
            <a:spAutoFit/>
          </a:bodyPr>
          <a:lstStyle/>
          <a:p>
            <a:pPr algn="just"/>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1] I. Goodfellow et al., “Generative adversarial networks,” </a:t>
            </a:r>
            <a:r>
              <a:rPr lang="en-IN" sz="2200" dirty="0" err="1">
                <a:latin typeface="Times New Roman" panose="02020603050405020304" pitchFamily="18" charset="0"/>
                <a:cs typeface="Times New Roman" panose="02020603050405020304" pitchFamily="18" charset="0"/>
              </a:rPr>
              <a:t>Commun</a:t>
            </a:r>
            <a:r>
              <a:rPr lang="en-IN" sz="2200" dirty="0">
                <a:latin typeface="Times New Roman" panose="02020603050405020304" pitchFamily="18" charset="0"/>
                <a:cs typeface="Times New Roman" panose="02020603050405020304" pitchFamily="18" charset="0"/>
              </a:rPr>
              <a:t>. ACM, vol. 63, no. 11, pp. 139–144, 2020, </a:t>
            </a:r>
            <a:r>
              <a:rPr lang="en-IN" sz="2200" dirty="0" err="1">
                <a:latin typeface="Times New Roman" panose="02020603050405020304" pitchFamily="18" charset="0"/>
                <a:cs typeface="Times New Roman" panose="02020603050405020304" pitchFamily="18" charset="0"/>
              </a:rPr>
              <a:t>doi</a:t>
            </a:r>
            <a:r>
              <a:rPr lang="en-IN" sz="2200" dirty="0">
                <a:latin typeface="Times New Roman" panose="02020603050405020304" pitchFamily="18" charset="0"/>
                <a:cs typeface="Times New Roman" panose="02020603050405020304" pitchFamily="18" charset="0"/>
              </a:rPr>
              <a:t>: 10.1145/3422622. </a:t>
            </a:r>
          </a:p>
          <a:p>
            <a:pPr algn="just"/>
            <a:r>
              <a:rPr lang="en-IN" sz="2200" dirty="0">
                <a:latin typeface="Times New Roman" panose="02020603050405020304" pitchFamily="18" charset="0"/>
                <a:cs typeface="Times New Roman" panose="02020603050405020304" pitchFamily="18" charset="0"/>
              </a:rPr>
              <a:t>[2] T. Yang, P. Ren, X. </a:t>
            </a:r>
            <a:r>
              <a:rPr lang="en-IN" sz="2200" dirty="0" err="1">
                <a:latin typeface="Times New Roman" panose="02020603050405020304" pitchFamily="18" charset="0"/>
                <a:cs typeface="Times New Roman" panose="02020603050405020304" pitchFamily="18" charset="0"/>
              </a:rPr>
              <a:t>Xie</a:t>
            </a:r>
            <a:r>
              <a:rPr lang="en-IN" sz="2200" dirty="0">
                <a:latin typeface="Times New Roman" panose="02020603050405020304" pitchFamily="18" charset="0"/>
                <a:cs typeface="Times New Roman" panose="02020603050405020304" pitchFamily="18" charset="0"/>
              </a:rPr>
              <a:t>, and L. Zhang, “</a:t>
            </a:r>
            <a:r>
              <a:rPr lang="en-IN" sz="2200" dirty="0" err="1">
                <a:latin typeface="Times New Roman" panose="02020603050405020304" pitchFamily="18" charset="0"/>
                <a:cs typeface="Times New Roman" panose="02020603050405020304" pitchFamily="18" charset="0"/>
              </a:rPr>
              <a:t>GaN</a:t>
            </a:r>
            <a:r>
              <a:rPr lang="en-IN" sz="2200" dirty="0">
                <a:latin typeface="Times New Roman" panose="02020603050405020304" pitchFamily="18" charset="0"/>
                <a:cs typeface="Times New Roman" panose="02020603050405020304" pitchFamily="18" charset="0"/>
              </a:rPr>
              <a:t> Prior Embedded Network for Blind Face Restoration in the Wild,” Proc. IEEE </a:t>
            </a:r>
            <a:r>
              <a:rPr lang="en-IN" sz="2200" dirty="0" err="1">
                <a:latin typeface="Times New Roman" panose="02020603050405020304" pitchFamily="18" charset="0"/>
                <a:cs typeface="Times New Roman" panose="02020603050405020304" pitchFamily="18" charset="0"/>
              </a:rPr>
              <a:t>Comput</a:t>
            </a:r>
            <a:r>
              <a:rPr lang="en-IN" sz="2200" dirty="0">
                <a:latin typeface="Times New Roman" panose="02020603050405020304" pitchFamily="18" charset="0"/>
                <a:cs typeface="Times New Roman" panose="02020603050405020304" pitchFamily="18" charset="0"/>
              </a:rPr>
              <a:t>. Soc. Conf. </a:t>
            </a:r>
            <a:r>
              <a:rPr lang="en-IN" sz="2200" dirty="0" err="1">
                <a:latin typeface="Times New Roman" panose="02020603050405020304" pitchFamily="18" charset="0"/>
                <a:cs typeface="Times New Roman" panose="02020603050405020304" pitchFamily="18" charset="0"/>
              </a:rPr>
              <a:t>Comput</a:t>
            </a:r>
            <a:r>
              <a:rPr lang="en-IN" sz="2200" dirty="0">
                <a:latin typeface="Times New Roman" panose="02020603050405020304" pitchFamily="18" charset="0"/>
                <a:cs typeface="Times New Roman" panose="02020603050405020304" pitchFamily="18" charset="0"/>
              </a:rPr>
              <a:t>. Vis. Pattern </a:t>
            </a:r>
            <a:r>
              <a:rPr lang="en-IN" sz="2200" dirty="0" err="1">
                <a:latin typeface="Times New Roman" panose="02020603050405020304" pitchFamily="18" charset="0"/>
                <a:cs typeface="Times New Roman" panose="02020603050405020304" pitchFamily="18" charset="0"/>
              </a:rPr>
              <a:t>Recognit</a:t>
            </a:r>
            <a:r>
              <a:rPr lang="en-IN" sz="2200" dirty="0">
                <a:latin typeface="Times New Roman" panose="02020603050405020304" pitchFamily="18" charset="0"/>
                <a:cs typeface="Times New Roman" panose="02020603050405020304" pitchFamily="18" charset="0"/>
              </a:rPr>
              <a:t>., pp. 672–681, 2021, </a:t>
            </a:r>
            <a:r>
              <a:rPr lang="en-IN" sz="2200" dirty="0" err="1">
                <a:latin typeface="Times New Roman" panose="02020603050405020304" pitchFamily="18" charset="0"/>
                <a:cs typeface="Times New Roman" panose="02020603050405020304" pitchFamily="18" charset="0"/>
              </a:rPr>
              <a:t>doi</a:t>
            </a:r>
            <a:r>
              <a:rPr lang="en-IN" sz="2200" dirty="0">
                <a:latin typeface="Times New Roman" panose="02020603050405020304" pitchFamily="18" charset="0"/>
                <a:cs typeface="Times New Roman" panose="02020603050405020304" pitchFamily="18" charset="0"/>
              </a:rPr>
              <a:t>: 10.1109/CVPR46437.2021.00073. </a:t>
            </a:r>
          </a:p>
          <a:p>
            <a:pPr algn="just"/>
            <a:r>
              <a:rPr lang="en-IN" sz="2200" dirty="0">
                <a:latin typeface="Times New Roman" panose="02020603050405020304" pitchFamily="18" charset="0"/>
                <a:cs typeface="Times New Roman" panose="02020603050405020304" pitchFamily="18" charset="0"/>
              </a:rPr>
              <a:t>[3] F. Zhu et al., “Blind Face Restoration via Integrating Face Shape and Generative Priors,” pp. 7652–7661, 2022, </a:t>
            </a:r>
            <a:r>
              <a:rPr lang="en-IN" sz="2200" dirty="0" err="1">
                <a:latin typeface="Times New Roman" panose="02020603050405020304" pitchFamily="18" charset="0"/>
                <a:cs typeface="Times New Roman" panose="02020603050405020304" pitchFamily="18" charset="0"/>
              </a:rPr>
              <a:t>doi</a:t>
            </a:r>
            <a:r>
              <a:rPr lang="en-IN" sz="2200" dirty="0">
                <a:latin typeface="Times New Roman" panose="02020603050405020304" pitchFamily="18" charset="0"/>
                <a:cs typeface="Times New Roman" panose="02020603050405020304" pitchFamily="18" charset="0"/>
              </a:rPr>
              <a:t>: 10.1109/cvpr52688.2022.00751. </a:t>
            </a:r>
          </a:p>
          <a:p>
            <a:pPr algn="just"/>
            <a:r>
              <a:rPr lang="en-IN" sz="2200" dirty="0">
                <a:latin typeface="Times New Roman" panose="02020603050405020304" pitchFamily="18" charset="0"/>
                <a:cs typeface="Times New Roman" panose="02020603050405020304" pitchFamily="18" charset="0"/>
              </a:rPr>
              <a:t>[4] Y. Zhao et al., “Rethinking Deep Face Restoration,” pp. 7642–7651, 2022, </a:t>
            </a:r>
            <a:r>
              <a:rPr lang="en-IN" sz="2200" dirty="0" err="1">
                <a:latin typeface="Times New Roman" panose="02020603050405020304" pitchFamily="18" charset="0"/>
                <a:cs typeface="Times New Roman" panose="02020603050405020304" pitchFamily="18" charset="0"/>
              </a:rPr>
              <a:t>doi</a:t>
            </a:r>
            <a:r>
              <a:rPr lang="en-IN" sz="2200" dirty="0">
                <a:latin typeface="Times New Roman" panose="02020603050405020304" pitchFamily="18" charset="0"/>
                <a:cs typeface="Times New Roman" panose="02020603050405020304" pitchFamily="18" charset="0"/>
              </a:rPr>
              <a:t>: 10.1109/cvpr52688.2022.00750. </a:t>
            </a:r>
          </a:p>
          <a:p>
            <a:pPr algn="just"/>
            <a:r>
              <a:rPr lang="en-IN" sz="2200" dirty="0">
                <a:latin typeface="Times New Roman" panose="02020603050405020304" pitchFamily="18" charset="0"/>
                <a:cs typeface="Times New Roman" panose="02020603050405020304" pitchFamily="18" charset="0"/>
              </a:rPr>
              <a:t>[5] T. </a:t>
            </a:r>
            <a:r>
              <a:rPr lang="en-IN" sz="2200" dirty="0" err="1">
                <a:latin typeface="Times New Roman" panose="02020603050405020304" pitchFamily="18" charset="0"/>
                <a:cs typeface="Times New Roman" panose="02020603050405020304" pitchFamily="18" charset="0"/>
              </a:rPr>
              <a:t>Karras</a:t>
            </a:r>
            <a:r>
              <a:rPr lang="en-IN" sz="2200" dirty="0">
                <a:latin typeface="Times New Roman" panose="02020603050405020304" pitchFamily="18" charset="0"/>
                <a:cs typeface="Times New Roman" panose="02020603050405020304" pitchFamily="18" charset="0"/>
              </a:rPr>
              <a:t>, S. Laine, and T. </a:t>
            </a:r>
            <a:r>
              <a:rPr lang="en-IN" sz="2200" dirty="0" err="1">
                <a:latin typeface="Times New Roman" panose="02020603050405020304" pitchFamily="18" charset="0"/>
                <a:cs typeface="Times New Roman" panose="02020603050405020304" pitchFamily="18" charset="0"/>
              </a:rPr>
              <a:t>Aila</a:t>
            </a:r>
            <a:r>
              <a:rPr lang="en-IN" sz="2200" dirty="0">
                <a:latin typeface="Times New Roman" panose="02020603050405020304" pitchFamily="18" charset="0"/>
                <a:cs typeface="Times New Roman" panose="02020603050405020304" pitchFamily="18" charset="0"/>
              </a:rPr>
              <a:t>, “A Style-Based Generator Architecture for Generative Adversarial Networks,” IEEE Trans. Pattern Anal. Mach. </a:t>
            </a:r>
            <a:r>
              <a:rPr lang="en-IN" sz="2200" dirty="0" err="1">
                <a:latin typeface="Times New Roman" panose="02020603050405020304" pitchFamily="18" charset="0"/>
                <a:cs typeface="Times New Roman" panose="02020603050405020304" pitchFamily="18" charset="0"/>
              </a:rPr>
              <a:t>Intell</a:t>
            </a:r>
            <a:r>
              <a:rPr lang="en-IN" sz="2200" dirty="0">
                <a:latin typeface="Times New Roman" panose="02020603050405020304" pitchFamily="18" charset="0"/>
                <a:cs typeface="Times New Roman" panose="02020603050405020304" pitchFamily="18" charset="0"/>
              </a:rPr>
              <a:t>., vol. 43, no. 12, pp. 4217–4228, 2021, </a:t>
            </a:r>
            <a:r>
              <a:rPr lang="en-IN" sz="2200" dirty="0" err="1">
                <a:latin typeface="Times New Roman" panose="02020603050405020304" pitchFamily="18" charset="0"/>
                <a:cs typeface="Times New Roman" panose="02020603050405020304" pitchFamily="18" charset="0"/>
              </a:rPr>
              <a:t>doi</a:t>
            </a:r>
            <a:r>
              <a:rPr lang="en-IN" sz="2200" dirty="0">
                <a:latin typeface="Times New Roman" panose="02020603050405020304" pitchFamily="18" charset="0"/>
                <a:cs typeface="Times New Roman" panose="02020603050405020304" pitchFamily="18" charset="0"/>
              </a:rPr>
              <a:t>: 10.1109/TPAMI.2020.2970919.</a:t>
            </a:r>
            <a:endParaRPr lang="en-IN" sz="22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883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a:xfrm>
            <a:off x="1055017" y="751625"/>
            <a:ext cx="10515600" cy="1325563"/>
          </a:xfrm>
        </p:spPr>
        <p:txBody>
          <a:bodyPr/>
          <a:lstStyle/>
          <a:p>
            <a:r>
              <a:rPr lang="en-IN" b="1" u="sng" dirty="0" smtClean="0">
                <a:latin typeface="Times New Roman" panose="02020603050405020304" pitchFamily="18" charset="0"/>
                <a:cs typeface="Times New Roman" panose="02020603050405020304" pitchFamily="18" charset="0"/>
              </a:rPr>
              <a:t>Objectives:</a:t>
            </a:r>
            <a:endParaRPr lang="en-IN" b="1" u="sng" dirty="0">
              <a:latin typeface="Times New Roman" panose="02020603050405020304" pitchFamily="18" charset="0"/>
              <a:cs typeface="Times New Roman" panose="02020603050405020304" pitchFamily="18" charset="0"/>
            </a:endParaRPr>
          </a:p>
        </p:txBody>
      </p:sp>
      <p:sp>
        <p:nvSpPr>
          <p:cNvPr id="4" name="Rectangle 3"/>
          <p:cNvSpPr/>
          <p:nvPr/>
        </p:nvSpPr>
        <p:spPr>
          <a:xfrm>
            <a:off x="1373239" y="2209161"/>
            <a:ext cx="8694588" cy="3046988"/>
          </a:xfrm>
          <a:prstGeom prst="rect">
            <a:avLst/>
          </a:prstGeom>
        </p:spPr>
        <p:txBody>
          <a:bodyPr wrap="square">
            <a:spAutoFit/>
          </a:bodyPr>
          <a:lstStyle/>
          <a:p>
            <a:pPr marL="285750" indent="-285750" algn="just">
              <a:buFont typeface="Arial" panose="020B0604020202020204" pitchFamily="34" charset="0"/>
              <a:buChar char="•"/>
            </a:pPr>
            <a:r>
              <a:rPr lang="en-US" sz="2400" b="1" dirty="0" smtClean="0"/>
              <a:t>Blind </a:t>
            </a:r>
            <a:r>
              <a:rPr lang="en-US" sz="2400" b="1" dirty="0"/>
              <a:t>image restoration aims to estimate clean images from degraded, noisy, or blurry versions without any knowledge of the degradation process. </a:t>
            </a:r>
            <a:endParaRPr lang="en-US" sz="2400" b="1" dirty="0" smtClean="0"/>
          </a:p>
          <a:p>
            <a:pPr marL="285750" indent="-285750" algn="just">
              <a:buFont typeface="Arial" panose="020B0604020202020204" pitchFamily="34" charset="0"/>
              <a:buChar char="•"/>
            </a:pPr>
            <a:r>
              <a:rPr lang="en-US" sz="2400" b="1" dirty="0" smtClean="0"/>
              <a:t>Data </a:t>
            </a:r>
            <a:r>
              <a:rPr lang="en-US" sz="2400" b="1" dirty="0"/>
              <a:t>augmentation using GAN model generates synthetic data samples by training on existing samples to increase the size and diversity of the dataset. </a:t>
            </a:r>
            <a:endParaRPr lang="en-US" sz="2400" b="1" dirty="0" smtClean="0"/>
          </a:p>
          <a:p>
            <a:pPr marL="285750" indent="-285750" algn="just">
              <a:buFont typeface="Arial" panose="020B0604020202020204" pitchFamily="34" charset="0"/>
              <a:buChar char="•"/>
            </a:pPr>
            <a:r>
              <a:rPr lang="en-US" sz="2400" b="1" dirty="0" smtClean="0"/>
              <a:t>The </a:t>
            </a:r>
            <a:r>
              <a:rPr lang="en-US" sz="2400" b="1" dirty="0"/>
              <a:t>combination of these two techniques can enhance the performance of computer vision models. </a:t>
            </a:r>
            <a:endParaRPr lang="en-IN" sz="2400" b="1" dirty="0"/>
          </a:p>
        </p:txBody>
      </p:sp>
    </p:spTree>
    <p:extLst>
      <p:ext uri="{BB962C8B-B14F-4D97-AF65-F5344CB8AC3E}">
        <p14:creationId xmlns:p14="http://schemas.microsoft.com/office/powerpoint/2010/main" val="597251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4051" y="1682885"/>
            <a:ext cx="8083685" cy="4154984"/>
          </a:xfrm>
          <a:prstGeom prst="rect">
            <a:avLst/>
          </a:prstGeom>
        </p:spPr>
        <p:txBody>
          <a:bodyPr wrap="square">
            <a:spAutoFit/>
          </a:bodyPr>
          <a:lstStyle/>
          <a:p>
            <a:pPr marL="285750" indent="-285750" algn="just">
              <a:buFont typeface="Arial" panose="020B0604020202020204" pitchFamily="34" charset="0"/>
              <a:buChar char="•"/>
            </a:pPr>
            <a:r>
              <a:rPr lang="en-US" sz="2400" b="1" dirty="0"/>
              <a:t>GPEN model will first enhance the resolution of distorted and noisy images.</a:t>
            </a:r>
          </a:p>
          <a:p>
            <a:pPr marL="285750" indent="-285750" algn="just">
              <a:buFont typeface="Arial" panose="020B0604020202020204" pitchFamily="34" charset="0"/>
              <a:buChar char="•"/>
            </a:pPr>
            <a:r>
              <a:rPr lang="en-US" sz="2400" b="1" dirty="0"/>
              <a:t>GAN models facilitate the creation of images by employing a generator and discriminator. </a:t>
            </a:r>
          </a:p>
          <a:p>
            <a:pPr marL="285750" indent="-285750" algn="just">
              <a:buFont typeface="Arial" panose="020B0604020202020204" pitchFamily="34" charset="0"/>
              <a:buChar char="•"/>
            </a:pPr>
            <a:r>
              <a:rPr lang="en-US" sz="2400" b="1" dirty="0"/>
              <a:t>The generator produces images based on random vectors from a Gaussian distribution. </a:t>
            </a:r>
            <a:r>
              <a:rPr lang="en-US" sz="2400" b="1" dirty="0" smtClean="0"/>
              <a:t>The </a:t>
            </a:r>
            <a:r>
              <a:rPr lang="en-US" sz="2400" b="1" dirty="0"/>
              <a:t>discriminator evaluates these generated images and compares them to real images from the training data.</a:t>
            </a:r>
          </a:p>
          <a:p>
            <a:pPr marL="285750" indent="-285750" algn="just">
              <a:buFont typeface="Arial" panose="020B0604020202020204" pitchFamily="34" charset="0"/>
              <a:buChar char="•"/>
            </a:pPr>
            <a:r>
              <a:rPr lang="en-US" sz="2400" b="1" dirty="0" smtClean="0"/>
              <a:t>The GAN </a:t>
            </a:r>
            <a:r>
              <a:rPr lang="en-US" sz="2400" b="1" dirty="0"/>
              <a:t>model will generate the artificial data from the given input (different poses). </a:t>
            </a:r>
          </a:p>
          <a:p>
            <a:pPr algn="just"/>
            <a:endParaRPr lang="en-IN" sz="2400" b="1" dirty="0"/>
          </a:p>
        </p:txBody>
      </p:sp>
      <p:sp>
        <p:nvSpPr>
          <p:cNvPr id="5" name="TextBox 4"/>
          <p:cNvSpPr txBox="1"/>
          <p:nvPr/>
        </p:nvSpPr>
        <p:spPr>
          <a:xfrm>
            <a:off x="622570" y="817123"/>
            <a:ext cx="3702424" cy="646331"/>
          </a:xfrm>
          <a:prstGeom prst="rect">
            <a:avLst/>
          </a:prstGeom>
          <a:noFill/>
        </p:spPr>
        <p:txBody>
          <a:bodyPr wrap="none" rtlCol="0">
            <a:spAutoFit/>
          </a:bodyPr>
          <a:lstStyle/>
          <a:p>
            <a:r>
              <a:rPr lang="en-US" sz="3600" b="1" u="sng" dirty="0" smtClean="0"/>
              <a:t>Proposed Solution</a:t>
            </a:r>
            <a:endParaRPr lang="en-IN" sz="3600" b="1" u="sng" dirty="0"/>
          </a:p>
        </p:txBody>
      </p:sp>
    </p:spTree>
    <p:extLst>
      <p:ext uri="{BB962C8B-B14F-4D97-AF65-F5344CB8AC3E}">
        <p14:creationId xmlns:p14="http://schemas.microsoft.com/office/powerpoint/2010/main" val="1971572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7372" y="1829679"/>
            <a:ext cx="5337242" cy="3785652"/>
          </a:xfrm>
          <a:prstGeom prst="rect">
            <a:avLst/>
          </a:prstGeom>
        </p:spPr>
        <p:txBody>
          <a:bodyPr wrap="square">
            <a:spAutoFit/>
          </a:bodyPr>
          <a:lstStyle/>
          <a:p>
            <a:r>
              <a:rPr lang="en-IN" sz="2400" b="1" dirty="0">
                <a:latin typeface="YADrm1Pp4tQ 0"/>
              </a:rPr>
              <a:t>Hardware : </a:t>
            </a:r>
          </a:p>
          <a:p>
            <a:pPr>
              <a:buFont typeface="Arial" panose="020B0604020202020204" pitchFamily="34" charset="0"/>
              <a:buChar char="•"/>
            </a:pPr>
            <a:r>
              <a:rPr lang="en-IN" sz="2400" b="1" dirty="0"/>
              <a:t>High-Performance GPUs (Graphics Processing Units)</a:t>
            </a:r>
          </a:p>
          <a:p>
            <a:pPr>
              <a:buFont typeface="Arial" panose="020B0604020202020204" pitchFamily="34" charset="0"/>
              <a:buChar char="•"/>
            </a:pPr>
            <a:r>
              <a:rPr lang="en-IN" sz="2400" b="1" dirty="0"/>
              <a:t>Multicore CPUs (Central Processing Units)</a:t>
            </a:r>
          </a:p>
          <a:p>
            <a:pPr>
              <a:buFont typeface="Arial" panose="020B0604020202020204" pitchFamily="34" charset="0"/>
              <a:buChar char="•"/>
            </a:pPr>
            <a:r>
              <a:rPr lang="en-IN" sz="2400" b="1" dirty="0"/>
              <a:t>Sufficient RAM (Random Access Memory)</a:t>
            </a:r>
          </a:p>
          <a:p>
            <a:pPr>
              <a:buFont typeface="Arial" panose="020B0604020202020204" pitchFamily="34" charset="0"/>
              <a:buChar char="•"/>
            </a:pPr>
            <a:r>
              <a:rPr lang="en-IN" sz="2400" b="1" dirty="0"/>
              <a:t>High-Resolution Displays</a:t>
            </a:r>
          </a:p>
          <a:p>
            <a:pPr>
              <a:buFont typeface="Arial" panose="020B0604020202020204" pitchFamily="34" charset="0"/>
              <a:buChar char="•"/>
            </a:pPr>
            <a:r>
              <a:rPr lang="en-IN" sz="2400" b="1" dirty="0"/>
              <a:t>Data Storage Solutions</a:t>
            </a:r>
          </a:p>
          <a:p>
            <a:pPr>
              <a:buFont typeface="Arial" panose="020B0604020202020204" pitchFamily="34" charset="0"/>
              <a:buChar char="•"/>
            </a:pPr>
            <a:r>
              <a:rPr lang="en-IN" sz="2400" b="1" dirty="0"/>
              <a:t>Network Infrastructure</a:t>
            </a:r>
          </a:p>
        </p:txBody>
      </p:sp>
      <p:sp>
        <p:nvSpPr>
          <p:cNvPr id="7" name="Rectangle 6"/>
          <p:cNvSpPr/>
          <p:nvPr/>
        </p:nvSpPr>
        <p:spPr>
          <a:xfrm>
            <a:off x="6141396" y="1829679"/>
            <a:ext cx="4072647" cy="3785652"/>
          </a:xfrm>
          <a:prstGeom prst="rect">
            <a:avLst/>
          </a:prstGeom>
        </p:spPr>
        <p:txBody>
          <a:bodyPr wrap="square">
            <a:spAutoFit/>
          </a:bodyPr>
          <a:lstStyle/>
          <a:p>
            <a:r>
              <a:rPr lang="en-IN" sz="2400" b="1" dirty="0">
                <a:latin typeface="YADrm1Pp4tQ 0"/>
              </a:rPr>
              <a:t>Software :</a:t>
            </a:r>
          </a:p>
          <a:p>
            <a:pPr>
              <a:buFont typeface="Arial" panose="020B0604020202020204" pitchFamily="34" charset="0"/>
              <a:buChar char="•"/>
            </a:pPr>
            <a:r>
              <a:rPr lang="en-IN" sz="2400" b="1" dirty="0"/>
              <a:t>Generative Adversarial Networks (GANs)</a:t>
            </a:r>
          </a:p>
          <a:p>
            <a:pPr>
              <a:buFont typeface="Arial" panose="020B0604020202020204" pitchFamily="34" charset="0"/>
              <a:buChar char="•"/>
            </a:pPr>
            <a:r>
              <a:rPr lang="en-IN" sz="2400" b="1" dirty="0"/>
              <a:t>GFP-GAN (GFP Generative Adversarial Network)</a:t>
            </a:r>
          </a:p>
          <a:p>
            <a:pPr>
              <a:buFont typeface="Arial" panose="020B0604020202020204" pitchFamily="34" charset="0"/>
              <a:buChar char="•"/>
            </a:pPr>
            <a:r>
              <a:rPr lang="en-IN" sz="2400" b="1" dirty="0" err="1"/>
              <a:t>StyleGAN</a:t>
            </a:r>
            <a:endParaRPr lang="en-IN" sz="2400" b="1" dirty="0"/>
          </a:p>
          <a:p>
            <a:pPr>
              <a:buFont typeface="Arial" panose="020B0604020202020204" pitchFamily="34" charset="0"/>
              <a:buChar char="•"/>
            </a:pPr>
            <a:r>
              <a:rPr lang="en-IN" sz="2400" b="1" dirty="0"/>
              <a:t>Pixel Restoration</a:t>
            </a:r>
          </a:p>
          <a:p>
            <a:pPr>
              <a:buFont typeface="Arial" panose="020B0604020202020204" pitchFamily="34" charset="0"/>
              <a:buChar char="•"/>
            </a:pPr>
            <a:r>
              <a:rPr lang="en-IN" sz="2400" b="1" dirty="0"/>
              <a:t>Diverse Augmented Datasets</a:t>
            </a:r>
          </a:p>
          <a:p>
            <a:pPr>
              <a:buFont typeface="Arial" panose="020B0604020202020204" pitchFamily="34" charset="0"/>
              <a:buChar char="•"/>
            </a:pPr>
            <a:r>
              <a:rPr lang="en-IN" sz="2400" b="1" dirty="0"/>
              <a:t>Multidisciplinary Applications</a:t>
            </a:r>
          </a:p>
          <a:p>
            <a:pPr>
              <a:buFont typeface="Arial" panose="020B0604020202020204" pitchFamily="34" charset="0"/>
              <a:buChar char="•"/>
            </a:pPr>
            <a:r>
              <a:rPr lang="en-IN" sz="2400" b="1" dirty="0"/>
              <a:t>Collaborative Approach</a:t>
            </a:r>
          </a:p>
        </p:txBody>
      </p:sp>
      <p:sp>
        <p:nvSpPr>
          <p:cNvPr id="8" name="Rectangle 7"/>
          <p:cNvSpPr/>
          <p:nvPr/>
        </p:nvSpPr>
        <p:spPr>
          <a:xfrm>
            <a:off x="589059" y="685960"/>
            <a:ext cx="4411079" cy="769441"/>
          </a:xfrm>
          <a:prstGeom prst="rect">
            <a:avLst/>
          </a:prstGeom>
        </p:spPr>
        <p:txBody>
          <a:bodyPr wrap="none">
            <a:spAutoFit/>
          </a:bodyPr>
          <a:lstStyle/>
          <a:p>
            <a:r>
              <a:rPr lang="en-IN" sz="4400" b="1" u="sng" dirty="0"/>
              <a:t>Technology Used: </a:t>
            </a:r>
            <a:endParaRPr lang="en-IN" sz="4400" u="sng" dirty="0"/>
          </a:p>
        </p:txBody>
      </p:sp>
    </p:spTree>
    <p:extLst>
      <p:ext uri="{BB962C8B-B14F-4D97-AF65-F5344CB8AC3E}">
        <p14:creationId xmlns:p14="http://schemas.microsoft.com/office/powerpoint/2010/main" val="337596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5" name="Rectangle 4"/>
          <p:cNvSpPr/>
          <p:nvPr/>
        </p:nvSpPr>
        <p:spPr>
          <a:xfrm>
            <a:off x="985735" y="1690688"/>
            <a:ext cx="10006520"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Title-“Generative adversarial networks”</a:t>
            </a:r>
          </a:p>
          <a:p>
            <a:pPr algn="just"/>
            <a:r>
              <a:rPr lang="en-US" sz="2400" dirty="0">
                <a:latin typeface="Times New Roman" panose="02020603050405020304" pitchFamily="18" charset="0"/>
                <a:cs typeface="Times New Roman" panose="02020603050405020304" pitchFamily="18" charset="0"/>
              </a:rPr>
              <a:t>Author- I. Goodfellow et al.</a:t>
            </a:r>
          </a:p>
          <a:p>
            <a:pPr algn="just"/>
            <a:r>
              <a:rPr lang="en-US" sz="2400" dirty="0">
                <a:latin typeface="Times New Roman" panose="02020603050405020304" pitchFamily="18" charset="0"/>
                <a:cs typeface="Times New Roman" panose="02020603050405020304" pitchFamily="18" charset="0"/>
              </a:rPr>
              <a:t>Journal-ACM</a:t>
            </a:r>
          </a:p>
          <a:p>
            <a:pPr algn="just"/>
            <a:r>
              <a:rPr lang="en-US" sz="2400" dirty="0">
                <a:latin typeface="Times New Roman" panose="02020603050405020304" pitchFamily="18" charset="0"/>
                <a:cs typeface="Times New Roman" panose="02020603050405020304" pitchFamily="18" charset="0"/>
              </a:rPr>
              <a:t>Year-2020,</a:t>
            </a:r>
          </a:p>
          <a:p>
            <a:pPr algn="just"/>
            <a:r>
              <a:rPr lang="en-US" sz="2400" dirty="0">
                <a:latin typeface="Times New Roman" panose="02020603050405020304" pitchFamily="18" charset="0"/>
                <a:cs typeface="Times New Roman" panose="02020603050405020304" pitchFamily="18" charset="0"/>
              </a:rPr>
              <a:t>Ian J. Goodfellow et al.[1] have implemented a Generative Adversarial Network. The author employed this model with the help of two functions Generator and Discriminator. Here both functions have different meanings. According to the research Generator is responsible for capturing the data whereas Discriminator is responsible for estimating the probability that the feature comes from training data or captured image. Author has trained model on various famous datasets that are MNIST, CIFAR-10, TFD etc. Author had not used any Markov chains or unrolled approximate inference files during the training of model.</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00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38654" y="780048"/>
            <a:ext cx="8868383" cy="526297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Title- “</a:t>
            </a:r>
            <a:r>
              <a:rPr lang="en-US" sz="2400" dirty="0" smtClean="0">
                <a:latin typeface="Times New Roman" panose="02020603050405020304" pitchFamily="18" charset="0"/>
                <a:cs typeface="Times New Roman" panose="02020603050405020304" pitchFamily="18" charset="0"/>
              </a:rPr>
              <a:t>GAN </a:t>
            </a:r>
            <a:r>
              <a:rPr lang="en-US" sz="2400" dirty="0">
                <a:latin typeface="Times New Roman" panose="02020603050405020304" pitchFamily="18" charset="0"/>
                <a:cs typeface="Times New Roman" panose="02020603050405020304" pitchFamily="18" charset="0"/>
              </a:rPr>
              <a:t>Prior Embedded Network for Blind Face Restoration in the Wild”</a:t>
            </a:r>
          </a:p>
          <a:p>
            <a:pPr algn="just"/>
            <a:r>
              <a:rPr lang="en-US" sz="2400" dirty="0">
                <a:latin typeface="Times New Roman" panose="02020603050405020304" pitchFamily="18" charset="0"/>
                <a:cs typeface="Times New Roman" panose="02020603050405020304" pitchFamily="18" charset="0"/>
              </a:rPr>
              <a:t>Author- T. Yang, P. Ren, X. </a:t>
            </a:r>
            <a:r>
              <a:rPr lang="en-US" sz="2400" dirty="0" err="1">
                <a:latin typeface="Times New Roman" panose="02020603050405020304" pitchFamily="18" charset="0"/>
                <a:cs typeface="Times New Roman" panose="02020603050405020304" pitchFamily="18" charset="0"/>
              </a:rPr>
              <a:t>Xie</a:t>
            </a:r>
            <a:r>
              <a:rPr lang="en-US" sz="2400" dirty="0">
                <a:latin typeface="Times New Roman" panose="02020603050405020304" pitchFamily="18" charset="0"/>
                <a:cs typeface="Times New Roman" panose="02020603050405020304" pitchFamily="18" charset="0"/>
              </a:rPr>
              <a:t>, and L. Zhang</a:t>
            </a:r>
          </a:p>
          <a:p>
            <a:pPr algn="just"/>
            <a:r>
              <a:rPr lang="en-US" sz="2400" dirty="0">
                <a:latin typeface="Times New Roman" panose="02020603050405020304" pitchFamily="18" charset="0"/>
                <a:cs typeface="Times New Roman" panose="02020603050405020304" pitchFamily="18" charset="0"/>
              </a:rPr>
              <a:t>Journal: IEEE</a:t>
            </a:r>
          </a:p>
          <a:p>
            <a:pPr algn="just"/>
            <a:r>
              <a:rPr lang="en-US" sz="2400" dirty="0">
                <a:latin typeface="Times New Roman" panose="02020603050405020304" pitchFamily="18" charset="0"/>
                <a:cs typeface="Times New Roman" panose="02020603050405020304" pitchFamily="18" charset="0"/>
              </a:rPr>
              <a:t>Year- 2021</a:t>
            </a:r>
          </a:p>
          <a:p>
            <a:pPr algn="just"/>
            <a:r>
              <a:rPr lang="en-US" sz="2400" dirty="0">
                <a:latin typeface="Times New Roman" panose="02020603050405020304" pitchFamily="18" charset="0"/>
                <a:cs typeface="Times New Roman" panose="02020603050405020304" pitchFamily="18" charset="0"/>
              </a:rPr>
              <a:t>Tao Yang et al.[2] have worked upon “Blind Face Restoration” by using GAN prior embedded network (GPEN). The author has researched that GAN models are used to improve the quality of degraded image but they make the image over smooth which is not a better result. That’s why concept of GPEN came in which GAN model is mapped with U shaped Deep neural network to achieve better results in terms of quality and quantity as well. In the research, U-shaped Deep neural network is trained by using U-net model to make the results better. </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796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1106" y="629509"/>
            <a:ext cx="9144000" cy="563231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Title- “Blind Face Restoration via Integrating Face Shape and Generative Priors”</a:t>
            </a:r>
          </a:p>
          <a:p>
            <a:pPr algn="just"/>
            <a:r>
              <a:rPr lang="en-US" sz="2400" dirty="0">
                <a:latin typeface="Times New Roman" panose="02020603050405020304" pitchFamily="18" charset="0"/>
                <a:cs typeface="Times New Roman" panose="02020603050405020304" pitchFamily="18" charset="0"/>
              </a:rPr>
              <a:t>Author- F. Zhu et al</a:t>
            </a:r>
          </a:p>
          <a:p>
            <a:pPr algn="just"/>
            <a:r>
              <a:rPr lang="en-US" sz="2400" dirty="0">
                <a:latin typeface="Times New Roman" panose="02020603050405020304" pitchFamily="18" charset="0"/>
                <a:cs typeface="Times New Roman" panose="02020603050405020304" pitchFamily="18" charset="0"/>
              </a:rPr>
              <a:t>Journal- CVPR</a:t>
            </a:r>
          </a:p>
          <a:p>
            <a:pPr algn="just"/>
            <a:r>
              <a:rPr lang="en-US" sz="2400" dirty="0">
                <a:latin typeface="Times New Roman" panose="02020603050405020304" pitchFamily="18" charset="0"/>
                <a:cs typeface="Times New Roman" panose="02020603050405020304" pitchFamily="18" charset="0"/>
              </a:rPr>
              <a:t>Year- 2022</a:t>
            </a:r>
          </a:p>
          <a:p>
            <a:pPr algn="just"/>
            <a:r>
              <a:rPr lang="en-US" sz="2400" dirty="0" err="1">
                <a:latin typeface="Times New Roman" panose="02020603050405020304" pitchFamily="18" charset="0"/>
                <a:cs typeface="Times New Roman" panose="02020603050405020304" pitchFamily="18" charset="0"/>
              </a:rPr>
              <a:t>Feida</a:t>
            </a:r>
            <a:r>
              <a:rPr lang="en-US" sz="2400" dirty="0">
                <a:latin typeface="Times New Roman" panose="02020603050405020304" pitchFamily="18" charset="0"/>
                <a:cs typeface="Times New Roman" panose="02020603050405020304" pitchFamily="18" charset="0"/>
              </a:rPr>
              <a:t> Zhu et al.[3] aims to reconstruct high-quality images from low-quality images. It was found that the real world is suffering from the degradation of low-quality face images during data acquisition and Internet transmission. So, the Author has employed SGPN Shape and Generated a prior integrated network to solve this problem. The approach of the whole methodology starts with the shape restoration module to balance the face geometry. After that by following D3DFR author regressed 3DMM coefficients with Resnet50. Then, shape S and 12 colored texture C formed which is used to make a 2D image plane to obtain 3D image. </a:t>
            </a: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681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825281" y="369277"/>
            <a:ext cx="7626450" cy="6172199"/>
          </a:xfrm>
          <a:prstGeom prst="rect">
            <a:avLst/>
          </a:prstGeom>
        </p:spPr>
      </p:pic>
    </p:spTree>
    <p:extLst>
      <p:ext uri="{BB962C8B-B14F-4D97-AF65-F5344CB8AC3E}">
        <p14:creationId xmlns:p14="http://schemas.microsoft.com/office/powerpoint/2010/main" val="2805230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971</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Calibri Light</vt:lpstr>
      <vt:lpstr>Mangal</vt:lpstr>
      <vt:lpstr>Times New Roman</vt:lpstr>
      <vt:lpstr>YADrm1Pp4tQ 0</vt:lpstr>
      <vt:lpstr>Office Theme</vt:lpstr>
      <vt:lpstr>       </vt:lpstr>
      <vt:lpstr>Problem Statement</vt:lpstr>
      <vt:lpstr>Objectives:</vt:lpstr>
      <vt:lpstr>PowerPoint Presentation</vt:lpstr>
      <vt:lpstr>PowerPoint Presentation</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 Diagram</vt:lpstr>
      <vt:lpstr>Patent Status:</vt:lpstr>
      <vt:lpstr>Research Paper Status</vt:lpstr>
      <vt:lpstr>Project Status</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Lenovo</cp:lastModifiedBy>
  <cp:revision>26</cp:revision>
  <dcterms:created xsi:type="dcterms:W3CDTF">2023-09-23T09:10:50Z</dcterms:created>
  <dcterms:modified xsi:type="dcterms:W3CDTF">2023-10-30T18:18:56Z</dcterms:modified>
</cp:coreProperties>
</file>