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xfrm>
            <a:off x="457200" y="274638"/>
            <a:ext cx="8229600" cy="1143001"/>
          </a:xfrm>
          <a:prstGeom prst="rect">
            <a:avLst/>
          </a:prstGeom>
        </p:spPr>
        <p:txBody>
          <a:bodyPr/>
          <a:lstStyle/>
          <a:p>
            <a:pPr/>
            <a:r>
              <a:t>Title Text</a:t>
            </a:r>
          </a:p>
        </p:txBody>
      </p:sp>
      <p:sp>
        <p:nvSpPr>
          <p:cNvPr id="21" name="Body Level One…"/>
          <p:cNvSpPr txBox="1"/>
          <p:nvPr>
            <p:ph type="body" sz="quarter" idx="1"/>
          </p:nvPr>
        </p:nvSpPr>
        <p:spPr>
          <a:xfrm>
            <a:off x="457200" y="1600200"/>
            <a:ext cx="8229600" cy="45259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xfrm>
            <a:off x="457200" y="274638"/>
            <a:ext cx="8229600" cy="1143001"/>
          </a:xfrm>
          <a:prstGeom prst="rect">
            <a:avLst/>
          </a:prstGeom>
        </p:spPr>
        <p:txBody>
          <a:bodyPr/>
          <a:lstStyle/>
          <a:p>
            <a:pPr/>
            <a:r>
              <a:t>Title Text</a:t>
            </a:r>
          </a:p>
        </p:txBody>
      </p:sp>
      <p:sp>
        <p:nvSpPr>
          <p:cNvPr id="39" name="Body Level One…"/>
          <p:cNvSpPr txBox="1"/>
          <p:nvPr>
            <p:ph type="body" sz="quarter"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457200" y="274638"/>
            <a:ext cx="8229600" cy="1143001"/>
          </a:xfrm>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xfrm>
            <a:off x="457200" y="274638"/>
            <a:ext cx="8229600" cy="1143001"/>
          </a:xfrm>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sz="quarter"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quarter" idx="21"/>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14400" y="138112"/>
            <a:ext cx="16459200" cy="22621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914400" y="2400300"/>
            <a:ext cx="16459200" cy="78867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2.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6.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nvSpPr>
        <p:spPr>
          <a:xfrm>
            <a:off x="4698563" y="2306871"/>
            <a:ext cx="9052561" cy="29541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4800"/>
            </a:pPr>
            <a:br/>
            <a:r>
              <a:t>II Project Presentation (KCS 753)</a:t>
            </a:r>
            <a:br/>
            <a:r>
              <a:t>YouTube Transcript Summarizer PCS-34</a:t>
            </a:r>
          </a:p>
        </p:txBody>
      </p:sp>
      <p:sp>
        <p:nvSpPr>
          <p:cNvPr id="95" name="Subtitle 2"/>
          <p:cNvSpPr txBox="1"/>
          <p:nvPr/>
        </p:nvSpPr>
        <p:spPr>
          <a:xfrm>
            <a:off x="2500256" y="6000553"/>
            <a:ext cx="13287488" cy="403859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lgn="ctr">
              <a:spcBef>
                <a:spcPts val="800"/>
              </a:spcBef>
              <a:buSzPct val="100000"/>
              <a:buFont typeface="Arial"/>
              <a:buChar char="•"/>
              <a:defRPr sz="3600"/>
            </a:pPr>
            <a:r>
              <a:t>Guide Name: Prof. Vishaka Rana</a:t>
            </a:r>
            <a:endParaRPr sz="3200"/>
          </a:p>
          <a:p>
            <a:pPr algn="ctr">
              <a:spcBef>
                <a:spcPts val="800"/>
              </a:spcBef>
              <a:defRPr sz="3600"/>
            </a:pPr>
            <a:r>
              <a:t>Project Members:</a:t>
            </a:r>
            <a:endParaRPr sz="3200"/>
          </a:p>
          <a:p>
            <a:pPr marL="342900" indent="-342900" algn="ctr">
              <a:spcBef>
                <a:spcPts val="800"/>
              </a:spcBef>
              <a:buSzPct val="100000"/>
              <a:buFont typeface="Arial"/>
              <a:buChar char="•"/>
              <a:defRPr sz="3600"/>
            </a:pPr>
            <a:r>
              <a:t>1. Harsh Bhardwaj 7B [2000290120070]</a:t>
            </a:r>
            <a:endParaRPr sz="3200"/>
          </a:p>
          <a:p>
            <a:pPr marL="342900" indent="-342900" algn="ctr">
              <a:spcBef>
                <a:spcPts val="800"/>
              </a:spcBef>
              <a:buSzPct val="100000"/>
              <a:buFont typeface="Arial"/>
              <a:buChar char="•"/>
              <a:defRPr sz="3600"/>
            </a:pPr>
            <a:r>
              <a:t>2.Manish Tiwari 7B [2000290120091]</a:t>
            </a:r>
            <a:endParaRPr sz="3200"/>
          </a:p>
          <a:p>
            <a:pPr marL="342900" indent="-342900" algn="ctr">
              <a:spcBef>
                <a:spcPts val="800"/>
              </a:spcBef>
              <a:buSzPct val="100000"/>
              <a:buFont typeface="Arial"/>
              <a:buChar char="•"/>
              <a:defRPr sz="3600"/>
            </a:pPr>
            <a:r>
              <a:t> 3. Ishita Goswami7A [2000290120079]</a:t>
            </a:r>
            <a:endParaRPr sz="3200"/>
          </a:p>
        </p:txBody>
      </p:sp>
      <p:pic>
        <p:nvPicPr>
          <p:cNvPr id="96" name="Picture 1170367094" descr="Picture 1170367094"/>
          <p:cNvPicPr>
            <a:picLocks noChangeAspect="1"/>
          </p:cNvPicPr>
          <p:nvPr/>
        </p:nvPicPr>
        <p:blipFill>
          <a:blip r:embed="rId2">
            <a:extLst/>
          </a:blip>
          <a:stretch>
            <a:fillRect/>
          </a:stretch>
        </p:blipFill>
        <p:spPr>
          <a:xfrm>
            <a:off x="98954" y="107686"/>
            <a:ext cx="1367368" cy="1246716"/>
          </a:xfrm>
          <a:prstGeom prst="rect">
            <a:avLst/>
          </a:prstGeom>
          <a:ln w="12700">
            <a:miter lim="400000"/>
          </a:ln>
        </p:spPr>
      </p:pic>
      <p:pic>
        <p:nvPicPr>
          <p:cNvPr id="97" name="image2.jpeg" descr="image2.jpeg"/>
          <p:cNvPicPr>
            <a:picLocks noChangeAspect="1"/>
          </p:cNvPicPr>
          <p:nvPr/>
        </p:nvPicPr>
        <p:blipFill>
          <a:blip r:embed="rId3">
            <a:extLst/>
          </a:blip>
          <a:stretch>
            <a:fillRect/>
          </a:stretch>
        </p:blipFill>
        <p:spPr>
          <a:xfrm>
            <a:off x="16983364" y="97451"/>
            <a:ext cx="1203407" cy="1119881"/>
          </a:xfrm>
          <a:prstGeom prst="rect">
            <a:avLst/>
          </a:prstGeom>
          <a:ln w="12700">
            <a:miter lim="400000"/>
          </a:ln>
        </p:spPr>
      </p:pic>
      <p:sp>
        <p:nvSpPr>
          <p:cNvPr id="98" name="Rectangle 4"/>
          <p:cNvSpPr txBox="1"/>
          <p:nvPr/>
        </p:nvSpPr>
        <p:spPr>
          <a:xfrm>
            <a:off x="1480675" y="444754"/>
            <a:ext cx="15326651" cy="11081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b="1" sz="3600" u="sng"/>
            </a:pPr>
            <a:r>
              <a:t>	KIET Group of Institutions, Ghaziabad	</a:t>
            </a:r>
          </a:p>
          <a:p>
            <a:pPr algn="ctr">
              <a:defRPr b="1" sz="3600"/>
            </a:pPr>
            <a:r>
              <a:t>(An ISO – 9001: 2008 Certified &amp; ‘A+’ Grade accredited Institution by NAAC)</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Freeform 2"/>
          <p:cNvSpPr/>
          <p:nvPr/>
        </p:nvSpPr>
        <p:spPr>
          <a:xfrm flipH="1" flipV="1">
            <a:off x="0" y="22859"/>
            <a:ext cx="18288000" cy="10287001"/>
          </a:xfrm>
          <a:prstGeom prst="rect">
            <a:avLst/>
          </a:prstGeom>
          <a:blipFill>
            <a:blip r:embed="rId2"/>
            <a:stretch>
              <a:fillRect/>
            </a:stretch>
          </a:blipFill>
          <a:ln w="12700">
            <a:miter lim="400000"/>
          </a:ln>
        </p:spPr>
        <p:txBody>
          <a:bodyPr lIns="45719" rIns="45719"/>
          <a:lstStyle/>
          <a:p>
            <a:pPr/>
          </a:p>
        </p:txBody>
      </p:sp>
      <p:sp>
        <p:nvSpPr>
          <p:cNvPr id="188" name="TextBox 3"/>
          <p:cNvSpPr txBox="1"/>
          <p:nvPr/>
        </p:nvSpPr>
        <p:spPr>
          <a:xfrm>
            <a:off x="2926744" y="380202"/>
            <a:ext cx="11552978" cy="1166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9500"/>
              </a:lnSpc>
              <a:defRPr spc="368" sz="6900">
                <a:solidFill>
                  <a:srgbClr val="231F20"/>
                </a:solidFill>
                <a:latin typeface="Oswald Bold"/>
                <a:ea typeface="Oswald Bold"/>
                <a:cs typeface="Oswald Bold"/>
                <a:sym typeface="Oswald Bold"/>
              </a:defRPr>
            </a:lvl1pPr>
          </a:lstStyle>
          <a:p>
            <a:pPr/>
            <a:r>
              <a:t>REFERENCES</a:t>
            </a:r>
          </a:p>
        </p:txBody>
      </p:sp>
      <p:sp>
        <p:nvSpPr>
          <p:cNvPr id="189" name="Freeform 5"/>
          <p:cNvSpPr/>
          <p:nvPr/>
        </p:nvSpPr>
        <p:spPr>
          <a:xfrm>
            <a:off x="15583583" y="-5312677"/>
            <a:ext cx="7616557" cy="7815499"/>
          </a:xfrm>
          <a:prstGeom prst="rect">
            <a:avLst/>
          </a:prstGeom>
          <a:blipFill>
            <a:blip r:embed="rId3"/>
            <a:stretch>
              <a:fillRect/>
            </a:stretch>
          </a:blipFill>
          <a:ln w="12700">
            <a:miter lim="400000"/>
          </a:ln>
        </p:spPr>
        <p:txBody>
          <a:bodyPr lIns="45719" rIns="45719"/>
          <a:lstStyle/>
          <a:p>
            <a:pPr/>
          </a:p>
        </p:txBody>
      </p:sp>
      <p:sp>
        <p:nvSpPr>
          <p:cNvPr id="190" name="Freeform 6"/>
          <p:cNvSpPr/>
          <p:nvPr/>
        </p:nvSpPr>
        <p:spPr>
          <a:xfrm rot="17423635">
            <a:off x="-4246049" y="8385664"/>
            <a:ext cx="7616558" cy="7815499"/>
          </a:xfrm>
          <a:prstGeom prst="rect">
            <a:avLst/>
          </a:prstGeom>
          <a:blipFill>
            <a:blip r:embed="rId3"/>
            <a:stretch>
              <a:fillRect/>
            </a:stretch>
          </a:blipFill>
          <a:ln w="12700">
            <a:miter lim="400000"/>
          </a:ln>
        </p:spPr>
        <p:txBody>
          <a:bodyPr lIns="45719" rIns="45719"/>
          <a:lstStyle/>
          <a:p>
            <a:pPr/>
          </a:p>
        </p:txBody>
      </p:sp>
      <p:sp>
        <p:nvSpPr>
          <p:cNvPr id="191" name="TextBox 9"/>
          <p:cNvSpPr txBox="1"/>
          <p:nvPr/>
        </p:nvSpPr>
        <p:spPr>
          <a:xfrm>
            <a:off x="1112519" y="1662721"/>
            <a:ext cx="16367762" cy="61313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pPr>
            <a:r>
              <a:t>[1] A. N. S. S. Vybhavi, L. V. Saroja, J. Duvvuru and J. Bayana, "Video Transcript Summarizer," 2022 International Mobile and Embedded Technology Conference (MECON), Noida, India, 2022, pp. 461-465, doi: 10.1109/MECON53876.2022.9751991. </a:t>
            </a:r>
          </a:p>
          <a:p>
            <a:pPr>
              <a:defRPr sz="2000"/>
            </a:pPr>
            <a:r>
              <a:t>[2] P. K. Biswas and A. Iakubovich, "Extractive Summarization of Call Transcripts," in IEEE Access, vol. 10, pp. 119826-119840, 2022, doi: 10.1109/ACCESS.2022.3221404. </a:t>
            </a:r>
          </a:p>
          <a:p>
            <a:pPr>
              <a:defRPr sz="2000"/>
            </a:pPr>
            <a:r>
              <a:t>[3] K. Kulkarni and R. Padaki, "Video Based Transcript Summarizer for Online Courses using Natural Language Processing," 2021 IEEE International Conference on Computation System and Information Technology for Sustainable Solutions (CSITSS), Bangalore, India, 2021, pp. 1-5, doi: 10.1109/CSITSS54238.2021.9683609. </a:t>
            </a:r>
          </a:p>
          <a:p>
            <a:pPr>
              <a:defRPr sz="2000"/>
            </a:pPr>
            <a:r>
              <a:t>[4] N. Moratanch and S. Chitrakala, "A Novel Framework for Semantic Oriented Abstractive Text Summarization," in Journal of Web Engineering, vol. 17, no. 8, pp. 675-715, December 2018, doi: 10.13052/jwe1540-9589.1784. </a:t>
            </a:r>
          </a:p>
          <a:p>
            <a:pPr>
              <a:defRPr sz="2000"/>
            </a:pPr>
            <a:r>
              <a:t>[5] Ying Li, Shih-Hung Lee, Chia-Hung Yeh and C. . -C. J. Kuo, "Techniques for movie content analysis and skimming: tutorial and overview on video abstraction techniques," in IEEE Signal Processing Magazine, vol. 23, no. 2, pp. 79-89, March 2006, doi: 10.1109/MSP.2006.1621451. </a:t>
            </a:r>
          </a:p>
          <a:p>
            <a:pPr>
              <a:defRPr sz="2000"/>
            </a:pPr>
            <a:r>
              <a:t>[6] S. R. Chauhan, S. Ambesange and S. G. Koolagudi, "Speech Summarization Using Prosodic Features and 1-D Convolutional Neural Network," 2022 IEEE 7th International Conference on Recent Advances and Innovations in Engineering (ICRAIE), MANGALORE, India, 2022, pp. 14-19, doi:10.1109/ICRAIE56454.2022.10054315.</a:t>
            </a:r>
          </a:p>
          <a:p>
            <a:pPr>
              <a:defRPr sz="2000"/>
            </a:pPr>
            <a:r>
              <a:t> [7] Rahul, S. Rauniyar and Monika, "A Survey on Deep Learning based Various Methods Analysis of Text Summarization," 2020 International Conference on Inventive Computation Technologies (ICICT), Coimbatore, India, 2020, pp. 113-116, doi: 10.1109/ICICT48043.2020.9112474. </a:t>
            </a:r>
          </a:p>
          <a:p>
            <a:pPr>
              <a:defRPr sz="2000"/>
            </a:pPr>
            <a:r>
              <a:t>[8] M. H. Bokaei, H. Sameti and Y. Liu, "Summarizing Meeting Transcripts Based on Functional Segmentation," in IEEE/ACM Transactions on Audio, Speech, and Language Processing, vol. 24, no. 10, pp. 1831-1841, Oct. 2016, doi: 10.1109/TASLP.2016.2585859. </a:t>
            </a:r>
          </a:p>
          <a:p>
            <a:pPr>
              <a:defRPr sz="2000"/>
            </a:pPr>
            <a:r>
              <a:t>[9] Gidiotis, A., &amp; Tsoumakas, G. (2020). A divide-and-conquer approach to the summarization of long documents. IEEE/ACM Transactions on Audio, Speech, and Language Processing, 28, 3029-3040.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2F4F5"/>
        </a:solidFill>
      </p:bgPr>
    </p:bg>
    <p:spTree>
      <p:nvGrpSpPr>
        <p:cNvPr id="1" name=""/>
        <p:cNvGrpSpPr/>
        <p:nvPr/>
      </p:nvGrpSpPr>
      <p:grpSpPr>
        <a:xfrm>
          <a:off x="0" y="0"/>
          <a:ext cx="0" cy="0"/>
          <a:chOff x="0" y="0"/>
          <a:chExt cx="0" cy="0"/>
        </a:xfrm>
      </p:grpSpPr>
      <p:sp>
        <p:nvSpPr>
          <p:cNvPr id="100" name="Freeform 2"/>
          <p:cNvSpPr/>
          <p:nvPr/>
        </p:nvSpPr>
        <p:spPr>
          <a:xfrm rot="7659120">
            <a:off x="-4012602" y="5585714"/>
            <a:ext cx="7629295" cy="7828567"/>
          </a:xfrm>
          <a:prstGeom prst="rect">
            <a:avLst/>
          </a:prstGeom>
          <a:blipFill>
            <a:blip r:embed="rId2"/>
            <a:stretch>
              <a:fillRect/>
            </a:stretch>
          </a:blipFill>
          <a:ln w="12700">
            <a:miter lim="400000"/>
          </a:ln>
        </p:spPr>
        <p:txBody>
          <a:bodyPr lIns="45719" rIns="45719"/>
          <a:lstStyle/>
          <a:p>
            <a:pPr/>
          </a:p>
        </p:txBody>
      </p:sp>
      <p:sp>
        <p:nvSpPr>
          <p:cNvPr id="101" name="Freeform 4"/>
          <p:cNvSpPr/>
          <p:nvPr/>
        </p:nvSpPr>
        <p:spPr>
          <a:xfrm>
            <a:off x="4999718" y="1855365"/>
            <a:ext cx="1400486" cy="7855392"/>
          </a:xfrm>
          <a:prstGeom prst="rect">
            <a:avLst/>
          </a:prstGeom>
          <a:solidFill>
            <a:srgbClr val="CCCCCC"/>
          </a:solidFill>
          <a:ln w="12700">
            <a:miter lim="400000"/>
          </a:ln>
        </p:spPr>
        <p:txBody>
          <a:bodyPr lIns="45719" rIns="45719"/>
          <a:lstStyle/>
          <a:p>
            <a:pPr/>
          </a:p>
        </p:txBody>
      </p:sp>
      <p:sp>
        <p:nvSpPr>
          <p:cNvPr id="102" name="TextBox 6"/>
          <p:cNvSpPr txBox="1"/>
          <p:nvPr/>
        </p:nvSpPr>
        <p:spPr>
          <a:xfrm>
            <a:off x="4980992" y="-62561"/>
            <a:ext cx="7416942" cy="168107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13700"/>
              </a:lnSpc>
              <a:defRPr spc="978" sz="9900">
                <a:solidFill>
                  <a:srgbClr val="231F20"/>
                </a:solidFill>
                <a:latin typeface="Oswald Bold"/>
                <a:ea typeface="Oswald Bold"/>
                <a:cs typeface="Oswald Bold"/>
                <a:sym typeface="Oswald Bold"/>
              </a:defRPr>
            </a:lvl1pPr>
          </a:lstStyle>
          <a:p>
            <a:pPr/>
            <a:r>
              <a:t>CONTENT</a:t>
            </a:r>
          </a:p>
        </p:txBody>
      </p:sp>
      <p:sp>
        <p:nvSpPr>
          <p:cNvPr id="103" name="Freeform 7"/>
          <p:cNvSpPr/>
          <p:nvPr/>
        </p:nvSpPr>
        <p:spPr>
          <a:xfrm rot="2016048">
            <a:off x="12243486" y="-1005306"/>
            <a:ext cx="10749465" cy="2687367"/>
          </a:xfrm>
          <a:prstGeom prst="rect">
            <a:avLst/>
          </a:prstGeom>
          <a:blipFill>
            <a:blip r:embed="rId3"/>
            <a:stretch>
              <a:fillRect/>
            </a:stretch>
          </a:blipFill>
          <a:ln w="12700">
            <a:miter lim="400000"/>
          </a:ln>
        </p:spPr>
        <p:txBody>
          <a:bodyPr lIns="45719" rIns="45719"/>
          <a:lstStyle/>
          <a:p>
            <a:pPr/>
          </a:p>
        </p:txBody>
      </p:sp>
      <p:sp>
        <p:nvSpPr>
          <p:cNvPr id="104" name="TextBox 8"/>
          <p:cNvSpPr txBox="1"/>
          <p:nvPr/>
        </p:nvSpPr>
        <p:spPr>
          <a:xfrm>
            <a:off x="5250953" y="2115292"/>
            <a:ext cx="937219" cy="64083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100"/>
              </a:lnSpc>
              <a:defRPr sz="4200">
                <a:solidFill>
                  <a:srgbClr val="363636"/>
                </a:solidFill>
                <a:latin typeface="Oswald Bold Italics"/>
                <a:ea typeface="Oswald Bold Italics"/>
                <a:cs typeface="Oswald Bold Italics"/>
                <a:sym typeface="Oswald Bold Italics"/>
              </a:defRPr>
            </a:lvl1pPr>
          </a:lstStyle>
          <a:p>
            <a:pPr/>
            <a:r>
              <a:t>01</a:t>
            </a:r>
          </a:p>
        </p:txBody>
      </p:sp>
      <p:sp>
        <p:nvSpPr>
          <p:cNvPr id="105" name="TextBox 9"/>
          <p:cNvSpPr txBox="1"/>
          <p:nvPr/>
        </p:nvSpPr>
        <p:spPr>
          <a:xfrm>
            <a:off x="5231353" y="2981263"/>
            <a:ext cx="937219" cy="6408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100"/>
              </a:lnSpc>
              <a:defRPr sz="4200">
                <a:solidFill>
                  <a:srgbClr val="363636"/>
                </a:solidFill>
                <a:latin typeface="Oswald Bold Italics"/>
                <a:ea typeface="Oswald Bold Italics"/>
                <a:cs typeface="Oswald Bold Italics"/>
                <a:sym typeface="Oswald Bold Italics"/>
              </a:defRPr>
            </a:lvl1pPr>
          </a:lstStyle>
          <a:p>
            <a:pPr/>
            <a:r>
              <a:t>02</a:t>
            </a:r>
          </a:p>
        </p:txBody>
      </p:sp>
      <p:sp>
        <p:nvSpPr>
          <p:cNvPr id="106" name="TextBox 10"/>
          <p:cNvSpPr txBox="1"/>
          <p:nvPr/>
        </p:nvSpPr>
        <p:spPr>
          <a:xfrm>
            <a:off x="5250953" y="3755335"/>
            <a:ext cx="937219" cy="64083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100"/>
              </a:lnSpc>
              <a:defRPr sz="4200">
                <a:solidFill>
                  <a:srgbClr val="363636"/>
                </a:solidFill>
                <a:latin typeface="Oswald Bold Italics"/>
                <a:ea typeface="Oswald Bold Italics"/>
                <a:cs typeface="Oswald Bold Italics"/>
                <a:sym typeface="Oswald Bold Italics"/>
              </a:defRPr>
            </a:lvl1pPr>
          </a:lstStyle>
          <a:p>
            <a:pPr/>
            <a:r>
              <a:t>03</a:t>
            </a:r>
          </a:p>
        </p:txBody>
      </p:sp>
      <p:sp>
        <p:nvSpPr>
          <p:cNvPr id="107" name="TextBox 11"/>
          <p:cNvSpPr txBox="1"/>
          <p:nvPr/>
        </p:nvSpPr>
        <p:spPr>
          <a:xfrm>
            <a:off x="5250953" y="4618544"/>
            <a:ext cx="937219" cy="6408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100"/>
              </a:lnSpc>
              <a:defRPr sz="4200">
                <a:solidFill>
                  <a:srgbClr val="363636"/>
                </a:solidFill>
                <a:latin typeface="Oswald Bold Italics"/>
                <a:ea typeface="Oswald Bold Italics"/>
                <a:cs typeface="Oswald Bold Italics"/>
                <a:sym typeface="Oswald Bold Italics"/>
              </a:defRPr>
            </a:lvl1pPr>
          </a:lstStyle>
          <a:p>
            <a:pPr/>
            <a:r>
              <a:t>04</a:t>
            </a:r>
          </a:p>
        </p:txBody>
      </p:sp>
      <p:sp>
        <p:nvSpPr>
          <p:cNvPr id="108" name="TextBox 12"/>
          <p:cNvSpPr txBox="1"/>
          <p:nvPr/>
        </p:nvSpPr>
        <p:spPr>
          <a:xfrm>
            <a:off x="5250953" y="5485319"/>
            <a:ext cx="937219" cy="6408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100"/>
              </a:lnSpc>
              <a:defRPr sz="4200">
                <a:solidFill>
                  <a:srgbClr val="363636"/>
                </a:solidFill>
                <a:latin typeface="Oswald Bold Italics"/>
                <a:ea typeface="Oswald Bold Italics"/>
                <a:cs typeface="Oswald Bold Italics"/>
                <a:sym typeface="Oswald Bold Italics"/>
              </a:defRPr>
            </a:lvl1pPr>
          </a:lstStyle>
          <a:p>
            <a:pPr/>
            <a:r>
              <a:t>05</a:t>
            </a:r>
          </a:p>
        </p:txBody>
      </p:sp>
      <p:sp>
        <p:nvSpPr>
          <p:cNvPr id="109" name="TextBox 13"/>
          <p:cNvSpPr txBox="1"/>
          <p:nvPr/>
        </p:nvSpPr>
        <p:spPr>
          <a:xfrm>
            <a:off x="5231353" y="6352094"/>
            <a:ext cx="937219" cy="6408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100"/>
              </a:lnSpc>
              <a:defRPr sz="4200">
                <a:solidFill>
                  <a:srgbClr val="363636"/>
                </a:solidFill>
                <a:latin typeface="Oswald Bold Italics"/>
                <a:ea typeface="Oswald Bold Italics"/>
                <a:cs typeface="Oswald Bold Italics"/>
                <a:sym typeface="Oswald Bold Italics"/>
              </a:defRPr>
            </a:lvl1pPr>
          </a:lstStyle>
          <a:p>
            <a:pPr/>
            <a:r>
              <a:t>06</a:t>
            </a:r>
          </a:p>
        </p:txBody>
      </p:sp>
      <p:sp>
        <p:nvSpPr>
          <p:cNvPr id="110" name="TextBox 14"/>
          <p:cNvSpPr txBox="1"/>
          <p:nvPr/>
        </p:nvSpPr>
        <p:spPr>
          <a:xfrm>
            <a:off x="5250953" y="7196207"/>
            <a:ext cx="937219" cy="64083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100"/>
              </a:lnSpc>
              <a:defRPr sz="4200">
                <a:solidFill>
                  <a:srgbClr val="363636"/>
                </a:solidFill>
                <a:latin typeface="Oswald Bold Italics"/>
                <a:ea typeface="Oswald Bold Italics"/>
                <a:cs typeface="Oswald Bold Italics"/>
                <a:sym typeface="Oswald Bold Italics"/>
              </a:defRPr>
            </a:lvl1pPr>
          </a:lstStyle>
          <a:p>
            <a:pPr/>
            <a:r>
              <a:t>07</a:t>
            </a:r>
          </a:p>
        </p:txBody>
      </p:sp>
      <p:sp>
        <p:nvSpPr>
          <p:cNvPr id="111" name="TextBox 15"/>
          <p:cNvSpPr txBox="1"/>
          <p:nvPr/>
        </p:nvSpPr>
        <p:spPr>
          <a:xfrm>
            <a:off x="6503816" y="2169354"/>
            <a:ext cx="5790505" cy="5041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100"/>
              </a:lnSpc>
              <a:defRPr spc="294" sz="3000">
                <a:solidFill>
                  <a:srgbClr val="231F20"/>
                </a:solidFill>
                <a:latin typeface="DM Sans"/>
                <a:ea typeface="DM Sans"/>
                <a:cs typeface="DM Sans"/>
                <a:sym typeface="DM Sans"/>
              </a:defRPr>
            </a:lvl1pPr>
          </a:lstStyle>
          <a:p>
            <a:pPr/>
            <a:r>
              <a:t>PROBLEM STATEMENT</a:t>
            </a:r>
          </a:p>
        </p:txBody>
      </p:sp>
      <p:sp>
        <p:nvSpPr>
          <p:cNvPr id="112" name="TextBox 16"/>
          <p:cNvSpPr txBox="1"/>
          <p:nvPr/>
        </p:nvSpPr>
        <p:spPr>
          <a:xfrm>
            <a:off x="6503816" y="3081850"/>
            <a:ext cx="6076631" cy="5041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100"/>
              </a:lnSpc>
              <a:defRPr spc="294" sz="3000">
                <a:solidFill>
                  <a:srgbClr val="231F20"/>
                </a:solidFill>
                <a:latin typeface="DM Sans"/>
                <a:ea typeface="DM Sans"/>
                <a:cs typeface="DM Sans"/>
                <a:sym typeface="DM Sans"/>
              </a:defRPr>
            </a:lvl1pPr>
          </a:lstStyle>
          <a:p>
            <a:pPr/>
            <a:r>
              <a:t>OBJECTIVES</a:t>
            </a:r>
          </a:p>
        </p:txBody>
      </p:sp>
      <p:sp>
        <p:nvSpPr>
          <p:cNvPr id="113" name="TextBox 17"/>
          <p:cNvSpPr txBox="1"/>
          <p:nvPr/>
        </p:nvSpPr>
        <p:spPr>
          <a:xfrm>
            <a:off x="6503816" y="3900115"/>
            <a:ext cx="5790505" cy="5041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100"/>
              </a:lnSpc>
              <a:defRPr spc="294" sz="3000">
                <a:solidFill>
                  <a:srgbClr val="231F20"/>
                </a:solidFill>
                <a:latin typeface="DM Sans"/>
                <a:ea typeface="DM Sans"/>
                <a:cs typeface="DM Sans"/>
                <a:sym typeface="DM Sans"/>
              </a:defRPr>
            </a:lvl1pPr>
          </a:lstStyle>
          <a:p>
            <a:pPr/>
            <a:r>
              <a:t>TECHNOLOGIES USED</a:t>
            </a:r>
          </a:p>
        </p:txBody>
      </p:sp>
      <p:sp>
        <p:nvSpPr>
          <p:cNvPr id="114" name="TextBox 18"/>
          <p:cNvSpPr txBox="1"/>
          <p:nvPr/>
        </p:nvSpPr>
        <p:spPr>
          <a:xfrm>
            <a:off x="6503816" y="4736743"/>
            <a:ext cx="6076631" cy="5041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100"/>
              </a:lnSpc>
              <a:defRPr spc="294" sz="3000">
                <a:solidFill>
                  <a:srgbClr val="231F20"/>
                </a:solidFill>
                <a:latin typeface="DM Sans"/>
                <a:ea typeface="DM Sans"/>
                <a:cs typeface="DM Sans"/>
                <a:sym typeface="DM Sans"/>
              </a:defRPr>
            </a:lvl1pPr>
          </a:lstStyle>
          <a:p>
            <a:pPr/>
            <a:r>
              <a:t>WORKFLOW DIAGRAM</a:t>
            </a:r>
          </a:p>
        </p:txBody>
      </p:sp>
      <p:sp>
        <p:nvSpPr>
          <p:cNvPr id="115" name="TextBox 19"/>
          <p:cNvSpPr txBox="1"/>
          <p:nvPr/>
        </p:nvSpPr>
        <p:spPr>
          <a:xfrm>
            <a:off x="6503816" y="5573038"/>
            <a:ext cx="5790505" cy="5041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100"/>
              </a:lnSpc>
              <a:defRPr spc="294" sz="3000">
                <a:solidFill>
                  <a:srgbClr val="231F20"/>
                </a:solidFill>
                <a:latin typeface="DM Sans"/>
                <a:ea typeface="DM Sans"/>
                <a:cs typeface="DM Sans"/>
                <a:sym typeface="DM Sans"/>
              </a:defRPr>
            </a:lvl1pPr>
          </a:lstStyle>
          <a:p>
            <a:pPr/>
            <a:r>
              <a:t>PATENT STATUS</a:t>
            </a:r>
          </a:p>
        </p:txBody>
      </p:sp>
      <p:sp>
        <p:nvSpPr>
          <p:cNvPr id="116" name="TextBox 20"/>
          <p:cNvSpPr txBox="1"/>
          <p:nvPr/>
        </p:nvSpPr>
        <p:spPr>
          <a:xfrm>
            <a:off x="6503816" y="6448290"/>
            <a:ext cx="6076631" cy="5041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100"/>
              </a:lnSpc>
              <a:defRPr spc="294" sz="3000">
                <a:solidFill>
                  <a:srgbClr val="231F20"/>
                </a:solidFill>
                <a:latin typeface="DM Sans"/>
                <a:ea typeface="DM Sans"/>
                <a:cs typeface="DM Sans"/>
                <a:sym typeface="DM Sans"/>
              </a:defRPr>
            </a:lvl1pPr>
          </a:lstStyle>
          <a:p>
            <a:pPr/>
            <a:r>
              <a:t>RESEARCH PAPER STATUS</a:t>
            </a:r>
          </a:p>
        </p:txBody>
      </p:sp>
      <p:sp>
        <p:nvSpPr>
          <p:cNvPr id="117" name="TextBox 21"/>
          <p:cNvSpPr txBox="1"/>
          <p:nvPr/>
        </p:nvSpPr>
        <p:spPr>
          <a:xfrm>
            <a:off x="5231353" y="8062982"/>
            <a:ext cx="937219" cy="64083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100"/>
              </a:lnSpc>
              <a:defRPr sz="4200">
                <a:solidFill>
                  <a:srgbClr val="363636"/>
                </a:solidFill>
                <a:latin typeface="Oswald Bold Italics"/>
                <a:ea typeface="Oswald Bold Italics"/>
                <a:cs typeface="Oswald Bold Italics"/>
                <a:sym typeface="Oswald Bold Italics"/>
              </a:defRPr>
            </a:lvl1pPr>
          </a:lstStyle>
          <a:p>
            <a:pPr/>
            <a:r>
              <a:t>08</a:t>
            </a:r>
          </a:p>
        </p:txBody>
      </p:sp>
      <p:sp>
        <p:nvSpPr>
          <p:cNvPr id="118" name="TextBox 22"/>
          <p:cNvSpPr txBox="1"/>
          <p:nvPr/>
        </p:nvSpPr>
        <p:spPr>
          <a:xfrm>
            <a:off x="6503816" y="7244784"/>
            <a:ext cx="6076631" cy="5041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100"/>
              </a:lnSpc>
              <a:defRPr spc="294" sz="3000">
                <a:solidFill>
                  <a:srgbClr val="231F20"/>
                </a:solidFill>
                <a:latin typeface="DM Sans"/>
                <a:ea typeface="DM Sans"/>
                <a:cs typeface="DM Sans"/>
                <a:sym typeface="DM Sans"/>
              </a:defRPr>
            </a:lvl1pPr>
          </a:lstStyle>
          <a:p>
            <a:pPr/>
            <a:r>
              <a:t>PROJECT STATUS</a:t>
            </a:r>
          </a:p>
        </p:txBody>
      </p:sp>
      <p:sp>
        <p:nvSpPr>
          <p:cNvPr id="119" name="TextBox 23"/>
          <p:cNvSpPr txBox="1"/>
          <p:nvPr/>
        </p:nvSpPr>
        <p:spPr>
          <a:xfrm>
            <a:off x="6503816" y="8119180"/>
            <a:ext cx="6076631" cy="5041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100"/>
              </a:lnSpc>
              <a:defRPr spc="294" sz="3000">
                <a:solidFill>
                  <a:srgbClr val="231F20"/>
                </a:solidFill>
                <a:latin typeface="DM Sans"/>
                <a:ea typeface="DM Sans"/>
                <a:cs typeface="DM Sans"/>
                <a:sym typeface="DM Sans"/>
              </a:defRPr>
            </a:lvl1pPr>
          </a:lstStyle>
          <a:p>
            <a:pPr/>
            <a:r>
              <a:t>REFERENCES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FEFEF"/>
        </a:solidFill>
      </p:bgPr>
    </p:bg>
    <p:spTree>
      <p:nvGrpSpPr>
        <p:cNvPr id="1" name=""/>
        <p:cNvGrpSpPr/>
        <p:nvPr/>
      </p:nvGrpSpPr>
      <p:grpSpPr>
        <a:xfrm>
          <a:off x="0" y="0"/>
          <a:ext cx="0" cy="0"/>
          <a:chOff x="0" y="0"/>
          <a:chExt cx="0" cy="0"/>
        </a:xfrm>
      </p:grpSpPr>
      <p:sp>
        <p:nvSpPr>
          <p:cNvPr id="121" name="Freeform 3"/>
          <p:cNvSpPr/>
          <p:nvPr/>
        </p:nvSpPr>
        <p:spPr>
          <a:xfrm>
            <a:off x="500604" y="1576711"/>
            <a:ext cx="15810460" cy="2439828"/>
          </a:xfrm>
          <a:prstGeom prst="rect">
            <a:avLst/>
          </a:prstGeom>
          <a:solidFill>
            <a:srgbClr val="EFEFEF"/>
          </a:solidFill>
          <a:ln w="12700">
            <a:miter lim="400000"/>
          </a:ln>
        </p:spPr>
        <p:txBody>
          <a:bodyPr lIns="45719" rIns="45719"/>
          <a:lstStyle/>
          <a:p>
            <a:pPr/>
          </a:p>
        </p:txBody>
      </p:sp>
      <p:sp>
        <p:nvSpPr>
          <p:cNvPr id="122" name="Freeform 5"/>
          <p:cNvSpPr/>
          <p:nvPr/>
        </p:nvSpPr>
        <p:spPr>
          <a:xfrm>
            <a:off x="1171874" y="4466299"/>
            <a:ext cx="929183" cy="942898"/>
          </a:xfrm>
          <a:prstGeom prst="rect">
            <a:avLst/>
          </a:prstGeom>
          <a:blipFill>
            <a:blip r:embed="rId2"/>
            <a:stretch>
              <a:fillRect/>
            </a:stretch>
          </a:blipFill>
          <a:ln w="12700">
            <a:miter lim="400000"/>
          </a:ln>
        </p:spPr>
        <p:txBody>
          <a:bodyPr lIns="45719" rIns="45719"/>
          <a:lstStyle/>
          <a:p>
            <a:pPr/>
          </a:p>
        </p:txBody>
      </p:sp>
      <p:sp>
        <p:nvSpPr>
          <p:cNvPr id="123" name="TextBox 6"/>
          <p:cNvSpPr txBox="1"/>
          <p:nvPr/>
        </p:nvSpPr>
        <p:spPr>
          <a:xfrm>
            <a:off x="1357059" y="188904"/>
            <a:ext cx="15573882" cy="342097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3700"/>
              </a:lnSpc>
              <a:defRPr spc="978" sz="9900">
                <a:solidFill>
                  <a:srgbClr val="231F20"/>
                </a:solidFill>
                <a:latin typeface="Oswald Bold"/>
                <a:ea typeface="Oswald Bold"/>
                <a:cs typeface="Oswald Bold"/>
                <a:sym typeface="Oswald Bold"/>
              </a:defRPr>
            </a:lvl1pPr>
          </a:lstStyle>
          <a:p>
            <a:pPr/>
            <a:r>
              <a:t>PROBLEM STATEMENT</a:t>
            </a:r>
          </a:p>
        </p:txBody>
      </p:sp>
      <p:sp>
        <p:nvSpPr>
          <p:cNvPr id="124" name="TextBox 7"/>
          <p:cNvSpPr txBox="1"/>
          <p:nvPr/>
        </p:nvSpPr>
        <p:spPr>
          <a:xfrm>
            <a:off x="3058470" y="4175577"/>
            <a:ext cx="13884275" cy="236711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a:lnSpc>
                <a:spcPts val="4700"/>
              </a:lnSpc>
              <a:defRPr sz="3600">
                <a:latin typeface="Times New Roman"/>
                <a:ea typeface="Times New Roman"/>
                <a:cs typeface="Times New Roman"/>
                <a:sym typeface="Times New Roman"/>
              </a:defRPr>
            </a:pPr>
            <a:r>
              <a:t>A</a:t>
            </a:r>
            <a:r>
              <a:rPr spc="45"/>
              <a:t> </a:t>
            </a:r>
            <a:r>
              <a:t>large</a:t>
            </a:r>
            <a:r>
              <a:rPr spc="40"/>
              <a:t> </a:t>
            </a:r>
            <a:r>
              <a:t>number</a:t>
            </a:r>
            <a:r>
              <a:rPr spc="40"/>
              <a:t> </a:t>
            </a:r>
            <a:r>
              <a:t>of</a:t>
            </a:r>
            <a:r>
              <a:rPr spc="34"/>
              <a:t> </a:t>
            </a:r>
            <a:r>
              <a:t>video</a:t>
            </a:r>
            <a:r>
              <a:rPr spc="60"/>
              <a:t> </a:t>
            </a:r>
            <a:r>
              <a:t>recordings</a:t>
            </a:r>
            <a:r>
              <a:rPr spc="25"/>
              <a:t> </a:t>
            </a:r>
            <a:r>
              <a:t>are</a:t>
            </a:r>
            <a:r>
              <a:rPr spc="30"/>
              <a:t> </a:t>
            </a:r>
            <a:r>
              <a:t>made</a:t>
            </a:r>
            <a:r>
              <a:rPr spc="34"/>
              <a:t> </a:t>
            </a:r>
            <a:r>
              <a:t>and</a:t>
            </a:r>
            <a:r>
              <a:rPr spc="60"/>
              <a:t> </a:t>
            </a:r>
            <a:r>
              <a:t>shared</a:t>
            </a:r>
            <a:r>
              <a:rPr spc="34"/>
              <a:t> </a:t>
            </a:r>
            <a:r>
              <a:t>online</a:t>
            </a:r>
            <a:r>
              <a:rPr spc="40"/>
              <a:t> </a:t>
            </a:r>
            <a:r>
              <a:t>all</a:t>
            </a:r>
            <a:r>
              <a:rPr spc="34"/>
              <a:t> </a:t>
            </a:r>
            <a:r>
              <a:t>day.</a:t>
            </a:r>
            <a:r>
              <a:rPr spc="50"/>
              <a:t> </a:t>
            </a:r>
            <a:r>
              <a:t>It</a:t>
            </a:r>
            <a:r>
              <a:rPr spc="34"/>
              <a:t> </a:t>
            </a:r>
            <a:r>
              <a:t>is</a:t>
            </a:r>
            <a:r>
              <a:rPr spc="34"/>
              <a:t> </a:t>
            </a:r>
            <a:r>
              <a:t>very</a:t>
            </a:r>
            <a:r>
              <a:rPr spc="50"/>
              <a:t> </a:t>
            </a:r>
            <a:r>
              <a:t>difficult</a:t>
            </a:r>
            <a:r>
              <a:rPr spc="50"/>
              <a:t> </a:t>
            </a:r>
            <a:r>
              <a:t>to</a:t>
            </a:r>
            <a:r>
              <a:rPr spc="5"/>
              <a:t> </a:t>
            </a:r>
            <a:r>
              <a:t>spend</a:t>
            </a:r>
            <a:r>
              <a:rPr spc="69"/>
              <a:t> </a:t>
            </a:r>
            <a:r>
              <a:t>time</a:t>
            </a:r>
            <a:r>
              <a:rPr spc="60"/>
              <a:t> </a:t>
            </a:r>
            <a:r>
              <a:t>watching</a:t>
            </a:r>
            <a:r>
              <a:rPr spc="50"/>
              <a:t> </a:t>
            </a:r>
            <a:r>
              <a:t>such</a:t>
            </a:r>
            <a:r>
              <a:rPr spc="60"/>
              <a:t> </a:t>
            </a:r>
            <a:r>
              <a:t>videos</a:t>
            </a:r>
            <a:r>
              <a:rPr spc="69"/>
              <a:t> </a:t>
            </a:r>
            <a:r>
              <a:t>which</a:t>
            </a:r>
            <a:r>
              <a:rPr spc="60"/>
              <a:t> </a:t>
            </a:r>
            <a:r>
              <a:t>may</a:t>
            </a:r>
            <a:r>
              <a:rPr spc="60"/>
              <a:t> </a:t>
            </a:r>
            <a:r>
              <a:t>be</a:t>
            </a:r>
            <a:r>
              <a:rPr spc="50"/>
              <a:t> </a:t>
            </a:r>
            <a:r>
              <a:t>longer</a:t>
            </a:r>
            <a:r>
              <a:rPr spc="60"/>
              <a:t> </a:t>
            </a:r>
            <a:r>
              <a:t>than</a:t>
            </a:r>
            <a:r>
              <a:rPr spc="69"/>
              <a:t> </a:t>
            </a:r>
            <a:r>
              <a:t>expected</a:t>
            </a:r>
            <a:r>
              <a:rPr spc="75"/>
              <a:t> </a:t>
            </a:r>
            <a:r>
              <a:t>and</a:t>
            </a:r>
            <a:r>
              <a:rPr spc="85"/>
              <a:t> </a:t>
            </a:r>
            <a:r>
              <a:t>sometimes</a:t>
            </a:r>
            <a:r>
              <a:rPr spc="69"/>
              <a:t> </a:t>
            </a:r>
            <a:r>
              <a:t>our</a:t>
            </a:r>
            <a:r>
              <a:rPr spc="60"/>
              <a:t> </a:t>
            </a:r>
            <a:r>
              <a:t>efforts</a:t>
            </a:r>
            <a:r>
              <a:rPr spc="-260"/>
              <a:t> </a:t>
            </a:r>
            <a:r>
              <a:t>may</a:t>
            </a:r>
            <a:r>
              <a:rPr spc="34"/>
              <a:t> </a:t>
            </a:r>
            <a:r>
              <a:t>be</a:t>
            </a:r>
            <a:r>
              <a:rPr spc="25"/>
              <a:t> </a:t>
            </a:r>
            <a:r>
              <a:t>in</a:t>
            </a:r>
            <a:r>
              <a:rPr spc="30"/>
              <a:t> </a:t>
            </a:r>
            <a:r>
              <a:t>vain</a:t>
            </a:r>
            <a:r>
              <a:rPr spc="25"/>
              <a:t> </a:t>
            </a:r>
            <a:r>
              <a:t>if</a:t>
            </a:r>
            <a:r>
              <a:rPr spc="30"/>
              <a:t> </a:t>
            </a:r>
            <a:r>
              <a:t>we</a:t>
            </a:r>
            <a:r>
              <a:rPr spc="40"/>
              <a:t> </a:t>
            </a:r>
            <a:r>
              <a:t>do</a:t>
            </a:r>
            <a:r>
              <a:rPr spc="25"/>
              <a:t> </a:t>
            </a:r>
            <a:r>
              <a:t>not</a:t>
            </a:r>
            <a:r>
              <a:rPr spc="60"/>
              <a:t> </a:t>
            </a:r>
            <a:r>
              <a:t>get</a:t>
            </a:r>
            <a:r>
              <a:rPr spc="55"/>
              <a:t> </a:t>
            </a:r>
            <a:r>
              <a:t>the</a:t>
            </a:r>
            <a:r>
              <a:rPr spc="20"/>
              <a:t> </a:t>
            </a:r>
            <a:r>
              <a:t>right</a:t>
            </a:r>
            <a:r>
              <a:rPr spc="50"/>
              <a:t> </a:t>
            </a:r>
            <a:r>
              <a:t>information</a:t>
            </a:r>
            <a:r>
              <a:rPr spc="50"/>
              <a:t> </a:t>
            </a:r>
            <a:r>
              <a:t>about</a:t>
            </a:r>
            <a:r>
              <a:rPr spc="55"/>
              <a:t> </a:t>
            </a:r>
            <a:r>
              <a:t>it.</a:t>
            </a:r>
          </a:p>
        </p:txBody>
      </p:sp>
      <p:sp>
        <p:nvSpPr>
          <p:cNvPr id="125" name="Freeform 8"/>
          <p:cNvSpPr/>
          <p:nvPr/>
        </p:nvSpPr>
        <p:spPr>
          <a:xfrm>
            <a:off x="-3307675" y="7928478"/>
            <a:ext cx="7616558" cy="7815497"/>
          </a:xfrm>
          <a:prstGeom prst="rect">
            <a:avLst/>
          </a:prstGeom>
          <a:blipFill>
            <a:blip r:embed="rId3"/>
            <a:stretch>
              <a:fillRect/>
            </a:stretch>
          </a:blipFill>
          <a:ln w="12700">
            <a:miter lim="400000"/>
          </a:ln>
        </p:spPr>
        <p:txBody>
          <a:bodyPr lIns="45719" rIns="45719"/>
          <a:lstStyle/>
          <a:p>
            <a:pPr/>
          </a:p>
        </p:txBody>
      </p:sp>
      <p:sp>
        <p:nvSpPr>
          <p:cNvPr id="126" name="Freeform 12"/>
          <p:cNvSpPr/>
          <p:nvPr/>
        </p:nvSpPr>
        <p:spPr>
          <a:xfrm>
            <a:off x="1145925" y="8013728"/>
            <a:ext cx="981082" cy="995563"/>
          </a:xfrm>
          <a:prstGeom prst="rect">
            <a:avLst/>
          </a:prstGeom>
          <a:blipFill>
            <a:blip r:embed="rId2"/>
            <a:stretch>
              <a:fillRect/>
            </a:stretch>
          </a:blipFill>
          <a:ln w="12700">
            <a:miter lim="400000"/>
          </a:ln>
        </p:spPr>
        <p:txBody>
          <a:bodyPr lIns="45719" rIns="45719"/>
          <a:lstStyle/>
          <a:p>
            <a:pPr/>
          </a:p>
        </p:txBody>
      </p:sp>
      <p:sp>
        <p:nvSpPr>
          <p:cNvPr id="127" name="TextBox 13"/>
          <p:cNvSpPr txBox="1"/>
          <p:nvPr/>
        </p:nvSpPr>
        <p:spPr>
          <a:xfrm>
            <a:off x="3340556" y="7468746"/>
            <a:ext cx="13884274" cy="177021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4700"/>
              </a:lnSpc>
              <a:defRPr sz="3600">
                <a:latin typeface="Times New Roman"/>
                <a:ea typeface="Times New Roman"/>
                <a:cs typeface="Times New Roman"/>
                <a:sym typeface="Times New Roman"/>
              </a:defRPr>
            </a:pPr>
            <a:r>
              <a:t>Summarize</a:t>
            </a:r>
            <a:r>
              <a:rPr spc="40"/>
              <a:t> </a:t>
            </a:r>
            <a:r>
              <a:t>the</a:t>
            </a:r>
            <a:r>
              <a:rPr spc="40"/>
              <a:t> </a:t>
            </a:r>
            <a:r>
              <a:t>text</a:t>
            </a:r>
            <a:r>
              <a:rPr spc="30"/>
              <a:t> </a:t>
            </a:r>
            <a:r>
              <a:t>of</a:t>
            </a:r>
            <a:r>
              <a:rPr spc="50"/>
              <a:t> </a:t>
            </a:r>
            <a:r>
              <a:t>those</a:t>
            </a:r>
            <a:r>
              <a:rPr spc="5"/>
              <a:t> </a:t>
            </a:r>
            <a:r>
              <a:t>videos</a:t>
            </a:r>
            <a:r>
              <a:rPr spc="45"/>
              <a:t> </a:t>
            </a:r>
            <a:r>
              <a:t>automatically</a:t>
            </a:r>
            <a:r>
              <a:rPr spc="50"/>
              <a:t> </a:t>
            </a:r>
            <a:r>
              <a:t>allows</a:t>
            </a:r>
            <a:r>
              <a:rPr spc="50"/>
              <a:t> </a:t>
            </a:r>
            <a:r>
              <a:t>us</a:t>
            </a:r>
            <a:r>
              <a:rPr spc="45"/>
              <a:t> </a:t>
            </a:r>
            <a:r>
              <a:t>to</a:t>
            </a:r>
            <a:r>
              <a:rPr spc="50"/>
              <a:t> </a:t>
            </a:r>
            <a:r>
              <a:t>quickly</a:t>
            </a:r>
            <a:r>
              <a:rPr spc="40"/>
              <a:t> </a:t>
            </a:r>
            <a:r>
              <a:t>look</a:t>
            </a:r>
            <a:r>
              <a:rPr spc="45"/>
              <a:t> </a:t>
            </a:r>
            <a:r>
              <a:t>at</a:t>
            </a:r>
            <a:r>
              <a:rPr spc="40"/>
              <a:t> </a:t>
            </a:r>
            <a:r>
              <a:t>important</a:t>
            </a:r>
            <a:r>
              <a:rPr spc="45"/>
              <a:t> </a:t>
            </a:r>
            <a:r>
              <a:t>patterns</a:t>
            </a:r>
            <a:r>
              <a:rPr spc="50"/>
              <a:t> </a:t>
            </a:r>
            <a:r>
              <a:t>in</a:t>
            </a:r>
            <a:r>
              <a:rPr spc="60"/>
              <a:t> </a:t>
            </a:r>
            <a:r>
              <a:t>the</a:t>
            </a:r>
            <a:r>
              <a:rPr spc="65"/>
              <a:t> </a:t>
            </a:r>
            <a:r>
              <a:t>video</a:t>
            </a:r>
            <a:r>
              <a:rPr spc="50"/>
              <a:t> </a:t>
            </a:r>
            <a:r>
              <a:t>and</a:t>
            </a:r>
            <a:r>
              <a:rPr spc="40"/>
              <a:t> </a:t>
            </a:r>
            <a:r>
              <a:t>helps</a:t>
            </a:r>
            <a:r>
              <a:rPr spc="45"/>
              <a:t> </a:t>
            </a:r>
            <a:r>
              <a:t>us</a:t>
            </a:r>
            <a:r>
              <a:rPr spc="5"/>
              <a:t> </a:t>
            </a:r>
            <a:r>
              <a:t>save time</a:t>
            </a:r>
            <a:r>
              <a:rPr spc="5"/>
              <a:t> </a:t>
            </a:r>
            <a:r>
              <a:t>and</a:t>
            </a:r>
            <a:r>
              <a:rPr spc="10"/>
              <a:t> </a:t>
            </a:r>
            <a:r>
              <a:t>effort</a:t>
            </a:r>
            <a:r>
              <a:rPr spc="10"/>
              <a:t> </a:t>
            </a:r>
            <a:r>
              <a:t>in</a:t>
            </a:r>
            <a:r>
              <a:rPr spc="20"/>
              <a:t> </a:t>
            </a:r>
            <a:r>
              <a:t>all</a:t>
            </a:r>
            <a:r>
              <a:rPr spc="10"/>
              <a:t> </a:t>
            </a:r>
            <a:r>
              <a:t>the</a:t>
            </a:r>
            <a:r>
              <a:rPr spc="5"/>
              <a:t> </a:t>
            </a:r>
            <a:r>
              <a:t>content of</a:t>
            </a:r>
            <a:r>
              <a:rPr spc="20"/>
              <a:t> </a:t>
            </a:r>
            <a:r>
              <a:t>the</a:t>
            </a:r>
            <a:r>
              <a:rPr spc="15"/>
              <a:t> </a:t>
            </a:r>
            <a:r>
              <a:t>video.</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extBox 6"/>
          <p:cNvSpPr txBox="1"/>
          <p:nvPr/>
        </p:nvSpPr>
        <p:spPr>
          <a:xfrm>
            <a:off x="2971800" y="-5954"/>
            <a:ext cx="11552977" cy="1166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9500"/>
              </a:lnSpc>
              <a:defRPr spc="368" sz="6900">
                <a:solidFill>
                  <a:srgbClr val="231F20"/>
                </a:solidFill>
                <a:latin typeface="Oswald Bold"/>
                <a:ea typeface="Oswald Bold"/>
                <a:cs typeface="Oswald Bold"/>
                <a:sym typeface="Oswald Bold"/>
              </a:defRPr>
            </a:lvl1pPr>
          </a:lstStyle>
          <a:p>
            <a:pPr/>
            <a:r>
              <a:t> OBJECTIVES</a:t>
            </a:r>
          </a:p>
        </p:txBody>
      </p:sp>
      <p:sp>
        <p:nvSpPr>
          <p:cNvPr id="130" name="Freeform 16"/>
          <p:cNvSpPr/>
          <p:nvPr/>
        </p:nvSpPr>
        <p:spPr>
          <a:xfrm>
            <a:off x="16434900" y="-4904210"/>
            <a:ext cx="7616558" cy="7815499"/>
          </a:xfrm>
          <a:prstGeom prst="rect">
            <a:avLst/>
          </a:prstGeom>
          <a:blipFill>
            <a:blip r:embed="rId2"/>
            <a:stretch>
              <a:fillRect/>
            </a:stretch>
          </a:blipFill>
          <a:ln w="12700">
            <a:miter lim="400000"/>
          </a:ln>
        </p:spPr>
        <p:txBody>
          <a:bodyPr lIns="45719" rIns="45719"/>
          <a:lstStyle/>
          <a:p>
            <a:pPr/>
          </a:p>
        </p:txBody>
      </p:sp>
      <p:sp>
        <p:nvSpPr>
          <p:cNvPr id="131" name="Freeform 17"/>
          <p:cNvSpPr/>
          <p:nvPr/>
        </p:nvSpPr>
        <p:spPr>
          <a:xfrm rot="17423635">
            <a:off x="-3808279" y="8505505"/>
            <a:ext cx="7616558" cy="7815499"/>
          </a:xfrm>
          <a:prstGeom prst="rect">
            <a:avLst/>
          </a:prstGeom>
          <a:blipFill>
            <a:blip r:embed="rId2"/>
            <a:stretch>
              <a:fillRect/>
            </a:stretch>
          </a:blipFill>
          <a:ln w="12700">
            <a:miter lim="400000"/>
          </a:ln>
        </p:spPr>
        <p:txBody>
          <a:bodyPr lIns="45719" rIns="45719"/>
          <a:lstStyle/>
          <a:p>
            <a:pPr/>
          </a:p>
        </p:txBody>
      </p:sp>
      <p:sp>
        <p:nvSpPr>
          <p:cNvPr id="132" name="TextBox 31"/>
          <p:cNvSpPr txBox="1"/>
          <p:nvPr/>
        </p:nvSpPr>
        <p:spPr>
          <a:xfrm>
            <a:off x="6865641" y="1701583"/>
            <a:ext cx="6670195"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000">
                <a:solidFill>
                  <a:srgbClr val="FFFFFF"/>
                </a:solidFill>
                <a:latin typeface="DM Sans Bold"/>
                <a:ea typeface="DM Sans Bold"/>
                <a:cs typeface="DM Sans Bold"/>
                <a:sym typeface="DM Sans Bold"/>
              </a:defRPr>
            </a:lvl1pPr>
          </a:lstStyle>
          <a:p>
            <a:pPr/>
            <a:r>
              <a:t>Time-saving</a:t>
            </a:r>
          </a:p>
        </p:txBody>
      </p:sp>
      <p:sp>
        <p:nvSpPr>
          <p:cNvPr id="133" name="TextBox 21"/>
          <p:cNvSpPr txBox="1"/>
          <p:nvPr/>
        </p:nvSpPr>
        <p:spPr>
          <a:xfrm>
            <a:off x="10417417" y="7122045"/>
            <a:ext cx="7326786" cy="201218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ts val="4000"/>
              </a:lnSpc>
              <a:defRPr sz="2800">
                <a:latin typeface="DM Sans"/>
                <a:ea typeface="DM Sans"/>
                <a:cs typeface="DM Sans"/>
                <a:sym typeface="DM Sans"/>
              </a:defRPr>
            </a:lvl1pPr>
          </a:lstStyle>
          <a:p>
            <a:pPr/>
            <a:r>
              <a:t>To offer users a quick overview of what the video is about, helping them decide whether they want to invest time in watching the full video.</a:t>
            </a:r>
          </a:p>
        </p:txBody>
      </p:sp>
      <p:sp>
        <p:nvSpPr>
          <p:cNvPr id="134" name="Freeform 4"/>
          <p:cNvSpPr/>
          <p:nvPr/>
        </p:nvSpPr>
        <p:spPr>
          <a:xfrm>
            <a:off x="11101713" y="6274168"/>
            <a:ext cx="5808243" cy="745136"/>
          </a:xfrm>
          <a:prstGeom prst="rect">
            <a:avLst/>
          </a:prstGeom>
          <a:solidFill>
            <a:srgbClr val="000000"/>
          </a:solidFill>
          <a:ln w="12700">
            <a:miter lim="400000"/>
          </a:ln>
        </p:spPr>
        <p:txBody>
          <a:bodyPr lIns="45719" rIns="45719"/>
          <a:lstStyle/>
          <a:p>
            <a:pPr/>
          </a:p>
        </p:txBody>
      </p:sp>
      <p:sp>
        <p:nvSpPr>
          <p:cNvPr id="135" name="TextBox 7"/>
          <p:cNvSpPr txBox="1"/>
          <p:nvPr/>
        </p:nvSpPr>
        <p:spPr>
          <a:xfrm>
            <a:off x="11610158" y="6292793"/>
            <a:ext cx="4141600"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000">
                <a:solidFill>
                  <a:srgbClr val="FFFFFF"/>
                </a:solidFill>
                <a:latin typeface="DM Sans Bold"/>
                <a:ea typeface="DM Sans Bold"/>
                <a:cs typeface="DM Sans Bold"/>
                <a:sym typeface="DM Sans Bold"/>
              </a:defRPr>
            </a:lvl1pPr>
          </a:lstStyle>
          <a:p>
            <a:pPr/>
            <a:r>
              <a:t>Content Overview</a:t>
            </a:r>
          </a:p>
        </p:txBody>
      </p:sp>
      <p:sp>
        <p:nvSpPr>
          <p:cNvPr id="136" name="TextBox 15"/>
          <p:cNvSpPr txBox="1"/>
          <p:nvPr/>
        </p:nvSpPr>
        <p:spPr>
          <a:xfrm>
            <a:off x="1918373" y="7144804"/>
            <a:ext cx="5587224" cy="15427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90000"/>
              </a:lnSpc>
              <a:spcBef>
                <a:spcPts val="1000"/>
              </a:spcBef>
              <a:defRPr sz="2800"/>
            </a:lvl1pPr>
          </a:lstStyle>
          <a:p>
            <a:pPr/>
            <a:r>
              <a:t>To enhance accessibility for individuals with hearing impairments by providing a textual summary of the video's content.</a:t>
            </a:r>
          </a:p>
        </p:txBody>
      </p:sp>
      <p:sp>
        <p:nvSpPr>
          <p:cNvPr id="137" name="Freeform 4"/>
          <p:cNvSpPr/>
          <p:nvPr/>
        </p:nvSpPr>
        <p:spPr>
          <a:xfrm>
            <a:off x="2277332" y="6277462"/>
            <a:ext cx="3996485" cy="745136"/>
          </a:xfrm>
          <a:prstGeom prst="rect">
            <a:avLst/>
          </a:prstGeom>
          <a:solidFill>
            <a:srgbClr val="000000"/>
          </a:solidFill>
          <a:ln w="12700">
            <a:miter lim="400000"/>
          </a:ln>
        </p:spPr>
        <p:txBody>
          <a:bodyPr lIns="45719" rIns="45719"/>
          <a:lstStyle/>
          <a:p>
            <a:pPr/>
          </a:p>
        </p:txBody>
      </p:sp>
      <p:sp>
        <p:nvSpPr>
          <p:cNvPr id="138" name="TextBox 12"/>
          <p:cNvSpPr txBox="1"/>
          <p:nvPr/>
        </p:nvSpPr>
        <p:spPr>
          <a:xfrm>
            <a:off x="2730106" y="6332532"/>
            <a:ext cx="3402377"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000">
                <a:solidFill>
                  <a:srgbClr val="FFFFFF"/>
                </a:solidFill>
                <a:latin typeface="DM Sans Bold"/>
                <a:ea typeface="DM Sans Bold"/>
                <a:cs typeface="DM Sans Bold"/>
                <a:sym typeface="DM Sans Bold"/>
              </a:defRPr>
            </a:lvl1pPr>
          </a:lstStyle>
          <a:p>
            <a:pPr/>
            <a:r>
              <a:t>Accessibility</a:t>
            </a:r>
          </a:p>
        </p:txBody>
      </p:sp>
      <p:grpSp>
        <p:nvGrpSpPr>
          <p:cNvPr id="141" name="Freeform 9"/>
          <p:cNvGrpSpPr/>
          <p:nvPr/>
        </p:nvGrpSpPr>
        <p:grpSpPr>
          <a:xfrm>
            <a:off x="10949506" y="1461613"/>
            <a:ext cx="6761634" cy="715502"/>
            <a:chOff x="0" y="0"/>
            <a:chExt cx="6761633" cy="715500"/>
          </a:xfrm>
        </p:grpSpPr>
        <p:sp>
          <p:nvSpPr>
            <p:cNvPr id="139" name="Rectangle"/>
            <p:cNvSpPr/>
            <p:nvPr/>
          </p:nvSpPr>
          <p:spPr>
            <a:xfrm>
              <a:off x="-1" y="-1"/>
              <a:ext cx="6761635" cy="715502"/>
            </a:xfrm>
            <a:prstGeom prst="rect">
              <a:avLst/>
            </a:prstGeom>
            <a:solidFill>
              <a:srgbClr val="000000"/>
            </a:solidFill>
            <a:ln w="12700" cap="flat">
              <a:noFill/>
              <a:miter lim="400000"/>
            </a:ln>
            <a:effectLst/>
          </p:spPr>
          <p:txBody>
            <a:bodyPr wrap="square" lIns="45719" tIns="45719" rIns="45719" bIns="45719" numCol="1" anchor="t">
              <a:noAutofit/>
            </a:bodyPr>
            <a:lstStyle/>
            <a:p>
              <a:pPr>
                <a:defRPr sz="4000">
                  <a:solidFill>
                    <a:srgbClr val="FFFFFF"/>
                  </a:solidFill>
                  <a:latin typeface="DM Sans"/>
                  <a:ea typeface="DM Sans"/>
                  <a:cs typeface="DM Sans"/>
                  <a:sym typeface="DM Sans"/>
                </a:defRPr>
              </a:pPr>
            </a:p>
          </p:txBody>
        </p:sp>
        <p:sp>
          <p:nvSpPr>
            <p:cNvPr id="140" name="Time-saving"/>
            <p:cNvSpPr txBox="1"/>
            <p:nvPr/>
          </p:nvSpPr>
          <p:spPr>
            <a:xfrm>
              <a:off x="45720" y="0"/>
              <a:ext cx="6670194" cy="701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4000">
                  <a:solidFill>
                    <a:srgbClr val="FFFFFF"/>
                  </a:solidFill>
                  <a:latin typeface="DM Sans"/>
                  <a:ea typeface="DM Sans"/>
                  <a:cs typeface="DM Sans"/>
                  <a:sym typeface="DM Sans"/>
                </a:defRPr>
              </a:lvl1pPr>
            </a:lstStyle>
            <a:p>
              <a:pPr/>
              <a:r>
                <a:t>		Time-saving</a:t>
              </a:r>
            </a:p>
          </p:txBody>
        </p:sp>
      </p:grpSp>
      <p:sp>
        <p:nvSpPr>
          <p:cNvPr id="142" name="TextBox 11"/>
          <p:cNvSpPr txBox="1"/>
          <p:nvPr/>
        </p:nvSpPr>
        <p:spPr>
          <a:xfrm>
            <a:off x="10977215" y="2253551"/>
            <a:ext cx="6761635" cy="154272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90000"/>
              </a:lnSpc>
              <a:spcBef>
                <a:spcPts val="1000"/>
              </a:spcBef>
              <a:defRPr sz="2800"/>
            </a:lvl1pPr>
          </a:lstStyle>
          <a:p>
            <a:pPr/>
            <a:r>
              <a:t>To save users time by providing a summarized version of the video's content, especially for those who may not have the time to watch lengthy videos.</a:t>
            </a:r>
          </a:p>
        </p:txBody>
      </p:sp>
      <p:sp>
        <p:nvSpPr>
          <p:cNvPr id="143" name="Freeform 4"/>
          <p:cNvSpPr/>
          <p:nvPr/>
        </p:nvSpPr>
        <p:spPr>
          <a:xfrm>
            <a:off x="1450782" y="1446796"/>
            <a:ext cx="3996485" cy="745136"/>
          </a:xfrm>
          <a:prstGeom prst="rect">
            <a:avLst/>
          </a:prstGeom>
          <a:solidFill>
            <a:srgbClr val="000000"/>
          </a:solidFill>
          <a:ln w="12700">
            <a:miter lim="400000"/>
          </a:ln>
        </p:spPr>
        <p:txBody>
          <a:bodyPr lIns="45719" rIns="45719"/>
          <a:lstStyle/>
          <a:p>
            <a:pPr/>
          </a:p>
        </p:txBody>
      </p:sp>
      <p:sp>
        <p:nvSpPr>
          <p:cNvPr id="144" name="TextBox 7"/>
          <p:cNvSpPr txBox="1"/>
          <p:nvPr/>
        </p:nvSpPr>
        <p:spPr>
          <a:xfrm>
            <a:off x="1304825" y="2258102"/>
            <a:ext cx="4525495" cy="23444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ts val="3700"/>
              </a:lnSpc>
              <a:defRPr sz="2800"/>
            </a:lvl1pPr>
          </a:lstStyle>
          <a:p>
            <a:pPr/>
            <a:r>
              <a:t>To make it easier for viewers to quickly grasp the key points and main ideas of a video without having to watch the entire video.</a:t>
            </a:r>
          </a:p>
        </p:txBody>
      </p:sp>
      <p:sp>
        <p:nvSpPr>
          <p:cNvPr id="145" name="TextBox 26"/>
          <p:cNvSpPr txBox="1"/>
          <p:nvPr/>
        </p:nvSpPr>
        <p:spPr>
          <a:xfrm>
            <a:off x="1509810" y="1562283"/>
            <a:ext cx="4034201" cy="6248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ts val="4100"/>
              </a:lnSpc>
              <a:defRPr b="1" sz="4000">
                <a:solidFill>
                  <a:srgbClr val="FFFFFF"/>
                </a:solidFill>
                <a:latin typeface="DM Sans Bold"/>
                <a:ea typeface="DM Sans Bold"/>
                <a:cs typeface="DM Sans Bold"/>
                <a:sym typeface="DM Sans Bold"/>
              </a:defRPr>
            </a:lvl1pPr>
          </a:lstStyle>
          <a:p>
            <a:pPr/>
            <a:r>
              <a:t>Convenience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Freeform 2"/>
          <p:cNvSpPr/>
          <p:nvPr/>
        </p:nvSpPr>
        <p:spPr>
          <a:xfrm flipH="1" flipV="1">
            <a:off x="-6927" y="0"/>
            <a:ext cx="18288001" cy="10287000"/>
          </a:xfrm>
          <a:prstGeom prst="rect">
            <a:avLst/>
          </a:prstGeom>
          <a:blipFill>
            <a:blip r:embed="rId2"/>
            <a:stretch>
              <a:fillRect/>
            </a:stretch>
          </a:blipFill>
          <a:ln w="12700">
            <a:miter lim="400000"/>
          </a:ln>
        </p:spPr>
        <p:txBody>
          <a:bodyPr lIns="45719" rIns="45719"/>
          <a:lstStyle/>
          <a:p>
            <a:pPr/>
          </a:p>
        </p:txBody>
      </p:sp>
      <p:sp>
        <p:nvSpPr>
          <p:cNvPr id="148" name="Freeform 3"/>
          <p:cNvSpPr/>
          <p:nvPr/>
        </p:nvSpPr>
        <p:spPr>
          <a:xfrm rot="2035254">
            <a:off x="16899666" y="5536331"/>
            <a:ext cx="7835077" cy="10939027"/>
          </a:xfrm>
          <a:prstGeom prst="rect">
            <a:avLst/>
          </a:prstGeom>
          <a:blipFill>
            <a:blip r:embed="rId3"/>
            <a:stretch>
              <a:fillRect/>
            </a:stretch>
          </a:blipFill>
          <a:ln w="12700">
            <a:miter lim="400000"/>
          </a:ln>
        </p:spPr>
        <p:txBody>
          <a:bodyPr lIns="45719" rIns="45719"/>
          <a:lstStyle/>
          <a:p>
            <a:pPr/>
          </a:p>
        </p:txBody>
      </p:sp>
      <p:sp>
        <p:nvSpPr>
          <p:cNvPr id="149" name="Freeform 4"/>
          <p:cNvSpPr/>
          <p:nvPr/>
        </p:nvSpPr>
        <p:spPr>
          <a:xfrm rot="10800001">
            <a:off x="-4491103" y="-7981820"/>
            <a:ext cx="7835077" cy="10939026"/>
          </a:xfrm>
          <a:prstGeom prst="rect">
            <a:avLst/>
          </a:prstGeom>
          <a:blipFill>
            <a:blip r:embed="rId3"/>
            <a:stretch>
              <a:fillRect/>
            </a:stretch>
          </a:blipFill>
          <a:ln w="12700">
            <a:miter lim="400000"/>
          </a:ln>
        </p:spPr>
        <p:txBody>
          <a:bodyPr lIns="45719" rIns="45719"/>
          <a:lstStyle/>
          <a:p>
            <a:pPr/>
          </a:p>
        </p:txBody>
      </p:sp>
      <p:sp>
        <p:nvSpPr>
          <p:cNvPr id="150" name="TextBox 8"/>
          <p:cNvSpPr txBox="1"/>
          <p:nvPr/>
        </p:nvSpPr>
        <p:spPr>
          <a:xfrm>
            <a:off x="2656851" y="1597795"/>
            <a:ext cx="15631149" cy="10735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300"/>
              </a:lnSpc>
              <a:defRPr spc="310" sz="3100">
                <a:solidFill>
                  <a:srgbClr val="231F20"/>
                </a:solidFill>
                <a:latin typeface="DM Sans Bold"/>
                <a:ea typeface="DM Sans Bold"/>
                <a:cs typeface="DM Sans Bold"/>
                <a:sym typeface="DM Sans Bold"/>
              </a:defRPr>
            </a:lvl1pPr>
          </a:lstStyle>
          <a:p>
            <a:pPr/>
            <a:r>
              <a:t> Python‘s simplicity aids seamless integration with the YouTube API for transcript retrieval.</a:t>
            </a:r>
          </a:p>
        </p:txBody>
      </p:sp>
      <p:sp>
        <p:nvSpPr>
          <p:cNvPr id="151" name="TextBox 9"/>
          <p:cNvSpPr txBox="1"/>
          <p:nvPr/>
        </p:nvSpPr>
        <p:spPr>
          <a:xfrm>
            <a:off x="458393" y="4281020"/>
            <a:ext cx="13417059" cy="10735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300"/>
              </a:lnSpc>
              <a:defRPr spc="306" sz="3100">
                <a:solidFill>
                  <a:srgbClr val="231F20"/>
                </a:solidFill>
                <a:latin typeface="DM Sans Bold"/>
                <a:ea typeface="DM Sans Bold"/>
                <a:cs typeface="DM Sans Bold"/>
                <a:sym typeface="DM Sans Bold"/>
              </a:defRPr>
            </a:lvl1pPr>
          </a:lstStyle>
          <a:p>
            <a:pPr/>
            <a:r>
              <a:t>HTML, CSS is used to make the frontend of the chrome extension.</a:t>
            </a:r>
          </a:p>
        </p:txBody>
      </p:sp>
      <p:sp>
        <p:nvSpPr>
          <p:cNvPr id="152" name="TextBox 10"/>
          <p:cNvSpPr txBox="1"/>
          <p:nvPr/>
        </p:nvSpPr>
        <p:spPr>
          <a:xfrm>
            <a:off x="3886200" y="7211669"/>
            <a:ext cx="12867896" cy="10735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300"/>
              </a:lnSpc>
              <a:defRPr spc="308" sz="3100">
                <a:solidFill>
                  <a:srgbClr val="231F20"/>
                </a:solidFill>
                <a:latin typeface="DM Sans Bold"/>
                <a:ea typeface="DM Sans Bold"/>
                <a:cs typeface="DM Sans Bold"/>
                <a:sym typeface="DM Sans Bold"/>
              </a:defRPr>
            </a:lvl1pPr>
          </a:lstStyle>
          <a:p>
            <a:pPr/>
            <a:r>
              <a:t>It is used for mathematical calculation of precise summary to generate. </a:t>
            </a:r>
          </a:p>
        </p:txBody>
      </p:sp>
      <p:sp>
        <p:nvSpPr>
          <p:cNvPr id="153" name="TextBox 12"/>
          <p:cNvSpPr txBox="1"/>
          <p:nvPr/>
        </p:nvSpPr>
        <p:spPr>
          <a:xfrm>
            <a:off x="2362200" y="-142875"/>
            <a:ext cx="12151947" cy="132217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10800"/>
              </a:lnSpc>
              <a:defRPr sz="7700">
                <a:latin typeface="Canva Sans Bold"/>
                <a:ea typeface="Canva Sans Bold"/>
                <a:cs typeface="Canva Sans Bold"/>
                <a:sym typeface="Canva Sans Bold"/>
              </a:defRPr>
            </a:lvl1pPr>
          </a:lstStyle>
          <a:p>
            <a:pPr/>
            <a:r>
              <a:t>TECHNOLOGY USED</a:t>
            </a:r>
          </a:p>
        </p:txBody>
      </p:sp>
      <p:pic>
        <p:nvPicPr>
          <p:cNvPr id="154" name="Picture 4" descr="Picture 4"/>
          <p:cNvPicPr>
            <a:picLocks noChangeAspect="1"/>
          </p:cNvPicPr>
          <p:nvPr/>
        </p:nvPicPr>
        <p:blipFill>
          <a:blip r:embed="rId4">
            <a:extLst/>
          </a:blip>
          <a:stretch>
            <a:fillRect/>
          </a:stretch>
        </p:blipFill>
        <p:spPr>
          <a:xfrm>
            <a:off x="257871" y="1012893"/>
            <a:ext cx="2257426" cy="2247901"/>
          </a:xfrm>
          <a:prstGeom prst="rect">
            <a:avLst/>
          </a:prstGeom>
          <a:ln w="12700">
            <a:miter lim="400000"/>
          </a:ln>
        </p:spPr>
      </p:pic>
      <p:pic>
        <p:nvPicPr>
          <p:cNvPr id="155" name="Picture 6" descr="Picture 6"/>
          <p:cNvPicPr>
            <a:picLocks noChangeAspect="1"/>
          </p:cNvPicPr>
          <p:nvPr/>
        </p:nvPicPr>
        <p:blipFill>
          <a:blip r:embed="rId5">
            <a:extLst/>
          </a:blip>
          <a:stretch>
            <a:fillRect/>
          </a:stretch>
        </p:blipFill>
        <p:spPr>
          <a:xfrm>
            <a:off x="14347699" y="3346008"/>
            <a:ext cx="2914650" cy="2949744"/>
          </a:xfrm>
          <a:prstGeom prst="rect">
            <a:avLst/>
          </a:prstGeom>
          <a:ln w="12700">
            <a:miter lim="400000"/>
          </a:ln>
        </p:spPr>
      </p:pic>
      <p:pic>
        <p:nvPicPr>
          <p:cNvPr id="156" name="Picture 8" descr="Picture 8"/>
          <p:cNvPicPr>
            <a:picLocks noChangeAspect="1"/>
          </p:cNvPicPr>
          <p:nvPr/>
        </p:nvPicPr>
        <p:blipFill>
          <a:blip r:embed="rId6">
            <a:extLst/>
          </a:blip>
          <a:stretch>
            <a:fillRect/>
          </a:stretch>
        </p:blipFill>
        <p:spPr>
          <a:xfrm>
            <a:off x="648395" y="6788791"/>
            <a:ext cx="1866901" cy="222885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Freeform 2"/>
          <p:cNvSpPr/>
          <p:nvPr/>
        </p:nvSpPr>
        <p:spPr>
          <a:xfrm flipH="1" flipV="1">
            <a:off x="0" y="-1"/>
            <a:ext cx="18288000" cy="10522985"/>
          </a:xfrm>
          <a:prstGeom prst="rect">
            <a:avLst/>
          </a:prstGeom>
          <a:blipFill>
            <a:blip r:embed="rId2"/>
            <a:stretch>
              <a:fillRect/>
            </a:stretch>
          </a:blipFill>
          <a:ln w="12700">
            <a:miter lim="400000"/>
          </a:ln>
        </p:spPr>
        <p:txBody>
          <a:bodyPr lIns="45719" rIns="45719"/>
          <a:lstStyle/>
          <a:p>
            <a:pPr/>
          </a:p>
        </p:txBody>
      </p:sp>
      <p:sp>
        <p:nvSpPr>
          <p:cNvPr id="159" name="Freeform 3"/>
          <p:cNvSpPr/>
          <p:nvPr/>
        </p:nvSpPr>
        <p:spPr>
          <a:xfrm>
            <a:off x="14714585" y="-5068615"/>
            <a:ext cx="7616558" cy="7815499"/>
          </a:xfrm>
          <a:prstGeom prst="rect">
            <a:avLst/>
          </a:prstGeom>
          <a:blipFill>
            <a:blip r:embed="rId3"/>
            <a:stretch>
              <a:fillRect/>
            </a:stretch>
          </a:blipFill>
          <a:ln w="12700">
            <a:miter lim="400000"/>
          </a:ln>
        </p:spPr>
        <p:txBody>
          <a:bodyPr lIns="45719" rIns="45719"/>
          <a:lstStyle/>
          <a:p>
            <a:pPr/>
          </a:p>
        </p:txBody>
      </p:sp>
      <p:sp>
        <p:nvSpPr>
          <p:cNvPr id="160" name="Freeform 4"/>
          <p:cNvSpPr/>
          <p:nvPr/>
        </p:nvSpPr>
        <p:spPr>
          <a:xfrm rot="17423635">
            <a:off x="-4105130" y="6530238"/>
            <a:ext cx="7616557" cy="7815497"/>
          </a:xfrm>
          <a:prstGeom prst="rect">
            <a:avLst/>
          </a:prstGeom>
          <a:blipFill>
            <a:blip r:embed="rId3"/>
            <a:stretch>
              <a:fillRect/>
            </a:stretch>
          </a:blipFill>
          <a:ln w="12700">
            <a:miter lim="400000"/>
          </a:ln>
        </p:spPr>
        <p:txBody>
          <a:bodyPr lIns="45719" rIns="45719"/>
          <a:lstStyle/>
          <a:p>
            <a:pPr/>
          </a:p>
        </p:txBody>
      </p:sp>
      <p:sp>
        <p:nvSpPr>
          <p:cNvPr id="161" name="TextBox 6"/>
          <p:cNvSpPr txBox="1"/>
          <p:nvPr/>
        </p:nvSpPr>
        <p:spPr>
          <a:xfrm>
            <a:off x="2926744" y="-121983"/>
            <a:ext cx="11552978" cy="11405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9300"/>
              </a:lnSpc>
              <a:defRPr spc="357" sz="6700">
                <a:solidFill>
                  <a:srgbClr val="231F20"/>
                </a:solidFill>
                <a:latin typeface="Oswald Bold"/>
                <a:ea typeface="Oswald Bold"/>
                <a:cs typeface="Oswald Bold"/>
                <a:sym typeface="Oswald Bold"/>
              </a:defRPr>
            </a:lvl1pPr>
          </a:lstStyle>
          <a:p>
            <a:pPr/>
            <a:r>
              <a:t>WORKFLOW DIAGRAM</a:t>
            </a:r>
          </a:p>
        </p:txBody>
      </p:sp>
      <p:pic>
        <p:nvPicPr>
          <p:cNvPr id="162" name="Picture 8" descr="Picture 8"/>
          <p:cNvPicPr>
            <a:picLocks noChangeAspect="1"/>
          </p:cNvPicPr>
          <p:nvPr/>
        </p:nvPicPr>
        <p:blipFill>
          <a:blip r:embed="rId4">
            <a:extLst/>
          </a:blip>
          <a:stretch>
            <a:fillRect/>
          </a:stretch>
        </p:blipFill>
        <p:spPr>
          <a:xfrm>
            <a:off x="7543800" y="1338708"/>
            <a:ext cx="2133600" cy="8335927"/>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Freeform 2"/>
          <p:cNvSpPr/>
          <p:nvPr/>
        </p:nvSpPr>
        <p:spPr>
          <a:xfrm flipH="1" flipV="1">
            <a:off x="27710" y="-578364"/>
            <a:ext cx="18167033" cy="10782301"/>
          </a:xfrm>
          <a:prstGeom prst="rect">
            <a:avLst/>
          </a:prstGeom>
          <a:blipFill>
            <a:blip r:embed="rId2"/>
            <a:stretch>
              <a:fillRect/>
            </a:stretch>
          </a:blipFill>
          <a:ln w="12700">
            <a:miter lim="400000"/>
          </a:ln>
        </p:spPr>
        <p:txBody>
          <a:bodyPr lIns="45719" rIns="45719"/>
          <a:lstStyle/>
          <a:p>
            <a:pPr/>
          </a:p>
        </p:txBody>
      </p:sp>
      <p:sp>
        <p:nvSpPr>
          <p:cNvPr id="165" name="TextBox 3"/>
          <p:cNvSpPr txBox="1"/>
          <p:nvPr/>
        </p:nvSpPr>
        <p:spPr>
          <a:xfrm>
            <a:off x="3367511" y="79599"/>
            <a:ext cx="11552978" cy="116673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9500"/>
              </a:lnSpc>
              <a:defRPr spc="368" sz="6900">
                <a:solidFill>
                  <a:srgbClr val="231F20"/>
                </a:solidFill>
                <a:latin typeface="Oswald Bold"/>
                <a:ea typeface="Oswald Bold"/>
                <a:cs typeface="Oswald Bold"/>
                <a:sym typeface="Oswald Bold"/>
              </a:defRPr>
            </a:lvl1pPr>
          </a:lstStyle>
          <a:p>
            <a:pPr/>
            <a:r>
              <a:t>PATENT STATUS</a:t>
            </a:r>
          </a:p>
        </p:txBody>
      </p:sp>
      <p:sp>
        <p:nvSpPr>
          <p:cNvPr id="166" name="Freeform 4"/>
          <p:cNvSpPr/>
          <p:nvPr/>
        </p:nvSpPr>
        <p:spPr>
          <a:xfrm>
            <a:off x="15231287" y="-5021642"/>
            <a:ext cx="7616558" cy="7815499"/>
          </a:xfrm>
          <a:prstGeom prst="rect">
            <a:avLst/>
          </a:prstGeom>
          <a:blipFill>
            <a:blip r:embed="rId3"/>
            <a:stretch>
              <a:fillRect/>
            </a:stretch>
          </a:blipFill>
          <a:ln w="12700">
            <a:miter lim="400000"/>
          </a:ln>
        </p:spPr>
        <p:txBody>
          <a:bodyPr lIns="45719" rIns="45719"/>
          <a:lstStyle/>
          <a:p>
            <a:pPr/>
          </a:p>
        </p:txBody>
      </p:sp>
      <p:sp>
        <p:nvSpPr>
          <p:cNvPr id="167" name="Freeform 5"/>
          <p:cNvSpPr/>
          <p:nvPr/>
        </p:nvSpPr>
        <p:spPr>
          <a:xfrm rot="17423635">
            <a:off x="-4081644" y="7540154"/>
            <a:ext cx="7616558" cy="7815496"/>
          </a:xfrm>
          <a:prstGeom prst="rect">
            <a:avLst/>
          </a:prstGeom>
          <a:blipFill>
            <a:blip r:embed="rId3"/>
            <a:stretch>
              <a:fillRect/>
            </a:stretch>
          </a:blipFill>
          <a:ln w="12700">
            <a:miter lim="400000"/>
          </a:ln>
        </p:spPr>
        <p:txBody>
          <a:bodyPr lIns="45719" rIns="45719"/>
          <a:lstStyle/>
          <a:p>
            <a:pPr/>
          </a:p>
        </p:txBody>
      </p:sp>
      <p:sp>
        <p:nvSpPr>
          <p:cNvPr id="168" name="TextBox 8"/>
          <p:cNvSpPr txBox="1"/>
          <p:nvPr/>
        </p:nvSpPr>
        <p:spPr>
          <a:xfrm>
            <a:off x="-4267201" y="1444918"/>
            <a:ext cx="14870573" cy="57390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solidFill>
                  <a:srgbClr val="231F20"/>
                </a:solidFill>
                <a:latin typeface="Canva Sans"/>
                <a:ea typeface="Canva Sans"/>
                <a:cs typeface="Canva Sans"/>
                <a:sym typeface="Canva Sans"/>
              </a:defRPr>
            </a:lvl1pPr>
          </a:lstStyle>
          <a:p>
            <a:pPr/>
            <a:r>
              <a:t>Patent has been publish..!!!</a:t>
            </a:r>
          </a:p>
        </p:txBody>
      </p:sp>
      <p:pic>
        <p:nvPicPr>
          <p:cNvPr id="169" name="Picture 11" descr="Picture 11"/>
          <p:cNvPicPr>
            <a:picLocks noChangeAspect="1"/>
          </p:cNvPicPr>
          <p:nvPr/>
        </p:nvPicPr>
        <p:blipFill>
          <a:blip r:embed="rId4">
            <a:extLst/>
          </a:blip>
          <a:stretch>
            <a:fillRect/>
          </a:stretch>
        </p:blipFill>
        <p:spPr>
          <a:xfrm>
            <a:off x="8437850" y="1244759"/>
            <a:ext cx="8096251" cy="828272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Freeform 2"/>
          <p:cNvSpPr/>
          <p:nvPr/>
        </p:nvSpPr>
        <p:spPr>
          <a:xfrm flipH="1" flipV="1">
            <a:off x="0" y="0"/>
            <a:ext cx="18288000" cy="10287000"/>
          </a:xfrm>
          <a:prstGeom prst="rect">
            <a:avLst/>
          </a:prstGeom>
          <a:blipFill>
            <a:blip r:embed="rId2"/>
            <a:stretch>
              <a:fillRect/>
            </a:stretch>
          </a:blipFill>
          <a:ln w="12700">
            <a:miter lim="400000"/>
          </a:ln>
        </p:spPr>
        <p:txBody>
          <a:bodyPr lIns="45719" rIns="45719"/>
          <a:lstStyle/>
          <a:p>
            <a:pPr/>
          </a:p>
        </p:txBody>
      </p:sp>
      <p:sp>
        <p:nvSpPr>
          <p:cNvPr id="172" name="Freeform 3"/>
          <p:cNvSpPr/>
          <p:nvPr/>
        </p:nvSpPr>
        <p:spPr>
          <a:xfrm>
            <a:off x="14479722" y="-4833751"/>
            <a:ext cx="7616557" cy="7815499"/>
          </a:xfrm>
          <a:prstGeom prst="rect">
            <a:avLst/>
          </a:prstGeom>
          <a:blipFill>
            <a:blip r:embed="rId3"/>
            <a:stretch>
              <a:fillRect/>
            </a:stretch>
          </a:blipFill>
          <a:ln w="12700">
            <a:miter lim="400000"/>
          </a:ln>
        </p:spPr>
        <p:txBody>
          <a:bodyPr lIns="45719" rIns="45719"/>
          <a:lstStyle/>
          <a:p>
            <a:pPr/>
          </a:p>
        </p:txBody>
      </p:sp>
      <p:sp>
        <p:nvSpPr>
          <p:cNvPr id="173" name="Freeform 4"/>
          <p:cNvSpPr/>
          <p:nvPr/>
        </p:nvSpPr>
        <p:spPr>
          <a:xfrm rot="17423635">
            <a:off x="-4105130" y="6530238"/>
            <a:ext cx="7616557" cy="7815497"/>
          </a:xfrm>
          <a:prstGeom prst="rect">
            <a:avLst/>
          </a:prstGeom>
          <a:blipFill>
            <a:blip r:embed="rId3"/>
            <a:stretch>
              <a:fillRect/>
            </a:stretch>
          </a:blipFill>
          <a:ln w="12700">
            <a:miter lim="400000"/>
          </a:ln>
        </p:spPr>
        <p:txBody>
          <a:bodyPr lIns="45719" rIns="45719"/>
          <a:lstStyle/>
          <a:p>
            <a:pPr/>
          </a:p>
        </p:txBody>
      </p:sp>
      <p:sp>
        <p:nvSpPr>
          <p:cNvPr id="174" name="Freeform 5"/>
          <p:cNvSpPr/>
          <p:nvPr/>
        </p:nvSpPr>
        <p:spPr>
          <a:xfrm>
            <a:off x="13078860" y="5913947"/>
            <a:ext cx="4180441" cy="3344353"/>
          </a:xfrm>
          <a:prstGeom prst="rect">
            <a:avLst/>
          </a:prstGeom>
          <a:blipFill>
            <a:blip r:embed="rId4"/>
            <a:stretch>
              <a:fillRect/>
            </a:stretch>
          </a:blipFill>
          <a:ln w="12700">
            <a:miter lim="400000"/>
          </a:ln>
        </p:spPr>
        <p:txBody>
          <a:bodyPr lIns="45719" rIns="45719"/>
          <a:lstStyle/>
          <a:p>
            <a:pPr/>
          </a:p>
        </p:txBody>
      </p:sp>
      <p:sp>
        <p:nvSpPr>
          <p:cNvPr id="175" name="TextBox 6"/>
          <p:cNvSpPr txBox="1"/>
          <p:nvPr/>
        </p:nvSpPr>
        <p:spPr>
          <a:xfrm>
            <a:off x="2926744" y="173544"/>
            <a:ext cx="11552978" cy="23732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9500"/>
              </a:lnSpc>
              <a:defRPr spc="368" sz="6900">
                <a:solidFill>
                  <a:srgbClr val="231F20"/>
                </a:solidFill>
                <a:latin typeface="Oswald Bold"/>
                <a:ea typeface="Oswald Bold"/>
                <a:cs typeface="Oswald Bold"/>
                <a:sym typeface="Oswald Bold"/>
              </a:defRPr>
            </a:lvl1pPr>
          </a:lstStyle>
          <a:p>
            <a:pPr/>
            <a:r>
              <a:t>RESEARCH PAPER STATUS</a:t>
            </a:r>
          </a:p>
        </p:txBody>
      </p:sp>
      <p:sp>
        <p:nvSpPr>
          <p:cNvPr id="176" name="TextBox 9"/>
          <p:cNvSpPr txBox="1"/>
          <p:nvPr/>
        </p:nvSpPr>
        <p:spPr>
          <a:xfrm>
            <a:off x="1677075" y="2778225"/>
            <a:ext cx="11031028" cy="44475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Research paper accepted to conference and camera ready paper submitted.</a:t>
            </a:r>
          </a:p>
        </p:txBody>
      </p:sp>
      <p:pic>
        <p:nvPicPr>
          <p:cNvPr id="177" name="pasted-movie.png" descr="pasted-movie.png"/>
          <p:cNvPicPr>
            <a:picLocks noChangeAspect="1"/>
          </p:cNvPicPr>
          <p:nvPr/>
        </p:nvPicPr>
        <p:blipFill>
          <a:blip r:embed="rId5">
            <a:extLst/>
          </a:blip>
          <a:stretch>
            <a:fillRect/>
          </a:stretch>
        </p:blipFill>
        <p:spPr>
          <a:xfrm>
            <a:off x="1068967" y="3711983"/>
            <a:ext cx="5863692" cy="5193032"/>
          </a:xfrm>
          <a:prstGeom prst="rect">
            <a:avLst/>
          </a:prstGeom>
          <a:ln w="12700">
            <a:miter lim="400000"/>
          </a:ln>
        </p:spPr>
      </p:pic>
      <p:pic>
        <p:nvPicPr>
          <p:cNvPr id="178" name="Image" descr="Image"/>
          <p:cNvPicPr>
            <a:picLocks noChangeAspect="1"/>
          </p:cNvPicPr>
          <p:nvPr/>
        </p:nvPicPr>
        <p:blipFill>
          <a:blip r:embed="rId6">
            <a:extLst/>
          </a:blip>
          <a:stretch>
            <a:fillRect/>
          </a:stretch>
        </p:blipFill>
        <p:spPr>
          <a:xfrm>
            <a:off x="6760417" y="3824242"/>
            <a:ext cx="7003117" cy="496851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Freeform 2"/>
          <p:cNvSpPr/>
          <p:nvPr/>
        </p:nvSpPr>
        <p:spPr>
          <a:xfrm flipH="1" flipV="1">
            <a:off x="0" y="0"/>
            <a:ext cx="18288000" cy="10287000"/>
          </a:xfrm>
          <a:prstGeom prst="rect">
            <a:avLst/>
          </a:prstGeom>
          <a:blipFill>
            <a:blip r:embed="rId2"/>
            <a:stretch>
              <a:fillRect/>
            </a:stretch>
          </a:blipFill>
          <a:ln w="12700">
            <a:miter lim="400000"/>
          </a:ln>
        </p:spPr>
        <p:txBody>
          <a:bodyPr lIns="45719" rIns="45719"/>
          <a:lstStyle/>
          <a:p>
            <a:pPr/>
          </a:p>
        </p:txBody>
      </p:sp>
      <p:sp>
        <p:nvSpPr>
          <p:cNvPr id="181" name="TextBox 3"/>
          <p:cNvSpPr txBox="1"/>
          <p:nvPr/>
        </p:nvSpPr>
        <p:spPr>
          <a:xfrm>
            <a:off x="2065827" y="1861889"/>
            <a:ext cx="14156347" cy="9991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000"/>
              </a:lnSpc>
              <a:defRPr spc="289" sz="2900">
                <a:solidFill>
                  <a:srgbClr val="231F20"/>
                </a:solidFill>
                <a:latin typeface="DM Sans Bold"/>
                <a:ea typeface="DM Sans Bold"/>
                <a:cs typeface="DM Sans Bold"/>
                <a:sym typeface="DM Sans Bold"/>
              </a:defRPr>
            </a:lvl1pPr>
          </a:lstStyle>
          <a:p>
            <a:pPr/>
            <a:r>
              <a:t>Our YouTube Transcript Summarizer project has reached an impressive 100% completion milestone and is working properly.</a:t>
            </a:r>
          </a:p>
        </p:txBody>
      </p:sp>
      <p:sp>
        <p:nvSpPr>
          <p:cNvPr id="182" name="Freeform 4"/>
          <p:cNvSpPr/>
          <p:nvPr/>
        </p:nvSpPr>
        <p:spPr>
          <a:xfrm>
            <a:off x="14479722" y="-4833751"/>
            <a:ext cx="7616557" cy="7815499"/>
          </a:xfrm>
          <a:prstGeom prst="rect">
            <a:avLst/>
          </a:prstGeom>
          <a:blipFill>
            <a:blip r:embed="rId3"/>
            <a:stretch>
              <a:fillRect/>
            </a:stretch>
          </a:blipFill>
          <a:ln w="12700">
            <a:miter lim="400000"/>
          </a:ln>
        </p:spPr>
        <p:txBody>
          <a:bodyPr lIns="45719" rIns="45719"/>
          <a:lstStyle/>
          <a:p>
            <a:pPr/>
          </a:p>
        </p:txBody>
      </p:sp>
      <p:sp>
        <p:nvSpPr>
          <p:cNvPr id="183" name="Freeform 5"/>
          <p:cNvSpPr/>
          <p:nvPr/>
        </p:nvSpPr>
        <p:spPr>
          <a:xfrm rot="17423635">
            <a:off x="-4105130" y="6530238"/>
            <a:ext cx="7616557" cy="7815497"/>
          </a:xfrm>
          <a:prstGeom prst="rect">
            <a:avLst/>
          </a:prstGeom>
          <a:blipFill>
            <a:blip r:embed="rId3"/>
            <a:stretch>
              <a:fillRect/>
            </a:stretch>
          </a:blipFill>
          <a:ln w="12700">
            <a:miter lim="400000"/>
          </a:ln>
        </p:spPr>
        <p:txBody>
          <a:bodyPr lIns="45719" rIns="45719"/>
          <a:lstStyle/>
          <a:p>
            <a:pPr/>
          </a:p>
        </p:txBody>
      </p:sp>
      <p:sp>
        <p:nvSpPr>
          <p:cNvPr id="184" name="TextBox 8"/>
          <p:cNvSpPr txBox="1"/>
          <p:nvPr/>
        </p:nvSpPr>
        <p:spPr>
          <a:xfrm>
            <a:off x="2926744" y="388158"/>
            <a:ext cx="11552978" cy="1166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9500"/>
              </a:lnSpc>
              <a:defRPr spc="368" sz="6900">
                <a:solidFill>
                  <a:srgbClr val="231F20"/>
                </a:solidFill>
                <a:latin typeface="Oswald Bold"/>
                <a:ea typeface="Oswald Bold"/>
                <a:cs typeface="Oswald Bold"/>
                <a:sym typeface="Oswald Bold"/>
              </a:defRPr>
            </a:lvl1pPr>
          </a:lstStyle>
          <a:p>
            <a:pPr/>
            <a:r>
              <a:t>PROJECT STATUS</a:t>
            </a:r>
          </a:p>
        </p:txBody>
      </p:sp>
      <p:pic>
        <p:nvPicPr>
          <p:cNvPr id="185" name="Screenshot 2024-03-12 at 12.04.40 PM.png" descr="Screenshot 2024-03-12 at 12.04.40 PM.png"/>
          <p:cNvPicPr>
            <a:picLocks noChangeAspect="1"/>
          </p:cNvPicPr>
          <p:nvPr/>
        </p:nvPicPr>
        <p:blipFill>
          <a:blip r:embed="rId4">
            <a:extLst/>
          </a:blip>
          <a:stretch>
            <a:fillRect/>
          </a:stretch>
        </p:blipFill>
        <p:spPr>
          <a:xfrm>
            <a:off x="4152900" y="3634577"/>
            <a:ext cx="9982201" cy="36322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