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4" r:id="rId10"/>
    <p:sldId id="267" r:id="rId11"/>
    <p:sldId id="273" r:id="rId12"/>
    <p:sldId id="274" r:id="rId13"/>
    <p:sldId id="263" r:id="rId14"/>
    <p:sldId id="265" r:id="rId15"/>
    <p:sldId id="268" r:id="rId16"/>
    <p:sldId id="269" r:id="rId17"/>
    <p:sldId id="266"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hyperlink" Target="https://www.f5.com/services/resources/glossary/reverse-prox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9457" y="2961153"/>
            <a:ext cx="9567588" cy="2677647"/>
          </a:xfrm>
        </p:spPr>
        <p:txBody>
          <a:bodyPr/>
          <a:lstStyle/>
          <a:p>
            <a:r>
              <a:rPr lang="en-US" sz="3200" b="1" dirty="0">
                <a:latin typeface="Arial Black" panose="020B0A04020102020204" pitchFamily="34" charset="0"/>
              </a:rPr>
              <a:t>                  Presentation on:</a:t>
            </a:r>
            <a:br>
              <a:rPr lang="en-US" sz="3200" b="1" dirty="0">
                <a:latin typeface="Arial Black" panose="020B0A04020102020204" pitchFamily="34" charset="0"/>
              </a:rPr>
            </a:br>
            <a:br>
              <a:rPr lang="en-US" sz="3200" b="1" dirty="0">
                <a:latin typeface="Bahnschrift SemiBold" panose="020B0502040204020203" pitchFamily="34" charset="0"/>
              </a:rPr>
            </a:br>
            <a:r>
              <a:rPr lang="en-US" sz="3200" b="1" dirty="0">
                <a:latin typeface="Bahnschrift SemiBold" panose="020B0502040204020203" pitchFamily="34" charset="0"/>
              </a:rPr>
              <a:t>   </a:t>
            </a:r>
            <a:r>
              <a:rPr lang="en-US" sz="3200" b="1" dirty="0">
                <a:solidFill>
                  <a:schemeClr val="accent4">
                    <a:lumMod val="20000"/>
                    <a:lumOff val="80000"/>
                  </a:schemeClr>
                </a:solidFill>
                <a:latin typeface="Bahnschrift SemiBold" panose="020B0502040204020203" pitchFamily="34" charset="0"/>
              </a:rPr>
              <a:t>Signature and ML based Web Application</a:t>
            </a:r>
            <a:br>
              <a:rPr lang="en-US" sz="3200" b="1" dirty="0">
                <a:solidFill>
                  <a:schemeClr val="accent4">
                    <a:lumMod val="20000"/>
                    <a:lumOff val="80000"/>
                  </a:schemeClr>
                </a:solidFill>
                <a:latin typeface="Bahnschrift SemiBold" panose="020B0502040204020203" pitchFamily="34" charset="0"/>
              </a:rPr>
            </a:br>
            <a:r>
              <a:rPr lang="en-US" sz="3200" b="1" dirty="0">
                <a:solidFill>
                  <a:schemeClr val="accent4">
                    <a:lumMod val="20000"/>
                    <a:lumOff val="80000"/>
                  </a:schemeClr>
                </a:solidFill>
                <a:latin typeface="Bahnschrift SemiBold" panose="020B0502040204020203" pitchFamily="34" charset="0"/>
              </a:rPr>
              <a:t>   Firewall</a:t>
            </a:r>
            <a:endParaRPr lang="en-IN" sz="3200" b="1" dirty="0">
              <a:solidFill>
                <a:schemeClr val="accent4">
                  <a:lumMod val="20000"/>
                  <a:lumOff val="80000"/>
                </a:schemeClr>
              </a:solidFill>
              <a:latin typeface="Bahnschrift SemiBold" panose="020B0502040204020203" pitchFamily="34" charset="0"/>
            </a:endParaRPr>
          </a:p>
        </p:txBody>
      </p:sp>
      <p:sp>
        <p:nvSpPr>
          <p:cNvPr id="3" name="Subtitle 2"/>
          <p:cNvSpPr>
            <a:spLocks noGrp="1"/>
          </p:cNvSpPr>
          <p:nvPr>
            <p:ph type="subTitle" idx="1"/>
          </p:nvPr>
        </p:nvSpPr>
        <p:spPr/>
        <p:txBody>
          <a:bodyPr/>
          <a:lstStyle/>
          <a:p>
            <a:r>
              <a:rPr lang="en-US" dirty="0"/>
              <a:t>.</a:t>
            </a:r>
            <a:endParaRPr lang="en-IN" dirty="0"/>
          </a:p>
        </p:txBody>
      </p:sp>
      <p:pic>
        <p:nvPicPr>
          <p:cNvPr id="1026" name="Picture 2" descr="KIET, Ghaziabad: Courses, Fees, Placements, Ranking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1741" y="929979"/>
            <a:ext cx="2762451" cy="2301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Parsing of http Request </a:t>
            </a:r>
            <a:endParaRPr lang="en-IN" b="1" dirty="0">
              <a:solidFill>
                <a:schemeClr val="accent1">
                  <a:lumMod val="20000"/>
                  <a:lumOff val="80000"/>
                </a:schemeClr>
              </a:solidFill>
            </a:endParaRPr>
          </a:p>
        </p:txBody>
      </p:sp>
      <p:sp>
        <p:nvSpPr>
          <p:cNvPr id="3" name="Content Placeholder 2"/>
          <p:cNvSpPr>
            <a:spLocks noGrp="1"/>
          </p:cNvSpPr>
          <p:nvPr>
            <p:ph idx="1"/>
          </p:nvPr>
        </p:nvSpPr>
        <p:spPr>
          <a:xfrm>
            <a:off x="1219200" y="2901882"/>
            <a:ext cx="8825659" cy="3652921"/>
          </a:xfrm>
        </p:spPr>
        <p:txBody>
          <a:bodyPr>
            <a:normAutofit/>
          </a:bodyPr>
          <a:lstStyle/>
          <a:p>
            <a:pPr marL="0" indent="0">
              <a:buNone/>
            </a:pPr>
            <a:r>
              <a:rPr lang="en-US" dirty="0"/>
              <a:t>A HTTP request can be said to be composed of different parts all of which occurring in a certain order. So, a normal HTTP request is seen as:</a:t>
            </a:r>
            <a:endParaRPr lang="en-US" dirty="0"/>
          </a:p>
          <a:p>
            <a:pPr marL="0" indent="0">
              <a:buNone/>
            </a:pPr>
            <a:endParaRPr lang="en-US" dirty="0"/>
          </a:p>
          <a:p>
            <a:pPr marL="0" indent="0">
              <a:buNone/>
            </a:pPr>
            <a:r>
              <a:rPr lang="en-US" dirty="0"/>
              <a:t>Request ⇒Request Line∗    ((</a:t>
            </a:r>
            <a:r>
              <a:rPr lang="en-US" dirty="0" err="1"/>
              <a:t>GeneralHeader|RequestHeader|EntityHeader</a:t>
            </a:r>
            <a:r>
              <a:rPr lang="en-US" dirty="0"/>
              <a:t>)CRLF)</a:t>
            </a:r>
            <a:endParaRPr lang="en-US" dirty="0"/>
          </a:p>
          <a:p>
            <a:pPr marL="0" indent="0">
              <a:buNone/>
            </a:pPr>
            <a:r>
              <a:rPr lang="en-US" dirty="0"/>
              <a:t>CRLF</a:t>
            </a:r>
            <a:endParaRPr lang="en-US" dirty="0"/>
          </a:p>
          <a:p>
            <a:pPr marL="0" indent="0">
              <a:buNone/>
            </a:pPr>
            <a:r>
              <a:rPr lang="en-US" dirty="0"/>
              <a:t>[</a:t>
            </a:r>
            <a:r>
              <a:rPr lang="en-US" dirty="0" err="1"/>
              <a:t>MessageBody</a:t>
            </a:r>
            <a:r>
              <a:rPr lang="en-US" dirty="0"/>
              <a:t>]</a:t>
            </a:r>
            <a:endParaRPr lang="en-US" dirty="0"/>
          </a:p>
          <a:p>
            <a:pPr marL="0" indent="0">
              <a:buNone/>
            </a:pPr>
            <a:r>
              <a:rPr lang="en-US" dirty="0"/>
              <a:t>The request line is of the form of:</a:t>
            </a:r>
            <a:endParaRPr lang="en-US" dirty="0"/>
          </a:p>
          <a:p>
            <a:pPr marL="0" indent="0">
              <a:buNone/>
            </a:pPr>
            <a:r>
              <a:rPr lang="en-US" dirty="0"/>
              <a:t>Request Line ⇒ Method SP Request URL SP HTTP version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Pattern Matching</a:t>
            </a:r>
            <a:endParaRPr lang="en-IN" b="1" dirty="0">
              <a:solidFill>
                <a:schemeClr val="accent1">
                  <a:lumMod val="20000"/>
                  <a:lumOff val="80000"/>
                </a:schemeClr>
              </a:solidFill>
            </a:endParaRPr>
          </a:p>
        </p:txBody>
      </p:sp>
      <p:sp>
        <p:nvSpPr>
          <p:cNvPr id="3" name="Content Placeholder 2"/>
          <p:cNvSpPr>
            <a:spLocks noGrp="1"/>
          </p:cNvSpPr>
          <p:nvPr>
            <p:ph idx="1"/>
          </p:nvPr>
        </p:nvSpPr>
        <p:spPr/>
        <p:txBody>
          <a:bodyPr/>
          <a:lstStyle/>
          <a:p>
            <a:pPr marL="0" indent="0">
              <a:buNone/>
            </a:pPr>
            <a:r>
              <a:rPr lang="en-US" dirty="0"/>
              <a:t>We will match the parsed http request  with regular  expression. These regular  expression  are formed after the deep study of the structure  of http requests for known intrusion  type.</a:t>
            </a:r>
            <a:endParaRPr lang="en-US" dirty="0"/>
          </a:p>
          <a:p>
            <a:pPr marL="0" indent="0">
              <a:buNone/>
            </a:pPr>
            <a:r>
              <a:rPr lang="en-US" dirty="0"/>
              <a:t>For </a:t>
            </a:r>
            <a:r>
              <a:rPr lang="en-US" dirty="0" err="1"/>
              <a:t>eg.</a:t>
            </a:r>
            <a:endParaRPr lang="en-US" dirty="0"/>
          </a:p>
          <a:p>
            <a:pPr marL="0" indent="0">
              <a:buNone/>
            </a:pPr>
            <a:endParaRPr lang="en-US" dirty="0"/>
          </a:p>
          <a:p>
            <a:pPr marL="0" indent="0">
              <a:buNone/>
            </a:pPr>
            <a:r>
              <a:rPr lang="en-US" dirty="0"/>
              <a:t>Regular expression for SQLi : /(=)[^\n]*((\’)|(\-\-)|(;))/I</a:t>
            </a:r>
            <a:endParaRPr lang="en-US" dirty="0"/>
          </a:p>
          <a:p>
            <a:pPr marL="0" indent="0">
              <a:buNone/>
            </a:pPr>
            <a:endParaRPr lang="en-US" dirty="0"/>
          </a:p>
          <a:p>
            <a:pPr marL="0" indent="0">
              <a:buNone/>
            </a:pPr>
            <a:r>
              <a:rPr lang="en-US" dirty="0"/>
              <a:t>Regular expression for XSS : </a:t>
            </a:r>
            <a:r>
              <a:rPr lang="pt-BR" dirty="0"/>
              <a:t>/(&lt;)(i)(m)(g)[^\n]+(&gt;)/ix</a:t>
            </a:r>
            <a:endParaRPr lang="en-US" dirty="0"/>
          </a:p>
          <a:p>
            <a:pPr marL="0" indent="0">
              <a:buNone/>
            </a:pPr>
            <a:endParaRPr lang="en-US" dirty="0"/>
          </a:p>
          <a:p>
            <a:pPr marL="0" indent="0">
              <a:buNone/>
            </a:pPr>
            <a:endParaRPr lang="en-US" dirty="0"/>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Anomaly Based Detection</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p:txBody>
          <a:bodyPr>
            <a:normAutofit/>
          </a:bodyPr>
          <a:lstStyle/>
          <a:p>
            <a:r>
              <a:rPr lang="en-US" sz="2000" dirty="0">
                <a:effectLst/>
                <a:latin typeface="Times New Roman" panose="02020603050405020304" pitchFamily="18" charset="0"/>
                <a:ea typeface="Times New Roman" panose="02020603050405020304" pitchFamily="18" charset="0"/>
              </a:rPr>
              <a:t>Anomaly HTTP requests behave differently than normal HTTP data. Learning-based ABD is implemented by using Artificial Neural Networks (ANN). Thus, an adaptation of the model against zero-day attacks is ensured by learning-based ABD by using ANN. a. In this project, we used methods based on deep-neural-network and parallel-feature-fusion that features engineering as an integral part of them and plays the most important role in their performance. The proposed methods use stacked autoencoder and deep belief network as feature learning methods.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Artificial Neural Network(ANN)</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a:xfrm>
            <a:off x="910855" y="3612900"/>
            <a:ext cx="8825659" cy="3349591"/>
          </a:xfrm>
        </p:spPr>
        <p:txBody>
          <a:bodyPr>
            <a:normAutofit fontScale="77500" lnSpcReduction="20000"/>
          </a:bodyPr>
          <a:lstStyle/>
          <a:p>
            <a:pPr marL="457200"/>
            <a:r>
              <a:rPr lang="en-US" sz="2600" dirty="0">
                <a:effectLst/>
                <a:latin typeface="Times New Roman" panose="02020603050405020304" pitchFamily="18" charset="0"/>
                <a:ea typeface="Times New Roman" panose="02020603050405020304" pitchFamily="18" charset="0"/>
              </a:rPr>
              <a:t>To implement learning-based ABD, the best ANN learning model is produced by using HTTP datasets. Firstly, ANN input and output data were normalized by using min-max method linearly between 0-1. The purpose of ANN training is to reach minimum error rate, by using the lowest number of hidden layers and neurons. In the training of ANN weights, a feedforward backpropagation algorithm is selected.</a:t>
            </a:r>
            <a:endParaRPr lang="en-IN" sz="2600" dirty="0">
              <a:effectLst/>
              <a:latin typeface="Times New Roman" panose="02020603050405020304" pitchFamily="18" charset="0"/>
              <a:ea typeface="Times New Roman" panose="02020603050405020304" pitchFamily="18" charset="0"/>
            </a:endParaRPr>
          </a:p>
          <a:p>
            <a:pPr marL="457200"/>
            <a:r>
              <a:rPr lang="en-US" sz="2600" dirty="0">
                <a:effectLst/>
                <a:latin typeface="Times New Roman" panose="02020603050405020304" pitchFamily="18" charset="0"/>
                <a:ea typeface="Times New Roman" panose="02020603050405020304" pitchFamily="18" charset="0"/>
              </a:rPr>
              <a:t> The most important process at this stage is the process of determining the number of hidden layers, the number of neurons in the hidden layers, and the activation function. Hyperbolic tangent is used as the activation function. The hidden layer and neuron numbers are determined experimentally to obtain the best ANN result. </a:t>
            </a:r>
            <a:endParaRPr lang="en-IN" sz="2600" dirty="0">
              <a:effectLst/>
              <a:latin typeface="Times New Roman" panose="02020603050405020304" pitchFamily="18" charset="0"/>
              <a:ea typeface="Times New Roman" panose="02020603050405020304" pitchFamily="18" charset="0"/>
            </a:endParaRPr>
          </a:p>
          <a:p>
            <a:pPr marL="457200"/>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Why ANN?</a:t>
            </a:r>
            <a:endParaRPr lang="en-IN" b="1" dirty="0">
              <a:solidFill>
                <a:schemeClr val="accent1">
                  <a:lumMod val="20000"/>
                  <a:lumOff val="80000"/>
                </a:schemeClr>
              </a:solidFill>
            </a:endParaRPr>
          </a:p>
        </p:txBody>
      </p:sp>
      <p:sp>
        <p:nvSpPr>
          <p:cNvPr id="3" name="Content Placeholder 2"/>
          <p:cNvSpPr>
            <a:spLocks noGrp="1"/>
          </p:cNvSpPr>
          <p:nvPr>
            <p:ph idx="1"/>
          </p:nvPr>
        </p:nvSpPr>
        <p:spPr/>
        <p:txBody>
          <a:bodyPr/>
          <a:lstStyle/>
          <a:p>
            <a:pPr marL="0" indent="0">
              <a:buNone/>
            </a:pPr>
            <a:r>
              <a:rPr lang="en-US" b="1" i="0" dirty="0">
                <a:solidFill>
                  <a:srgbClr val="292929"/>
                </a:solidFill>
                <a:effectLst/>
                <a:latin typeface="source-serif-pro"/>
              </a:rPr>
              <a:t>ANNs have some key advantages that make them most suitable for certain problems and situations:</a:t>
            </a:r>
            <a:endParaRPr lang="en-US" b="1" i="0" dirty="0">
              <a:solidFill>
                <a:srgbClr val="292929"/>
              </a:solidFill>
              <a:effectLst/>
              <a:latin typeface="source-serif-pro"/>
            </a:endParaRPr>
          </a:p>
          <a:p>
            <a:r>
              <a:rPr lang="en-US" dirty="0">
                <a:latin typeface="Arial" panose="020B0604020202020204" pitchFamily="34" charset="0"/>
                <a:cs typeface="Arial" panose="020B0604020202020204" pitchFamily="34" charset="0"/>
              </a:rPr>
              <a:t>ANN have the ability to learn and model non-linear and complex relationships.</a:t>
            </a:r>
            <a:endParaRPr lang="en-US" dirty="0">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ANN can generalize — After learning from the initial inputs and their relationships, it can infer unseen relationships on unseen data as well, thus making the model generalize and predict on unseen data.</a:t>
            </a:r>
            <a:endParaRPr lang="en-US" b="0" i="0" dirty="0">
              <a:solidFill>
                <a:srgbClr val="292929"/>
              </a:solidFill>
              <a:effectLst/>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Unlike many other prediction techniques, ANN does not impose any restrictions on the input variables (like how they should be distributed).</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Feature extraction and selection</a:t>
            </a:r>
            <a:endParaRPr lang="en-IN" b="1" dirty="0">
              <a:solidFill>
                <a:schemeClr val="accent1">
                  <a:lumMod val="20000"/>
                  <a:lumOff val="80000"/>
                </a:schemeClr>
              </a:solidFill>
            </a:endParaRPr>
          </a:p>
        </p:txBody>
      </p:sp>
      <p:sp>
        <p:nvSpPr>
          <p:cNvPr id="3" name="Content Placeholder 2"/>
          <p:cNvSpPr>
            <a:spLocks noGrp="1"/>
          </p:cNvSpPr>
          <p:nvPr>
            <p:ph idx="1"/>
          </p:nvPr>
        </p:nvSpPr>
        <p:spPr/>
        <p:txBody>
          <a:bodyPr>
            <a:normAutofit fontScale="92500"/>
          </a:bodyPr>
          <a:lstStyle/>
          <a:p>
            <a:pPr marL="0" indent="0">
              <a:buNone/>
            </a:pPr>
            <a:r>
              <a:rPr lang="en-US" sz="1800" dirty="0">
                <a:effectLst/>
                <a:latin typeface="Times New Roman" panose="02020603050405020304" pitchFamily="18" charset="0"/>
                <a:ea typeface="Times New Roman" panose="02020603050405020304" pitchFamily="18" charset="0"/>
              </a:rPr>
              <a:t>In order to carry out detection of HTTP requests which do not conform to the normal HTTP request structure, three features have been selected.</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Letter Frequency Analysis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study, letter frequency analysis is performed to determine the total number and average value of each character in the incoming HTTP requests.</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Request Length Analysis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Requests coming to web applications have a specific request structure depending on the developing structure of the web application.</a:t>
            </a:r>
            <a:r>
              <a:rPr lang="en-US" dirty="0"/>
              <a:t> </a:t>
            </a:r>
            <a:r>
              <a:rPr lang="en-US" dirty="0">
                <a:latin typeface="Times New Roman" panose="02020603050405020304" pitchFamily="18" charset="0"/>
                <a:cs typeface="Times New Roman" panose="02020603050405020304" pitchFamily="18" charset="0"/>
              </a:rPr>
              <a:t>Request length values of memory overflow and cross-site scripting attacks are different to normal requests.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Alphanumerical Character Analysis: </a:t>
            </a:r>
            <a:r>
              <a:rPr lang="en-US" dirty="0">
                <a:latin typeface="Times New Roman" panose="02020603050405020304" pitchFamily="18" charset="0"/>
                <a:cs typeface="Times New Roman" panose="02020603050405020304" pitchFamily="18" charset="0"/>
              </a:rPr>
              <a:t>It is a cluster of definitions generated to allow for optimum memory use during data storage of computers</a:t>
            </a:r>
            <a:r>
              <a:rPr lang="en-US" dirty="0">
                <a:latin typeface="Georgia" panose="02040502050405020303"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HTTP Requests coming to the web application have a specific character sequence.</a:t>
            </a:r>
            <a:endParaRPr lang="en-IN" sz="1800" b="1" dirty="0">
              <a:effectLst/>
              <a:latin typeface="Georgia" panose="02040502050405020303" pitchFamily="18" charset="0"/>
              <a:ea typeface="Times New Roman" panose="02020603050405020304" pitchFamily="18" charset="0"/>
              <a:cs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In order to train the network, 80 % of all datasets were determined as training data, and 20 % of the dataset as test data. The network has one hidden layer and ten neurons in that hidden layer.</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p:cNvPicPr>
            <a:picLocks noGrp="1" noChangeAspect="1"/>
          </p:cNvPicPr>
          <p:nvPr>
            <p:ph idx="1"/>
          </p:nvPr>
        </p:nvPicPr>
        <p:blipFill rotWithShape="1">
          <a:blip r:embed="rId1"/>
          <a:srcRect l="33999" t="45191" r="27888" b="18801"/>
          <a:stretch>
            <a:fillRect/>
          </a:stretch>
        </p:blipFill>
        <p:spPr bwMode="auto">
          <a:xfrm>
            <a:off x="1798320" y="2584248"/>
            <a:ext cx="8595360" cy="4413317"/>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Future Scope</a:t>
            </a:r>
            <a:endParaRPr lang="en-IN" b="1" dirty="0">
              <a:solidFill>
                <a:schemeClr val="accent1">
                  <a:lumMod val="20000"/>
                  <a:lumOff val="80000"/>
                </a:schemeClr>
              </a:solidFill>
            </a:endParaRPr>
          </a:p>
        </p:txBody>
      </p:sp>
      <p:sp>
        <p:nvSpPr>
          <p:cNvPr id="3" name="Content Placeholder 2"/>
          <p:cNvSpPr>
            <a:spLocks noGrp="1"/>
          </p:cNvSpPr>
          <p:nvPr>
            <p:ph idx="1"/>
          </p:nvPr>
        </p:nvSpPr>
        <p:spPr>
          <a:xfrm>
            <a:off x="1154954" y="2796006"/>
            <a:ext cx="8825659" cy="3416300"/>
          </a:xfrm>
        </p:spPr>
        <p:txBody>
          <a:bodyPr/>
          <a:lstStyle/>
          <a:p>
            <a:r>
              <a:rPr lang="en-US" b="0" i="0" dirty="0">
                <a:solidFill>
                  <a:srgbClr val="3D3D3D"/>
                </a:solidFill>
                <a:effectLst/>
                <a:latin typeface="Verdana" panose="020B0604030504040204" pitchFamily="34" charset="0"/>
              </a:rPr>
              <a:t>The future of firewalls is robust. Firewalls must be a fundamental component of your organization’s security strategy, integrated alongside other protocols that can help defend against virtual threats.</a:t>
            </a:r>
            <a:endParaRPr lang="en-US" b="0" i="0" dirty="0">
              <a:solidFill>
                <a:srgbClr val="3D3D3D"/>
              </a:solidFill>
              <a:effectLst/>
              <a:latin typeface="Verdana" panose="020B0604030504040204" pitchFamily="34" charset="0"/>
            </a:endParaRPr>
          </a:p>
          <a:p>
            <a:r>
              <a:rPr lang="en-US" b="0" i="0" dirty="0">
                <a:solidFill>
                  <a:srgbClr val="3D3D3D"/>
                </a:solidFill>
                <a:effectLst/>
                <a:latin typeface="Verdana" panose="020B0604030504040204" pitchFamily="34" charset="0"/>
              </a:rPr>
              <a:t>There are various parameters like emails, offsite servers, social media, and other sources of outside information that could contain threats. As a result,</a:t>
            </a:r>
            <a:r>
              <a:rPr lang="en-US" dirty="0">
                <a:solidFill>
                  <a:srgbClr val="3D3D3D"/>
                </a:solidFill>
                <a:latin typeface="Verdana" panose="020B0604030504040204" pitchFamily="34" charset="0"/>
              </a:rPr>
              <a:t> firewall protects the data across multiple points of connection.</a:t>
            </a:r>
            <a:endParaRPr lang="en-US" dirty="0">
              <a:solidFill>
                <a:srgbClr val="3D3D3D"/>
              </a:solidFill>
              <a:latin typeface="Verdana" panose="020B0604030504040204" pitchFamily="34" charset="0"/>
            </a:endParaRPr>
          </a:p>
          <a:p>
            <a:r>
              <a:rPr lang="en-US" b="0" dirty="0">
                <a:solidFill>
                  <a:srgbClr val="525252"/>
                </a:solidFill>
                <a:effectLst/>
                <a:latin typeface="Verdana" panose="020B0604030504040204" pitchFamily="34" charset="0"/>
                <a:ea typeface="Verdana" panose="020B0604030504040204" pitchFamily="34" charset="0"/>
              </a:rPr>
              <a:t>Incorporating Firewalling Systems into Your Security Platform</a:t>
            </a:r>
            <a:endParaRPr lang="en-US" b="0" dirty="0">
              <a:solidFill>
                <a:srgbClr val="525252"/>
              </a:solidFill>
              <a:effectLst/>
              <a:latin typeface="Verdana" panose="020B0604030504040204" pitchFamily="34" charset="0"/>
              <a:ea typeface="Verdana" panose="020B0604030504040204" pitchFamily="34"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Conclusion</a:t>
            </a:r>
            <a:endParaRPr lang="en-IN" b="1" dirty="0">
              <a:solidFill>
                <a:schemeClr val="accent1">
                  <a:lumMod val="20000"/>
                  <a:lumOff val="80000"/>
                </a:schemeClr>
              </a:solidFill>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would be able to implement a Web Application Firewall on a proxy server. It allows or blocks HTTP traffic based on the pattern matching by regular expression.. Apart from it, Artificial Intelligence based intrusion detection system is implemented on the WAF which divides the packets into clusters and later categorizes them into normal packets or intrusion. Moreover, a new Zero Day Attack detection technique was also implemented by calculating the abruptness of increase in the intrusion packets.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Images – Browse 204,318 Stock Photos, Vectors, and Video | Adobe  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Project Supervisor:</a:t>
            </a:r>
            <a:br>
              <a:rPr lang="en-US" sz="2400" b="1" dirty="0"/>
            </a:br>
            <a:br>
              <a:rPr lang="en-US" sz="2400" dirty="0"/>
            </a:br>
            <a:r>
              <a:rPr lang="en-US" sz="2400" dirty="0"/>
              <a:t>-Mr. Abhishek Goyal,</a:t>
            </a:r>
            <a:br>
              <a:rPr lang="en-US" sz="2400" dirty="0"/>
            </a:br>
            <a:r>
              <a:rPr lang="en-US" sz="2400" dirty="0"/>
              <a:t> Assistant Professor </a:t>
            </a:r>
            <a:br>
              <a:rPr lang="en-US" sz="2400" dirty="0"/>
            </a:br>
            <a:r>
              <a:rPr lang="en-US" sz="2400" dirty="0"/>
              <a:t> CS Department</a:t>
            </a:r>
            <a:br>
              <a:rPr lang="en-US" sz="2400" dirty="0"/>
            </a:br>
            <a:r>
              <a:rPr lang="en-US" sz="2400" dirty="0"/>
              <a:t> KIET Group of Institutions</a:t>
            </a:r>
            <a:br>
              <a:rPr lang="en-US" sz="2400" dirty="0"/>
            </a:br>
            <a:br>
              <a:rPr lang="en-US" dirty="0"/>
            </a:br>
            <a:endParaRPr lang="en-IN" dirty="0"/>
          </a:p>
        </p:txBody>
      </p:sp>
      <p:sp>
        <p:nvSpPr>
          <p:cNvPr id="3" name="Text Placeholder 2"/>
          <p:cNvSpPr>
            <a:spLocks noGrp="1"/>
          </p:cNvSpPr>
          <p:nvPr>
            <p:ph type="body" idx="1"/>
          </p:nvPr>
        </p:nvSpPr>
        <p:spPr>
          <a:xfrm>
            <a:off x="6953311" y="2446638"/>
            <a:ext cx="3757545" cy="2283824"/>
          </a:xfrm>
        </p:spPr>
        <p:txBody>
          <a:bodyPr>
            <a:normAutofit fontScale="80000"/>
          </a:bodyPr>
          <a:lstStyle/>
          <a:p>
            <a:r>
              <a:rPr lang="en-US" sz="2200" b="1" dirty="0"/>
              <a:t>Team members:</a:t>
            </a:r>
            <a:endParaRPr lang="en-US" sz="2200" b="1" dirty="0"/>
          </a:p>
          <a:p>
            <a:pPr marL="457200" indent="-457200">
              <a:buAutoNum type="arabicParenR"/>
            </a:pPr>
            <a:r>
              <a:rPr lang="en-US" sz="2200" b="1" dirty="0">
                <a:sym typeface="+mn-ea"/>
              </a:rPr>
              <a:t>Prachi </a:t>
            </a:r>
            <a:r>
              <a:rPr lang="en-US" sz="2200" b="1" dirty="0" err="1">
                <a:sym typeface="+mn-ea"/>
              </a:rPr>
              <a:t>sharma</a:t>
            </a:r>
            <a:r>
              <a:rPr lang="en-US" sz="2200" b="1" dirty="0">
                <a:sym typeface="+mn-ea"/>
              </a:rPr>
              <a:t> (2000290120108), Section B</a:t>
            </a:r>
            <a:endParaRPr lang="en-US" sz="2200" b="1" dirty="0"/>
          </a:p>
          <a:p>
            <a:pPr marL="457200" indent="-457200">
              <a:buAutoNum type="arabicParenR"/>
            </a:pPr>
            <a:endParaRPr lang="en-US" sz="2200" b="1" dirty="0"/>
          </a:p>
          <a:p>
            <a:pPr marL="457200" indent="-457200">
              <a:buAutoNum type="arabicParenR"/>
            </a:pPr>
            <a:r>
              <a:rPr lang="en-US" sz="2200" b="1" dirty="0"/>
              <a:t>Manya Varshney (2000290120093), Section B</a:t>
            </a:r>
            <a:endParaRPr lang="en-US" sz="2200" b="1" dirty="0"/>
          </a:p>
          <a:p>
            <a:pPr marL="457200" indent="-457200">
              <a:buAutoNum type="arabicParenR"/>
            </a:pPr>
            <a:endParaRPr lang="en-US" dirty="0"/>
          </a:p>
          <a:p>
            <a:pPr marL="457200" indent="-457200">
              <a:buAutoNum type="arabicParen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Presentation Outline</a:t>
            </a:r>
            <a:endParaRPr lang="en-IN" b="1" dirty="0">
              <a:solidFill>
                <a:schemeClr val="accent1">
                  <a:lumMod val="20000"/>
                  <a:lumOff val="80000"/>
                </a:schemeClr>
              </a:solidFill>
            </a:endParaRPr>
          </a:p>
        </p:txBody>
      </p:sp>
      <p:sp>
        <p:nvSpPr>
          <p:cNvPr id="3" name="Content Placeholder 2"/>
          <p:cNvSpPr>
            <a:spLocks noGrp="1"/>
          </p:cNvSpPr>
          <p:nvPr>
            <p:ph idx="1"/>
          </p:nvPr>
        </p:nvSpPr>
        <p:spPr/>
        <p:txBody>
          <a:bodyPr/>
          <a:lstStyle/>
          <a:p>
            <a:r>
              <a:rPr lang="en-US" dirty="0"/>
              <a:t>Introduction</a:t>
            </a:r>
            <a:endParaRPr lang="en-US" dirty="0"/>
          </a:p>
          <a:p>
            <a:r>
              <a:rPr lang="en-US" dirty="0"/>
              <a:t>Objectives</a:t>
            </a:r>
            <a:endParaRPr lang="en-US" dirty="0"/>
          </a:p>
          <a:p>
            <a:r>
              <a:rPr lang="en-US" dirty="0"/>
              <a:t>Technology Used</a:t>
            </a:r>
            <a:endParaRPr lang="en-US" dirty="0"/>
          </a:p>
          <a:p>
            <a:r>
              <a:rPr lang="en-US" dirty="0"/>
              <a:t>Methodology</a:t>
            </a:r>
            <a:endParaRPr lang="en-US" dirty="0"/>
          </a:p>
          <a:p>
            <a:r>
              <a:rPr lang="en-US" dirty="0"/>
              <a:t>Implementation</a:t>
            </a:r>
            <a:endParaRPr lang="en-US" dirty="0"/>
          </a:p>
          <a:p>
            <a:r>
              <a:rPr lang="en-US" dirty="0"/>
              <a:t>Future Work</a:t>
            </a:r>
            <a:endParaRPr lang="en-US" dirty="0"/>
          </a:p>
          <a:p>
            <a:r>
              <a:rPr lang="en-US" dirty="0"/>
              <a:t>Conclusion</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Introduction</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a:xfrm>
            <a:off x="625565" y="3496377"/>
            <a:ext cx="5871488" cy="2670208"/>
          </a:xfrm>
        </p:spPr>
        <p:txBody>
          <a:bodyPr>
            <a:normAutofit fontScale="92500" lnSpcReduction="20000"/>
          </a:bodyPr>
          <a:lstStyle/>
          <a:p>
            <a:r>
              <a:rPr lang="en-US" sz="1800" dirty="0">
                <a:solidFill>
                  <a:srgbClr val="343434"/>
                </a:solidFill>
                <a:effectLst/>
                <a:latin typeface="Segoe UI" panose="020B0502040204020203" pitchFamily="34" charset="0"/>
                <a:ea typeface="Times New Roman" panose="02020603050405020304" pitchFamily="18" charset="0"/>
              </a:rPr>
              <a:t>A WAF protects your web apps by filtering, monitoring, and blocking any malicious HTTP/S traffic traveling to the web application, and prevents any unauthorized data from leaving the app. It does this by adhering to a set of policies that help determine what traffic is malicious and what traffic is safe. Just as a proxy server acts as an intermediary to protect the identity of a client, a WAF operates in similar fashion but in the reverse—called a </a:t>
            </a:r>
            <a:r>
              <a:rPr lang="en-US" sz="1800" u="sng" dirty="0">
                <a:solidFill>
                  <a:srgbClr val="0000FF"/>
                </a:solidFill>
                <a:effectLst/>
                <a:latin typeface="Segoe UI" panose="020B0502040204020203" pitchFamily="34" charset="0"/>
                <a:ea typeface="Times New Roman" panose="02020603050405020304" pitchFamily="18" charset="0"/>
                <a:hlinkClick r:id="rId1"/>
              </a:rPr>
              <a:t>reverse proxy</a:t>
            </a:r>
            <a:r>
              <a:rPr lang="en-US" sz="1800" dirty="0">
                <a:solidFill>
                  <a:srgbClr val="343434"/>
                </a:solidFill>
                <a:effectLst/>
                <a:latin typeface="Segoe UI" panose="020B0502040204020203" pitchFamily="34" charset="0"/>
                <a:ea typeface="Times New Roman" panose="02020603050405020304" pitchFamily="18" charset="0"/>
              </a:rPr>
              <a:t>—acting as an intermediary that protects the web app server from a potentially malicious client.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343434"/>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074" name="Picture 2" descr="What Do You Need To Know About Cloud Web Application Firewall (WAF) -  SOCRadar® Cyber Intelligence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09449"/>
            <a:ext cx="5248020" cy="2957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Objectives</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p:txBody>
          <a:bodyPr/>
          <a:lstStyle/>
          <a:p>
            <a:r>
              <a:rPr lang="en-US" b="1" i="0" dirty="0">
                <a:solidFill>
                  <a:srgbClr val="202124"/>
                </a:solidFill>
                <a:effectLst/>
                <a:latin typeface="Arial" panose="020B0604020202020204" pitchFamily="34" charset="0"/>
              </a:rPr>
              <a:t> The purpose of this project is to:</a:t>
            </a:r>
            <a:endParaRPr lang="en-US" b="1"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Protect data</a:t>
            </a:r>
            <a:endParaRPr lang="en-US" b="1"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customers and organizations from data theft</a:t>
            </a:r>
            <a:endParaRPr lang="en-US" b="1"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interruptions in business continuity </a:t>
            </a:r>
            <a:endParaRPr lang="en-US" b="1"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other harmful results of cybercrime</a:t>
            </a:r>
            <a:r>
              <a:rPr lang="en-US" b="0" i="0" dirty="0">
                <a:solidFill>
                  <a:srgbClr val="202124"/>
                </a:solidFill>
                <a:effectLst/>
                <a:latin typeface="Arial" panose="020B0604020202020204" pitchFamily="34"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Technology Used:</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p:txBody>
          <a:bodyPr/>
          <a:lstStyle/>
          <a:p>
            <a:pPr marL="342900" lvl="0" indent="-342900">
              <a:lnSpc>
                <a:spcPct val="115000"/>
              </a:lnSpc>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Anaconda Distribution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Tensorflow</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Keras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Oracle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Database Management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Methodology</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p:txBody>
          <a:bodyPr/>
          <a:lstStyle/>
          <a:p>
            <a:r>
              <a:rPr lang="en-US" sz="2400" b="1" dirty="0">
                <a:effectLst/>
                <a:latin typeface="Times New Roman" panose="02020603050405020304" pitchFamily="18" charset="0"/>
                <a:ea typeface="Times New Roman" panose="02020603050405020304" pitchFamily="18" charset="0"/>
              </a:rPr>
              <a:t>Generally, there are variou</a:t>
            </a:r>
            <a:r>
              <a:rPr lang="en-US" sz="2400" b="1" dirty="0">
                <a:latin typeface="Times New Roman" panose="02020603050405020304" pitchFamily="18" charset="0"/>
                <a:ea typeface="Times New Roman" panose="02020603050405020304" pitchFamily="18" charset="0"/>
              </a:rPr>
              <a:t>s techniques</a:t>
            </a:r>
            <a:r>
              <a:rPr lang="en-US" sz="2400" b="1" dirty="0">
                <a:effectLst/>
                <a:latin typeface="Times New Roman" panose="02020603050405020304" pitchFamily="18" charset="0"/>
                <a:ea typeface="Times New Roman" panose="02020603050405020304" pitchFamily="18" charset="0"/>
              </a:rPr>
              <a:t> to detect attacks</a:t>
            </a:r>
            <a:r>
              <a:rPr lang="en-US" sz="2400" b="1" dirty="0">
                <a:latin typeface="Times New Roman" panose="02020603050405020304" pitchFamily="18" charset="0"/>
                <a:ea typeface="Times New Roman" panose="02020603050405020304" pitchFamily="18" charset="0"/>
              </a:rPr>
              <a:t> but they are not effective against the unknown intrusion detection .So, we have used</a:t>
            </a:r>
            <a:r>
              <a:rPr lang="en-US" sz="2400" b="1" dirty="0">
                <a:effectLst/>
                <a:latin typeface="Times New Roman" panose="02020603050405020304" pitchFamily="18" charset="0"/>
                <a:ea typeface="Times New Roman" panose="02020603050405020304" pitchFamily="18" charset="0"/>
              </a:rPr>
              <a:t> the signature-based method, which is to look for specific attack patterns in requests; The second is anomaly based which is to establish normal request profiles so that anomalous requests can be discriminated from normal ones. </a:t>
            </a:r>
            <a:endParaRPr lang="en-IN" sz="2400" b="1"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14" y="973668"/>
            <a:ext cx="2762449" cy="706964"/>
          </a:xfrm>
        </p:spPr>
        <p:txBody>
          <a:bodyPr/>
          <a:lstStyle/>
          <a:p>
            <a:r>
              <a:rPr lang="en-US" b="1" dirty="0">
                <a:solidFill>
                  <a:schemeClr val="accent1">
                    <a:lumMod val="20000"/>
                    <a:lumOff val="80000"/>
                  </a:schemeClr>
                </a:solidFill>
              </a:rPr>
              <a:t>Flowchart</a:t>
            </a:r>
            <a:endParaRPr lang="en-IN" b="1" dirty="0">
              <a:solidFill>
                <a:schemeClr val="accent1">
                  <a:lumMod val="20000"/>
                  <a:lumOff val="80000"/>
                </a:schemeClr>
              </a:solidFill>
            </a:endParaRPr>
          </a:p>
        </p:txBody>
      </p:sp>
      <p:pic>
        <p:nvPicPr>
          <p:cNvPr id="3" name="Picture 2"/>
          <p:cNvPicPr>
            <a:picLocks noChangeAspect="1"/>
          </p:cNvPicPr>
          <p:nvPr/>
        </p:nvPicPr>
        <p:blipFill rotWithShape="1">
          <a:blip r:embed="rId1"/>
          <a:srcRect l="26041" t="24175" r="25927" b="8512"/>
          <a:stretch>
            <a:fillRect/>
          </a:stretch>
        </p:blipFill>
        <p:spPr bwMode="auto">
          <a:xfrm>
            <a:off x="1068404" y="1954698"/>
            <a:ext cx="9429628" cy="4903302"/>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20000"/>
                    <a:lumOff val="80000"/>
                  </a:schemeClr>
                </a:solidFill>
              </a:rPr>
              <a:t>Implementation of Signature    based detection </a:t>
            </a:r>
            <a:endParaRPr lang="en-IN" b="1" dirty="0">
              <a:solidFill>
                <a:schemeClr val="accent1">
                  <a:lumMod val="20000"/>
                  <a:lumOff val="80000"/>
                </a:schemeClr>
              </a:solidFill>
            </a:endParaRPr>
          </a:p>
        </p:txBody>
      </p:sp>
      <p:sp>
        <p:nvSpPr>
          <p:cNvPr id="3" name="Text Placeholder 2"/>
          <p:cNvSpPr>
            <a:spLocks noGrp="1"/>
          </p:cNvSpPr>
          <p:nvPr>
            <p:ph type="body" sz="half" idx="2"/>
          </p:nvPr>
        </p:nvSpPr>
        <p:spPr/>
        <p:txBody>
          <a:bodyPr/>
          <a:lstStyle/>
          <a:p>
            <a:r>
              <a:rPr lang="en-US" dirty="0"/>
              <a:t>Signature  based detection is implementation in two phases: </a:t>
            </a:r>
            <a:endParaRPr lang="en-US" dirty="0"/>
          </a:p>
          <a:p>
            <a:pPr marL="342900" indent="-342900">
              <a:buAutoNum type="arabicPeriod"/>
            </a:pPr>
            <a:r>
              <a:rPr lang="en-US" dirty="0"/>
              <a:t>Parsing of http request   </a:t>
            </a:r>
            <a:endParaRPr lang="en-US" dirty="0"/>
          </a:p>
          <a:p>
            <a:pPr marL="342900" indent="-342900">
              <a:buAutoNum type="arabicPeriod"/>
            </a:pPr>
            <a:r>
              <a:rPr lang="en-US" dirty="0"/>
              <a:t>Pattern  matching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{4408DB0F-2203-4DAF-932F-8B3D693A5436}tf02900722</Template>
  <TotalTime>0</TotalTime>
  <Words>6319</Words>
  <Application>WPS Presentation</Application>
  <PresentationFormat>Widescreen</PresentationFormat>
  <Paragraphs>121</Paragraphs>
  <Slides>19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SimSun</vt:lpstr>
      <vt:lpstr>Wingdings</vt:lpstr>
      <vt:lpstr>Wingdings 3</vt:lpstr>
      <vt:lpstr>Arial</vt:lpstr>
      <vt:lpstr>Arial Black</vt:lpstr>
      <vt:lpstr>Bahnschrift SemiBold</vt:lpstr>
      <vt:lpstr>Segoe UI</vt:lpstr>
      <vt:lpstr>Times New Roman</vt:lpstr>
      <vt:lpstr>Symbol</vt:lpstr>
      <vt:lpstr>Calibri</vt:lpstr>
      <vt:lpstr>source-serif-pro</vt:lpstr>
      <vt:lpstr>Segoe Print</vt:lpstr>
      <vt:lpstr>Georgia</vt:lpstr>
      <vt:lpstr>Verdana</vt:lpstr>
      <vt:lpstr>Century Gothic</vt:lpstr>
      <vt:lpstr>Microsoft YaHei</vt:lpstr>
      <vt:lpstr>Arial Unicode MS</vt:lpstr>
      <vt:lpstr>Ion Boardroom</vt:lpstr>
      <vt:lpstr>                  Presentation on:     Signature and ML based Web Application    Firewall</vt:lpstr>
      <vt:lpstr>Project Supervisor:  -Mr. Abhishek Goyal,  Assistant Professor   CS Department  KIET Group of Institutions  </vt:lpstr>
      <vt:lpstr>Presentation Outline</vt:lpstr>
      <vt:lpstr>Introduction</vt:lpstr>
      <vt:lpstr>Objectives</vt:lpstr>
      <vt:lpstr>Technology Used:</vt:lpstr>
      <vt:lpstr>Methodology</vt:lpstr>
      <vt:lpstr>Flowchart</vt:lpstr>
      <vt:lpstr>Implementation of Signature    based detection </vt:lpstr>
      <vt:lpstr>Parsing of http Request </vt:lpstr>
      <vt:lpstr>Pattern Matching</vt:lpstr>
      <vt:lpstr>Anomaly Based Detection</vt:lpstr>
      <vt:lpstr>Artificial Neural Network(ANN)</vt:lpstr>
      <vt:lpstr>Why ANN?</vt:lpstr>
      <vt:lpstr>Feature extraction and selection</vt:lpstr>
      <vt:lpstr>In order to train the network, 80 % of all datasets were determined as training data, and 20 % of the dataset as test data. The network has one hidden layer and ten neurons in that hidden layer. </vt:lpstr>
      <vt:lpstr>Future Scope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Signature and ML based Web Application    Firewall</dc:title>
  <dc:creator>Manya Varshney</dc:creator>
  <cp:lastModifiedBy>Prachi Sharma</cp:lastModifiedBy>
  <cp:revision>5</cp:revision>
  <dcterms:created xsi:type="dcterms:W3CDTF">2022-11-14T15:56:00Z</dcterms:created>
  <dcterms:modified xsi:type="dcterms:W3CDTF">2022-12-12T07:37:29Z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B598BE6B35714FE8865841E39148B58D</vt:lpwstr>
  </property>
  <property fmtid="{D5CDD505-2E9C-101B-9397-08002B2CF9AE}" pid="3" name="KSOProductBuildVer">
    <vt:lpwstr>1033-11.2.0.11388</vt:lpwstr>
  </property>
</Properties>
</file>