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980AFD-291F-4D5D-AB93-818B742D5A2A}" v="2" dt="2022-09-26T02:22:33.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ya Singh" userId="31292a0d85f95193" providerId="LiveId" clId="{72980AFD-291F-4D5D-AB93-818B742D5A2A}"/>
    <pc:docChg chg="undo custSel addSld modSld sldOrd">
      <pc:chgData name="Taniya Singh" userId="31292a0d85f95193" providerId="LiveId" clId="{72980AFD-291F-4D5D-AB93-818B742D5A2A}" dt="2022-09-26T02:37:28.767" v="2458"/>
      <pc:docMkLst>
        <pc:docMk/>
      </pc:docMkLst>
      <pc:sldChg chg="addSp modSp new mod">
        <pc:chgData name="Taniya Singh" userId="31292a0d85f95193" providerId="LiveId" clId="{72980AFD-291F-4D5D-AB93-818B742D5A2A}" dt="2022-09-26T02:32:07.337" v="2354" actId="1076"/>
        <pc:sldMkLst>
          <pc:docMk/>
          <pc:sldMk cId="3218995247" sldId="256"/>
        </pc:sldMkLst>
        <pc:spChg chg="mod">
          <ac:chgData name="Taniya Singh" userId="31292a0d85f95193" providerId="LiveId" clId="{72980AFD-291F-4D5D-AB93-818B742D5A2A}" dt="2022-09-26T02:29:44.885" v="2075" actId="20577"/>
          <ac:spMkLst>
            <pc:docMk/>
            <pc:sldMk cId="3218995247" sldId="256"/>
            <ac:spMk id="2" creationId="{10D2FBD4-BA30-49CF-B136-B2AB8CBC6D55}"/>
          </ac:spMkLst>
        </pc:spChg>
        <pc:spChg chg="mod">
          <ac:chgData name="Taniya Singh" userId="31292a0d85f95193" providerId="LiveId" clId="{72980AFD-291F-4D5D-AB93-818B742D5A2A}" dt="2022-09-26T02:32:04.271" v="2353" actId="20577"/>
          <ac:spMkLst>
            <pc:docMk/>
            <pc:sldMk cId="3218995247" sldId="256"/>
            <ac:spMk id="3" creationId="{6D2FBD9D-7576-485F-991C-EE631F0CDEC3}"/>
          </ac:spMkLst>
        </pc:spChg>
        <pc:picChg chg="add mod">
          <ac:chgData name="Taniya Singh" userId="31292a0d85f95193" providerId="LiveId" clId="{72980AFD-291F-4D5D-AB93-818B742D5A2A}" dt="2022-09-26T02:32:07.337" v="2354" actId="1076"/>
          <ac:picMkLst>
            <pc:docMk/>
            <pc:sldMk cId="3218995247" sldId="256"/>
            <ac:picMk id="5" creationId="{B0BA31ED-1480-4714-ADA9-E5AE4FCB520B}"/>
          </ac:picMkLst>
        </pc:picChg>
      </pc:sldChg>
      <pc:sldChg chg="addSp delSp modSp new mod ord">
        <pc:chgData name="Taniya Singh" userId="31292a0d85f95193" providerId="LiveId" clId="{72980AFD-291F-4D5D-AB93-818B742D5A2A}" dt="2022-09-26T02:32:19.584" v="2356" actId="478"/>
        <pc:sldMkLst>
          <pc:docMk/>
          <pc:sldMk cId="2007777636" sldId="257"/>
        </pc:sldMkLst>
        <pc:spChg chg="mod">
          <ac:chgData name="Taniya Singh" userId="31292a0d85f95193" providerId="LiveId" clId="{72980AFD-291F-4D5D-AB93-818B742D5A2A}" dt="2022-09-26T02:29:51.125" v="2077" actId="20577"/>
          <ac:spMkLst>
            <pc:docMk/>
            <pc:sldMk cId="2007777636" sldId="257"/>
            <ac:spMk id="2" creationId="{407B703F-8F16-4E76-A9BB-C119D8088DA9}"/>
          </ac:spMkLst>
        </pc:spChg>
        <pc:spChg chg="mod">
          <ac:chgData name="Taniya Singh" userId="31292a0d85f95193" providerId="LiveId" clId="{72980AFD-291F-4D5D-AB93-818B742D5A2A}" dt="2022-09-26T01:26:56.501" v="820" actId="20577"/>
          <ac:spMkLst>
            <pc:docMk/>
            <pc:sldMk cId="2007777636" sldId="257"/>
            <ac:spMk id="3" creationId="{FF4060A6-0911-4628-85F6-E1513C9E58C3}"/>
          </ac:spMkLst>
        </pc:spChg>
        <pc:picChg chg="add del mod">
          <ac:chgData name="Taniya Singh" userId="31292a0d85f95193" providerId="LiveId" clId="{72980AFD-291F-4D5D-AB93-818B742D5A2A}" dt="2022-09-26T01:15:08.373" v="497" actId="478"/>
          <ac:picMkLst>
            <pc:docMk/>
            <pc:sldMk cId="2007777636" sldId="257"/>
            <ac:picMk id="5" creationId="{9FEC6F80-75E0-4E05-AA70-5323DC672663}"/>
          </ac:picMkLst>
        </pc:picChg>
        <pc:picChg chg="add del mod">
          <ac:chgData name="Taniya Singh" userId="31292a0d85f95193" providerId="LiveId" clId="{72980AFD-291F-4D5D-AB93-818B742D5A2A}" dt="2022-09-26T02:32:19.584" v="2356" actId="478"/>
          <ac:picMkLst>
            <pc:docMk/>
            <pc:sldMk cId="2007777636" sldId="257"/>
            <ac:picMk id="7" creationId="{E889A291-5E62-4B2D-A1F6-BAD71A71D70F}"/>
          </ac:picMkLst>
        </pc:picChg>
        <pc:picChg chg="add mod">
          <ac:chgData name="Taniya Singh" userId="31292a0d85f95193" providerId="LiveId" clId="{72980AFD-291F-4D5D-AB93-818B742D5A2A}" dt="2022-09-26T01:20:58.461" v="807" actId="1076"/>
          <ac:picMkLst>
            <pc:docMk/>
            <pc:sldMk cId="2007777636" sldId="257"/>
            <ac:picMk id="9" creationId="{FDD6AC45-582C-4156-B5F4-483774BC318E}"/>
          </ac:picMkLst>
        </pc:picChg>
      </pc:sldChg>
      <pc:sldChg chg="addSp delSp modSp new mod ord">
        <pc:chgData name="Taniya Singh" userId="31292a0d85f95193" providerId="LiveId" clId="{72980AFD-291F-4D5D-AB93-818B742D5A2A}" dt="2022-09-26T02:29:33.707" v="2046"/>
        <pc:sldMkLst>
          <pc:docMk/>
          <pc:sldMk cId="2657552427" sldId="258"/>
        </pc:sldMkLst>
        <pc:spChg chg="del">
          <ac:chgData name="Taniya Singh" userId="31292a0d85f95193" providerId="LiveId" clId="{72980AFD-291F-4D5D-AB93-818B742D5A2A}" dt="2022-09-26T01:26:26.847" v="812" actId="478"/>
          <ac:spMkLst>
            <pc:docMk/>
            <pc:sldMk cId="2657552427" sldId="258"/>
            <ac:spMk id="2" creationId="{5C47E970-14BB-471E-BD89-20C748892A09}"/>
          </ac:spMkLst>
        </pc:spChg>
        <pc:spChg chg="del">
          <ac:chgData name="Taniya Singh" userId="31292a0d85f95193" providerId="LiveId" clId="{72980AFD-291F-4D5D-AB93-818B742D5A2A}" dt="2022-09-26T01:26:30.980" v="813" actId="478"/>
          <ac:spMkLst>
            <pc:docMk/>
            <pc:sldMk cId="2657552427" sldId="258"/>
            <ac:spMk id="3" creationId="{46124699-AB9E-4C35-9C87-41F5360A7812}"/>
          </ac:spMkLst>
        </pc:spChg>
        <pc:picChg chg="add mod">
          <ac:chgData name="Taniya Singh" userId="31292a0d85f95193" providerId="LiveId" clId="{72980AFD-291F-4D5D-AB93-818B742D5A2A}" dt="2022-09-26T01:26:45.947" v="819" actId="14100"/>
          <ac:picMkLst>
            <pc:docMk/>
            <pc:sldMk cId="2657552427" sldId="258"/>
            <ac:picMk id="4" creationId="{3FB5E347-283E-4AAD-AE8C-799AEE5B46F4}"/>
          </ac:picMkLst>
        </pc:picChg>
      </pc:sldChg>
      <pc:sldChg chg="addSp modSp new mod">
        <pc:chgData name="Taniya Singh" userId="31292a0d85f95193" providerId="LiveId" clId="{72980AFD-291F-4D5D-AB93-818B742D5A2A}" dt="2022-09-26T01:41:08.777" v="1044" actId="20577"/>
        <pc:sldMkLst>
          <pc:docMk/>
          <pc:sldMk cId="4041080105" sldId="259"/>
        </pc:sldMkLst>
        <pc:spChg chg="mod">
          <ac:chgData name="Taniya Singh" userId="31292a0d85f95193" providerId="LiveId" clId="{72980AFD-291F-4D5D-AB93-818B742D5A2A}" dt="2022-09-26T01:33:24.986" v="834" actId="1076"/>
          <ac:spMkLst>
            <pc:docMk/>
            <pc:sldMk cId="4041080105" sldId="259"/>
            <ac:spMk id="2" creationId="{4049B86E-1E82-45FA-9C0D-B0FCA55FD63A}"/>
          </ac:spMkLst>
        </pc:spChg>
        <pc:spChg chg="mod">
          <ac:chgData name="Taniya Singh" userId="31292a0d85f95193" providerId="LiveId" clId="{72980AFD-291F-4D5D-AB93-818B742D5A2A}" dt="2022-09-26T01:41:08.777" v="1044" actId="20577"/>
          <ac:spMkLst>
            <pc:docMk/>
            <pc:sldMk cId="4041080105" sldId="259"/>
            <ac:spMk id="3" creationId="{AD48CF4E-807C-4B77-8228-8CA60D401954}"/>
          </ac:spMkLst>
        </pc:spChg>
        <pc:picChg chg="add mod">
          <ac:chgData name="Taniya Singh" userId="31292a0d85f95193" providerId="LiveId" clId="{72980AFD-291F-4D5D-AB93-818B742D5A2A}" dt="2022-09-26T01:40:55.343" v="1029" actId="1076"/>
          <ac:picMkLst>
            <pc:docMk/>
            <pc:sldMk cId="4041080105" sldId="259"/>
            <ac:picMk id="5" creationId="{0562ADF9-2A42-4729-B514-F4C9D6486DBB}"/>
          </ac:picMkLst>
        </pc:picChg>
        <pc:picChg chg="add mod">
          <ac:chgData name="Taniya Singh" userId="31292a0d85f95193" providerId="LiveId" clId="{72980AFD-291F-4D5D-AB93-818B742D5A2A}" dt="2022-09-26T01:40:08.097" v="977" actId="14100"/>
          <ac:picMkLst>
            <pc:docMk/>
            <pc:sldMk cId="4041080105" sldId="259"/>
            <ac:picMk id="7" creationId="{681DF381-5C8B-4FC9-BCE4-BC0578104F9F}"/>
          </ac:picMkLst>
        </pc:picChg>
      </pc:sldChg>
      <pc:sldChg chg="addSp modSp new mod">
        <pc:chgData name="Taniya Singh" userId="31292a0d85f95193" providerId="LiveId" clId="{72980AFD-291F-4D5D-AB93-818B742D5A2A}" dt="2022-09-26T02:37:28.767" v="2458"/>
        <pc:sldMkLst>
          <pc:docMk/>
          <pc:sldMk cId="3708226824" sldId="260"/>
        </pc:sldMkLst>
        <pc:spChg chg="mod">
          <ac:chgData name="Taniya Singh" userId="31292a0d85f95193" providerId="LiveId" clId="{72980AFD-291F-4D5D-AB93-818B742D5A2A}" dt="2022-09-26T02:37:28.767" v="2458"/>
          <ac:spMkLst>
            <pc:docMk/>
            <pc:sldMk cId="3708226824" sldId="260"/>
            <ac:spMk id="2" creationId="{9DD9649E-7EBF-4451-B6D2-8D64234D26E5}"/>
          </ac:spMkLst>
        </pc:spChg>
        <pc:spChg chg="mod">
          <ac:chgData name="Taniya Singh" userId="31292a0d85f95193" providerId="LiveId" clId="{72980AFD-291F-4D5D-AB93-818B742D5A2A}" dt="2022-09-26T02:36:55.492" v="2453" actId="20577"/>
          <ac:spMkLst>
            <pc:docMk/>
            <pc:sldMk cId="3708226824" sldId="260"/>
            <ac:spMk id="3" creationId="{27C24080-F97B-4B30-BEA2-FAA0A74A65B4}"/>
          </ac:spMkLst>
        </pc:spChg>
        <pc:picChg chg="add mod">
          <ac:chgData name="Taniya Singh" userId="31292a0d85f95193" providerId="LiveId" clId="{72980AFD-291F-4D5D-AB93-818B742D5A2A}" dt="2022-09-26T02:36:59.862" v="2455" actId="1076"/>
          <ac:picMkLst>
            <pc:docMk/>
            <pc:sldMk cId="3708226824" sldId="260"/>
            <ac:picMk id="5" creationId="{9A99EFDE-6282-4D10-AF99-5B57F56BF156}"/>
          </ac:picMkLst>
        </pc:picChg>
      </pc:sldChg>
      <pc:sldChg chg="addSp delSp modSp new mod">
        <pc:chgData name="Taniya Singh" userId="31292a0d85f95193" providerId="LiveId" clId="{72980AFD-291F-4D5D-AB93-818B742D5A2A}" dt="2022-09-26T02:23:55.016" v="1254" actId="478"/>
        <pc:sldMkLst>
          <pc:docMk/>
          <pc:sldMk cId="3678887808" sldId="261"/>
        </pc:sldMkLst>
        <pc:spChg chg="mod">
          <ac:chgData name="Taniya Singh" userId="31292a0d85f95193" providerId="LiveId" clId="{72980AFD-291F-4D5D-AB93-818B742D5A2A}" dt="2022-09-26T02:13:14.412" v="1078" actId="1076"/>
          <ac:spMkLst>
            <pc:docMk/>
            <pc:sldMk cId="3678887808" sldId="261"/>
            <ac:spMk id="2" creationId="{D904F92E-A230-4BC4-B069-A163281D3F9B}"/>
          </ac:spMkLst>
        </pc:spChg>
        <pc:spChg chg="mod">
          <ac:chgData name="Taniya Singh" userId="31292a0d85f95193" providerId="LiveId" clId="{72980AFD-291F-4D5D-AB93-818B742D5A2A}" dt="2022-09-26T02:22:16.177" v="1238" actId="1076"/>
          <ac:spMkLst>
            <pc:docMk/>
            <pc:sldMk cId="3678887808" sldId="261"/>
            <ac:spMk id="3" creationId="{5D757CCD-2F0F-47BD-9C14-93A85BF1ADAB}"/>
          </ac:spMkLst>
        </pc:spChg>
        <pc:picChg chg="add del mod">
          <ac:chgData name="Taniya Singh" userId="31292a0d85f95193" providerId="LiveId" clId="{72980AFD-291F-4D5D-AB93-818B742D5A2A}" dt="2022-09-26T02:23:55.016" v="1254" actId="478"/>
          <ac:picMkLst>
            <pc:docMk/>
            <pc:sldMk cId="3678887808" sldId="261"/>
            <ac:picMk id="5" creationId="{6F833855-00ED-4AD3-B0CB-4998BCAFF896}"/>
          </ac:picMkLst>
        </pc:picChg>
      </pc:sldChg>
      <pc:sldChg chg="addSp delSp modSp new mod">
        <pc:chgData name="Taniya Singh" userId="31292a0d85f95193" providerId="LiveId" clId="{72980AFD-291F-4D5D-AB93-818B742D5A2A}" dt="2022-09-26T02:23:51.115" v="1253" actId="14100"/>
        <pc:sldMkLst>
          <pc:docMk/>
          <pc:sldMk cId="1452620769" sldId="262"/>
        </pc:sldMkLst>
        <pc:spChg chg="del">
          <ac:chgData name="Taniya Singh" userId="31292a0d85f95193" providerId="LiveId" clId="{72980AFD-291F-4D5D-AB93-818B742D5A2A}" dt="2022-09-26T02:22:36.276" v="1243" actId="478"/>
          <ac:spMkLst>
            <pc:docMk/>
            <pc:sldMk cId="1452620769" sldId="262"/>
            <ac:spMk id="2" creationId="{93E4FC3E-01E3-4B82-9DAB-CAB5B18CC882}"/>
          </ac:spMkLst>
        </pc:spChg>
        <pc:spChg chg="del">
          <ac:chgData name="Taniya Singh" userId="31292a0d85f95193" providerId="LiveId" clId="{72980AFD-291F-4D5D-AB93-818B742D5A2A}" dt="2022-09-26T02:22:38.278" v="1244" actId="478"/>
          <ac:spMkLst>
            <pc:docMk/>
            <pc:sldMk cId="1452620769" sldId="262"/>
            <ac:spMk id="3" creationId="{2875B93E-6102-43E5-9C93-66477DBC9B5B}"/>
          </ac:spMkLst>
        </pc:spChg>
        <pc:picChg chg="add del mod">
          <ac:chgData name="Taniya Singh" userId="31292a0d85f95193" providerId="LiveId" clId="{72980AFD-291F-4D5D-AB93-818B742D5A2A}" dt="2022-09-26T02:23:09.640" v="1248" actId="478"/>
          <ac:picMkLst>
            <pc:docMk/>
            <pc:sldMk cId="1452620769" sldId="262"/>
            <ac:picMk id="4" creationId="{609EEF52-6527-49DA-A5F7-74115C1F12F5}"/>
          </ac:picMkLst>
        </pc:picChg>
        <pc:picChg chg="add mod">
          <ac:chgData name="Taniya Singh" userId="31292a0d85f95193" providerId="LiveId" clId="{72980AFD-291F-4D5D-AB93-818B742D5A2A}" dt="2022-09-26T02:23:51.115" v="1253" actId="14100"/>
          <ac:picMkLst>
            <pc:docMk/>
            <pc:sldMk cId="1452620769" sldId="262"/>
            <ac:picMk id="6" creationId="{0863C5CA-E7E7-46F5-9958-C3AB85416D1A}"/>
          </ac:picMkLst>
        </pc:picChg>
      </pc:sldChg>
      <pc:sldMasterChg chg="addSldLayout">
        <pc:chgData name="Taniya Singh" userId="31292a0d85f95193" providerId="LiveId" clId="{72980AFD-291F-4D5D-AB93-818B742D5A2A}" dt="2022-09-25T18:25:40.180" v="0" actId="680"/>
        <pc:sldMasterMkLst>
          <pc:docMk/>
          <pc:sldMasterMk cId="83263948" sldId="2147483648"/>
        </pc:sldMasterMkLst>
        <pc:sldLayoutChg chg="add">
          <pc:chgData name="Taniya Singh" userId="31292a0d85f95193" providerId="LiveId" clId="{72980AFD-291F-4D5D-AB93-818B742D5A2A}" dt="2022-09-25T18:25:40.180" v="0" actId="680"/>
          <pc:sldLayoutMkLst>
            <pc:docMk/>
            <pc:sldMasterMk cId="83263948" sldId="2147483648"/>
            <pc:sldLayoutMk cId="3892081632"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DA588-9EF4-4837-B243-0FB6B73CB8E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935839-B298-45F3-9262-426F38D8AE3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89208163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63948"/>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B703F-8F16-4E76-A9BB-C119D8088DA9}"/>
              </a:ext>
            </a:extLst>
          </p:cNvPr>
          <p:cNvSpPr>
            <a:spLocks noGrp="1"/>
          </p:cNvSpPr>
          <p:nvPr>
            <p:ph type="ctrTitle"/>
          </p:nvPr>
        </p:nvSpPr>
        <p:spPr>
          <a:xfrm>
            <a:off x="117987" y="0"/>
            <a:ext cx="9144000" cy="1105515"/>
          </a:xfrm>
        </p:spPr>
        <p:txBody>
          <a:bodyPr/>
          <a:lstStyle/>
          <a:p>
            <a:r>
              <a:rPr lang="en-IN" sz="4000" dirty="0"/>
              <a:t>PAPER 1</a:t>
            </a:r>
            <a:br>
              <a:rPr lang="en-IN" sz="4000" dirty="0"/>
            </a:br>
            <a:r>
              <a:rPr lang="en-US" sz="1100" dirty="0"/>
              <a:t>A SMART SYSTEM FOR FAKE NEWS DETECTION USING MACHINE LEARNING</a:t>
            </a:r>
            <a:endParaRPr lang="en-IN" sz="4000" dirty="0"/>
          </a:p>
        </p:txBody>
      </p:sp>
      <p:sp>
        <p:nvSpPr>
          <p:cNvPr id="3" name="Subtitle 2">
            <a:extLst>
              <a:ext uri="{FF2B5EF4-FFF2-40B4-BE49-F238E27FC236}">
                <a16:creationId xmlns:a16="http://schemas.microsoft.com/office/drawing/2014/main" id="{FF4060A6-0911-4628-85F6-E1513C9E58C3}"/>
              </a:ext>
            </a:extLst>
          </p:cNvPr>
          <p:cNvSpPr>
            <a:spLocks noGrp="1"/>
          </p:cNvSpPr>
          <p:nvPr>
            <p:ph type="subTitle" idx="1"/>
          </p:nvPr>
        </p:nvSpPr>
        <p:spPr>
          <a:xfrm>
            <a:off x="288208" y="1105515"/>
            <a:ext cx="9144000" cy="1655762"/>
          </a:xfrm>
        </p:spPr>
        <p:txBody>
          <a:bodyPr/>
          <a:lstStyle/>
          <a:p>
            <a:r>
              <a:rPr lang="en-US" sz="2000" dirty="0"/>
              <a:t>The news websites are publishing the news and provide the source of authentication .It is harmful for the society to believe on the rumors and pretend to be a news. The need  is to stop the rumors , and focus on the correct, authenticated news articles. Most of the smart phone users prefer to read the news through social media over internet. But there is an issue that is authentication of  the news and articles which get circulated among social media like WhatsApp groups, Facebook Pages, Twitter and other micro blogs &amp; social networking sites. In this paper the  proposed model is working well and defining the correctness of results </a:t>
            </a:r>
            <a:r>
              <a:rPr lang="en-US" sz="2000" dirty="0" err="1"/>
              <a:t>upto</a:t>
            </a:r>
            <a:r>
              <a:rPr lang="en-US" sz="2000" dirty="0"/>
              <a:t> 93.6% of accuracy. the proposed strategy is a mix of Naive Bayes classifier, Support Vector Machines, and semantic investigation. </a:t>
            </a:r>
          </a:p>
          <a:p>
            <a:r>
              <a:rPr lang="en-US" sz="2000" dirty="0"/>
              <a:t>1)Naive Bayes classifier is a supervised machine learning algorithm that uses Bayes theorem.</a:t>
            </a:r>
          </a:p>
          <a:p>
            <a:endParaRPr lang="en-US" sz="2000" dirty="0"/>
          </a:p>
          <a:p>
            <a:endParaRPr lang="en-US" sz="2000" dirty="0"/>
          </a:p>
          <a:p>
            <a:r>
              <a:rPr lang="en-US" sz="2000" dirty="0"/>
              <a:t>2)</a:t>
            </a:r>
            <a:r>
              <a:rPr lang="en-US" sz="1600" dirty="0"/>
              <a:t> </a:t>
            </a:r>
            <a:r>
              <a:rPr lang="en-US" sz="2000" dirty="0"/>
              <a:t>SVM algorithm is used to extract the binary class based on the data given to the model. In the proposed model, the work is to classify the article in two categories either true or false. A Support Vector Machine (SVM) is a supervised machine learning algorithm that can be used for both regression and classification purpose.</a:t>
            </a:r>
            <a:endParaRPr lang="en-IN" sz="2000" dirty="0"/>
          </a:p>
        </p:txBody>
      </p:sp>
      <p:pic>
        <p:nvPicPr>
          <p:cNvPr id="9" name="Picture 8">
            <a:extLst>
              <a:ext uri="{FF2B5EF4-FFF2-40B4-BE49-F238E27FC236}">
                <a16:creationId xmlns:a16="http://schemas.microsoft.com/office/drawing/2014/main" id="{FDD6AC45-582C-4156-B5F4-483774BC318E}"/>
              </a:ext>
            </a:extLst>
          </p:cNvPr>
          <p:cNvPicPr>
            <a:picLocks noChangeAspect="1"/>
          </p:cNvPicPr>
          <p:nvPr/>
        </p:nvPicPr>
        <p:blipFill>
          <a:blip r:embed="rId2"/>
          <a:stretch>
            <a:fillRect/>
          </a:stretch>
        </p:blipFill>
        <p:spPr>
          <a:xfrm>
            <a:off x="878144" y="4369721"/>
            <a:ext cx="2966270" cy="854688"/>
          </a:xfrm>
          <a:prstGeom prst="rect">
            <a:avLst/>
          </a:prstGeom>
        </p:spPr>
      </p:pic>
    </p:spTree>
    <p:extLst>
      <p:ext uri="{BB962C8B-B14F-4D97-AF65-F5344CB8AC3E}">
        <p14:creationId xmlns:p14="http://schemas.microsoft.com/office/powerpoint/2010/main" val="200777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B5E347-283E-4AAD-AE8C-799AEE5B46F4}"/>
              </a:ext>
            </a:extLst>
          </p:cNvPr>
          <p:cNvPicPr>
            <a:picLocks noChangeAspect="1"/>
          </p:cNvPicPr>
          <p:nvPr/>
        </p:nvPicPr>
        <p:blipFill>
          <a:blip r:embed="rId2"/>
          <a:stretch>
            <a:fillRect/>
          </a:stretch>
        </p:blipFill>
        <p:spPr>
          <a:xfrm>
            <a:off x="2526889" y="619433"/>
            <a:ext cx="5968181" cy="5043948"/>
          </a:xfrm>
          <a:prstGeom prst="rect">
            <a:avLst/>
          </a:prstGeom>
        </p:spPr>
      </p:pic>
    </p:spTree>
    <p:extLst>
      <p:ext uri="{BB962C8B-B14F-4D97-AF65-F5344CB8AC3E}">
        <p14:creationId xmlns:p14="http://schemas.microsoft.com/office/powerpoint/2010/main" val="2657552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FBD4-BA30-49CF-B136-B2AB8CBC6D55}"/>
              </a:ext>
            </a:extLst>
          </p:cNvPr>
          <p:cNvSpPr>
            <a:spLocks noGrp="1"/>
          </p:cNvSpPr>
          <p:nvPr>
            <p:ph type="ctrTitle"/>
          </p:nvPr>
        </p:nvSpPr>
        <p:spPr>
          <a:xfrm>
            <a:off x="1200150" y="512763"/>
            <a:ext cx="9144000" cy="611187"/>
          </a:xfrm>
        </p:spPr>
        <p:txBody>
          <a:bodyPr/>
          <a:lstStyle/>
          <a:p>
            <a:r>
              <a:rPr lang="en-IN" dirty="0"/>
              <a:t>PAPER 2</a:t>
            </a:r>
          </a:p>
        </p:txBody>
      </p:sp>
      <p:sp>
        <p:nvSpPr>
          <p:cNvPr id="3" name="Subtitle 2">
            <a:extLst>
              <a:ext uri="{FF2B5EF4-FFF2-40B4-BE49-F238E27FC236}">
                <a16:creationId xmlns:a16="http://schemas.microsoft.com/office/drawing/2014/main" id="{6D2FBD9D-7576-485F-991C-EE631F0CDEC3}"/>
              </a:ext>
            </a:extLst>
          </p:cNvPr>
          <p:cNvSpPr>
            <a:spLocks noGrp="1"/>
          </p:cNvSpPr>
          <p:nvPr>
            <p:ph type="subTitle" idx="1"/>
          </p:nvPr>
        </p:nvSpPr>
        <p:spPr>
          <a:xfrm>
            <a:off x="219075" y="1123949"/>
            <a:ext cx="9144000" cy="5019675"/>
          </a:xfrm>
        </p:spPr>
        <p:txBody>
          <a:bodyPr/>
          <a:lstStyle/>
          <a:p>
            <a:r>
              <a:rPr lang="en-US" sz="1200" dirty="0"/>
              <a:t>Fake News Detection Using Machine Learning approaches: A systematic Review</a:t>
            </a:r>
          </a:p>
          <a:p>
            <a:r>
              <a:rPr lang="en-US" sz="2000" dirty="0"/>
              <a:t>This paper is aimed to provide an effective solution for detecting the fake news or tweets that circulates on social media .so an efficient solution is required for visualizing the text and evaluating whether the article or post is authentic or not. Binary classification is done for checking the  accuracy .</a:t>
            </a:r>
            <a:r>
              <a:rPr lang="en-IN" sz="2000" dirty="0"/>
              <a:t>Every tweet/post is classified as binary classification problem the classification is on the basis of source of the post/tweet</a:t>
            </a:r>
            <a:r>
              <a:rPr lang="en-IN" sz="1800" dirty="0"/>
              <a:t>.</a:t>
            </a:r>
            <a:r>
              <a:rPr lang="en-US" sz="1800" dirty="0"/>
              <a:t> t. The Authors uses manually collected data sets using twitter API , DMOZ and uses 1)</a:t>
            </a:r>
            <a:r>
              <a:rPr lang="en-IN" sz="1800" dirty="0"/>
              <a:t>Naïve Bayes 2. </a:t>
            </a:r>
            <a:r>
              <a:rPr lang="en-IN" sz="1800" dirty="0" err="1"/>
              <a:t>Descision</a:t>
            </a:r>
            <a:r>
              <a:rPr lang="en-IN" sz="1800" dirty="0"/>
              <a:t> trees 3. SVM 4. </a:t>
            </a:r>
            <a:r>
              <a:rPr lang="en-IN" sz="1800" dirty="0" err="1"/>
              <a:t>Nueral</a:t>
            </a:r>
            <a:r>
              <a:rPr lang="en-IN" sz="1800" dirty="0"/>
              <a:t> Networks 5. Random Forest 6. XG Boost algorithm over the data sets</a:t>
            </a:r>
          </a:p>
          <a:p>
            <a:r>
              <a:rPr lang="en-IN" sz="1800" dirty="0"/>
              <a:t>                                    Fake news type</a:t>
            </a:r>
          </a:p>
          <a:p>
            <a:r>
              <a:rPr lang="en-IN" sz="1800" dirty="0"/>
              <a:t>                                1)Visual based </a:t>
            </a:r>
          </a:p>
          <a:p>
            <a:r>
              <a:rPr lang="en-IN" sz="1800" dirty="0"/>
              <a:t>                              2)User based</a:t>
            </a:r>
          </a:p>
          <a:p>
            <a:r>
              <a:rPr lang="en-IN" sz="1800" dirty="0"/>
              <a:t>                                         3)Knowledge based</a:t>
            </a:r>
          </a:p>
          <a:p>
            <a:r>
              <a:rPr lang="en-IN" sz="1800" dirty="0"/>
              <a:t>                             4)Style based</a:t>
            </a:r>
          </a:p>
        </p:txBody>
      </p:sp>
      <p:pic>
        <p:nvPicPr>
          <p:cNvPr id="5" name="Picture 4">
            <a:extLst>
              <a:ext uri="{FF2B5EF4-FFF2-40B4-BE49-F238E27FC236}">
                <a16:creationId xmlns:a16="http://schemas.microsoft.com/office/drawing/2014/main" id="{B0BA31ED-1480-4714-ADA9-E5AE4FCB520B}"/>
              </a:ext>
            </a:extLst>
          </p:cNvPr>
          <p:cNvPicPr>
            <a:picLocks noChangeAspect="1"/>
          </p:cNvPicPr>
          <p:nvPr/>
        </p:nvPicPr>
        <p:blipFill>
          <a:blip r:embed="rId2"/>
          <a:stretch>
            <a:fillRect/>
          </a:stretch>
        </p:blipFill>
        <p:spPr>
          <a:xfrm>
            <a:off x="137651" y="3783012"/>
            <a:ext cx="4581525" cy="2867025"/>
          </a:xfrm>
          <a:prstGeom prst="rect">
            <a:avLst/>
          </a:prstGeom>
        </p:spPr>
      </p:pic>
    </p:spTree>
    <p:extLst>
      <p:ext uri="{BB962C8B-B14F-4D97-AF65-F5344CB8AC3E}">
        <p14:creationId xmlns:p14="http://schemas.microsoft.com/office/powerpoint/2010/main" val="3218995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9B86E-1E82-45FA-9C0D-B0FCA55FD63A}"/>
              </a:ext>
            </a:extLst>
          </p:cNvPr>
          <p:cNvSpPr>
            <a:spLocks noGrp="1"/>
          </p:cNvSpPr>
          <p:nvPr>
            <p:ph type="ctrTitle"/>
          </p:nvPr>
        </p:nvSpPr>
        <p:spPr>
          <a:xfrm>
            <a:off x="373625" y="232032"/>
            <a:ext cx="9144000" cy="765431"/>
          </a:xfrm>
        </p:spPr>
        <p:txBody>
          <a:bodyPr/>
          <a:lstStyle/>
          <a:p>
            <a:r>
              <a:rPr lang="en-IN" sz="4000" dirty="0"/>
              <a:t>PAPER 3</a:t>
            </a:r>
            <a:br>
              <a:rPr lang="en-IN" sz="4000" dirty="0"/>
            </a:br>
            <a:r>
              <a:rPr lang="en-IN" sz="1100" dirty="0"/>
              <a:t>Fake News Detection using Machine Learning Algorithms Uma Sharma, </a:t>
            </a:r>
            <a:r>
              <a:rPr lang="en-IN" sz="1100" dirty="0" err="1"/>
              <a:t>Sidarth</a:t>
            </a:r>
            <a:r>
              <a:rPr lang="en-IN" sz="1100" dirty="0"/>
              <a:t> Saran, Shankar M. Patil Department of Information Technology Bharati Vidyapeeth College of Engineering Navi Mumbai, India</a:t>
            </a:r>
            <a:endParaRPr lang="en-IN" sz="4000" dirty="0"/>
          </a:p>
        </p:txBody>
      </p:sp>
      <p:sp>
        <p:nvSpPr>
          <p:cNvPr id="3" name="Subtitle 2">
            <a:extLst>
              <a:ext uri="{FF2B5EF4-FFF2-40B4-BE49-F238E27FC236}">
                <a16:creationId xmlns:a16="http://schemas.microsoft.com/office/drawing/2014/main" id="{AD48CF4E-807C-4B77-8228-8CA60D401954}"/>
              </a:ext>
            </a:extLst>
          </p:cNvPr>
          <p:cNvSpPr>
            <a:spLocks noGrp="1"/>
          </p:cNvSpPr>
          <p:nvPr>
            <p:ph type="subTitle" idx="1"/>
          </p:nvPr>
        </p:nvSpPr>
        <p:spPr>
          <a:xfrm>
            <a:off x="776749" y="1438942"/>
            <a:ext cx="9144000" cy="1655762"/>
          </a:xfrm>
        </p:spPr>
        <p:txBody>
          <a:bodyPr/>
          <a:lstStyle/>
          <a:p>
            <a:r>
              <a:rPr lang="en-US" sz="2000" dirty="0"/>
              <a:t>This paper explains the system which is developed in three parts. The first part is static which works on machine learning classifier. The second part is dynamic which takes the keyword/text from user and searches online for the truth probability of the news. The third part provides the authenticity of the URL input by user . In this paper the implementation of model is done by Python and its Sci-kit libraries .Django is used for the web based deployment of the model, provides client side implementation using HTML, CSS and </a:t>
            </a:r>
            <a:r>
              <a:rPr lang="en-US" sz="2000" dirty="0" err="1"/>
              <a:t>Javascript</a:t>
            </a:r>
            <a:r>
              <a:rPr lang="en-US" sz="2000" dirty="0"/>
              <a:t>. </a:t>
            </a:r>
          </a:p>
          <a:p>
            <a:r>
              <a:rPr lang="en-US" sz="2000" dirty="0"/>
              <a:t>1)Static Search</a:t>
            </a:r>
          </a:p>
          <a:p>
            <a:r>
              <a:rPr lang="en-US" sz="2000" dirty="0"/>
              <a:t>2)Dynamic Search</a:t>
            </a:r>
          </a:p>
          <a:p>
            <a:r>
              <a:rPr lang="en-US" sz="2000" dirty="0"/>
              <a:t>3)URL Search</a:t>
            </a:r>
          </a:p>
          <a:p>
            <a:endParaRPr lang="en-IN" sz="2000" dirty="0"/>
          </a:p>
          <a:p>
            <a:endParaRPr lang="en-IN" sz="2000" dirty="0"/>
          </a:p>
        </p:txBody>
      </p:sp>
      <p:pic>
        <p:nvPicPr>
          <p:cNvPr id="5" name="Picture 4">
            <a:extLst>
              <a:ext uri="{FF2B5EF4-FFF2-40B4-BE49-F238E27FC236}">
                <a16:creationId xmlns:a16="http://schemas.microsoft.com/office/drawing/2014/main" id="{0562ADF9-2A42-4729-B514-F4C9D6486DBB}"/>
              </a:ext>
            </a:extLst>
          </p:cNvPr>
          <p:cNvPicPr>
            <a:picLocks noChangeAspect="1"/>
          </p:cNvPicPr>
          <p:nvPr/>
        </p:nvPicPr>
        <p:blipFill>
          <a:blip r:embed="rId2"/>
          <a:stretch>
            <a:fillRect/>
          </a:stretch>
        </p:blipFill>
        <p:spPr>
          <a:xfrm>
            <a:off x="88489" y="3747499"/>
            <a:ext cx="4274421" cy="2514112"/>
          </a:xfrm>
          <a:prstGeom prst="rect">
            <a:avLst/>
          </a:prstGeom>
        </p:spPr>
      </p:pic>
      <p:pic>
        <p:nvPicPr>
          <p:cNvPr id="7" name="Picture 6">
            <a:extLst>
              <a:ext uri="{FF2B5EF4-FFF2-40B4-BE49-F238E27FC236}">
                <a16:creationId xmlns:a16="http://schemas.microsoft.com/office/drawing/2014/main" id="{681DF381-5C8B-4FC9-BCE4-BC0578104F9F}"/>
              </a:ext>
            </a:extLst>
          </p:cNvPr>
          <p:cNvPicPr>
            <a:picLocks noChangeAspect="1"/>
          </p:cNvPicPr>
          <p:nvPr/>
        </p:nvPicPr>
        <p:blipFill>
          <a:blip r:embed="rId3"/>
          <a:stretch>
            <a:fillRect/>
          </a:stretch>
        </p:blipFill>
        <p:spPr>
          <a:xfrm>
            <a:off x="7543956" y="3747499"/>
            <a:ext cx="4648044" cy="2771287"/>
          </a:xfrm>
          <a:prstGeom prst="rect">
            <a:avLst/>
          </a:prstGeom>
        </p:spPr>
      </p:pic>
    </p:spTree>
    <p:extLst>
      <p:ext uri="{BB962C8B-B14F-4D97-AF65-F5344CB8AC3E}">
        <p14:creationId xmlns:p14="http://schemas.microsoft.com/office/powerpoint/2010/main" val="4041080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4F92E-A230-4BC4-B069-A163281D3F9B}"/>
              </a:ext>
            </a:extLst>
          </p:cNvPr>
          <p:cNvSpPr>
            <a:spLocks noGrp="1"/>
          </p:cNvSpPr>
          <p:nvPr>
            <p:ph type="ctrTitle"/>
          </p:nvPr>
        </p:nvSpPr>
        <p:spPr>
          <a:xfrm>
            <a:off x="334297" y="0"/>
            <a:ext cx="9144000" cy="1099727"/>
          </a:xfrm>
        </p:spPr>
        <p:txBody>
          <a:bodyPr/>
          <a:lstStyle/>
          <a:p>
            <a:r>
              <a:rPr lang="en-IN" dirty="0"/>
              <a:t>PAPER 4</a:t>
            </a:r>
            <a:br>
              <a:rPr lang="en-IN" dirty="0"/>
            </a:br>
            <a:r>
              <a:rPr lang="en-US" sz="1400" dirty="0"/>
              <a:t>Text Classification using Association Rule with a Hybrid Concept of Naive Bayes Classifier and Genetic Algorithm</a:t>
            </a:r>
            <a:endParaRPr lang="en-IN" sz="1400" dirty="0"/>
          </a:p>
        </p:txBody>
      </p:sp>
      <p:sp>
        <p:nvSpPr>
          <p:cNvPr id="3" name="Subtitle 2">
            <a:extLst>
              <a:ext uri="{FF2B5EF4-FFF2-40B4-BE49-F238E27FC236}">
                <a16:creationId xmlns:a16="http://schemas.microsoft.com/office/drawing/2014/main" id="{5D757CCD-2F0F-47BD-9C14-93A85BF1ADAB}"/>
              </a:ext>
            </a:extLst>
          </p:cNvPr>
          <p:cNvSpPr>
            <a:spLocks noGrp="1"/>
          </p:cNvSpPr>
          <p:nvPr>
            <p:ph type="subTitle" idx="1"/>
          </p:nvPr>
        </p:nvSpPr>
        <p:spPr>
          <a:xfrm>
            <a:off x="570271" y="1212799"/>
            <a:ext cx="10284542" cy="1655762"/>
          </a:xfrm>
        </p:spPr>
        <p:txBody>
          <a:bodyPr/>
          <a:lstStyle/>
          <a:p>
            <a:r>
              <a:rPr lang="en-US" sz="2000" i="0" dirty="0">
                <a:effectLst/>
                <a:latin typeface="Montserrat" panose="020B0604020202020204" pitchFamily="2" charset="0"/>
              </a:rPr>
              <a:t>Now a day the demand of text classification is increasing tremendously .Text classification is the automated assignment of natural language texts to predefined categories based on their content. The experimental results show that the proposed system works as a successful text classifier. A system based on the proposed algorithm has been implemented and tested. This paper presents a new algorithm for text classification. Instead of using words, word relation </a:t>
            </a:r>
            <a:r>
              <a:rPr lang="en-US" sz="2000" i="0" dirty="0" err="1">
                <a:effectLst/>
                <a:latin typeface="Montserrat" panose="020B0604020202020204" pitchFamily="2" charset="0"/>
              </a:rPr>
              <a:t>i.e</a:t>
            </a:r>
            <a:r>
              <a:rPr lang="en-US" sz="2000" i="0" dirty="0">
                <a:effectLst/>
                <a:latin typeface="Montserrat" panose="020B0604020202020204" pitchFamily="2" charset="0"/>
              </a:rPr>
              <a:t> association rules is used to derive feature set from pre-classified text documents. Keeping this demand into consideration, new and updated techniques are being developed for the purpose of automated text classification. The concept of Naive Bayes Classifier is then used on derived features and finally a concept of Genetic Algorithm has been added for final classification</a:t>
            </a:r>
            <a:endParaRPr lang="en-IN" sz="2000" dirty="0"/>
          </a:p>
        </p:txBody>
      </p:sp>
    </p:spTree>
    <p:extLst>
      <p:ext uri="{BB962C8B-B14F-4D97-AF65-F5344CB8AC3E}">
        <p14:creationId xmlns:p14="http://schemas.microsoft.com/office/powerpoint/2010/main" val="3678887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863C5CA-E7E7-46F5-9958-C3AB85416D1A}"/>
              </a:ext>
            </a:extLst>
          </p:cNvPr>
          <p:cNvPicPr>
            <a:picLocks noChangeAspect="1"/>
          </p:cNvPicPr>
          <p:nvPr/>
        </p:nvPicPr>
        <p:blipFill>
          <a:blip r:embed="rId2"/>
          <a:stretch>
            <a:fillRect/>
          </a:stretch>
        </p:blipFill>
        <p:spPr>
          <a:xfrm>
            <a:off x="1651819" y="1236713"/>
            <a:ext cx="5102941" cy="3915390"/>
          </a:xfrm>
          <a:prstGeom prst="rect">
            <a:avLst/>
          </a:prstGeom>
        </p:spPr>
      </p:pic>
    </p:spTree>
    <p:extLst>
      <p:ext uri="{BB962C8B-B14F-4D97-AF65-F5344CB8AC3E}">
        <p14:creationId xmlns:p14="http://schemas.microsoft.com/office/powerpoint/2010/main" val="1452620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9649E-7EBF-4451-B6D2-8D64234D26E5}"/>
              </a:ext>
            </a:extLst>
          </p:cNvPr>
          <p:cNvSpPr>
            <a:spLocks noGrp="1"/>
          </p:cNvSpPr>
          <p:nvPr>
            <p:ph type="ctrTitle"/>
          </p:nvPr>
        </p:nvSpPr>
        <p:spPr>
          <a:xfrm>
            <a:off x="639096" y="-126334"/>
            <a:ext cx="9144000" cy="1886308"/>
          </a:xfrm>
        </p:spPr>
        <p:txBody>
          <a:bodyPr/>
          <a:lstStyle/>
          <a:p>
            <a:r>
              <a:rPr lang="en-IN" sz="4000" dirty="0"/>
              <a:t>PAPER 5</a:t>
            </a:r>
            <a:br>
              <a:rPr lang="en-IN" sz="4000" dirty="0"/>
            </a:br>
            <a:r>
              <a:rPr lang="en-US" sz="1100" dirty="0"/>
              <a:t>A HYBRID APPROACH TO FAKE NEWS DETECTION ON SOCIAL MEDIA </a:t>
            </a:r>
            <a:br>
              <a:rPr lang="en-IN" sz="4000" dirty="0"/>
            </a:br>
            <a:endParaRPr lang="en-IN" dirty="0"/>
          </a:p>
        </p:txBody>
      </p:sp>
      <p:sp>
        <p:nvSpPr>
          <p:cNvPr id="3" name="Subtitle 2">
            <a:extLst>
              <a:ext uri="{FF2B5EF4-FFF2-40B4-BE49-F238E27FC236}">
                <a16:creationId xmlns:a16="http://schemas.microsoft.com/office/drawing/2014/main" id="{27C24080-F97B-4B30-BEA2-FAA0A74A65B4}"/>
              </a:ext>
            </a:extLst>
          </p:cNvPr>
          <p:cNvSpPr>
            <a:spLocks noGrp="1"/>
          </p:cNvSpPr>
          <p:nvPr>
            <p:ph type="subTitle" idx="1"/>
          </p:nvPr>
        </p:nvSpPr>
        <p:spPr>
          <a:xfrm>
            <a:off x="835743" y="1327355"/>
            <a:ext cx="9144000" cy="1655762"/>
          </a:xfrm>
        </p:spPr>
        <p:txBody>
          <a:bodyPr/>
          <a:lstStyle/>
          <a:p>
            <a:r>
              <a:rPr lang="en-US" sz="1600" dirty="0"/>
              <a:t>In order to solve the issue of fake news detection, various solutions have been proposed and they can be  divided into machine-based and human-based solutions. research has drawn us to the limitations of both approaches from human literacy and cognitive limitations to machine learning limitations. It is common knowledge that the benefits of a hybrid model supersede the benefits and functions of its individual components. This paper propose a hybrid model of both the human-based and machine-based approaches. To do this, they combine the human-based social media news literacy education tool and the machine-based approaches for linguistic and network analyses. </a:t>
            </a:r>
          </a:p>
          <a:p>
            <a:endParaRPr lang="en-IN" sz="2000" dirty="0"/>
          </a:p>
        </p:txBody>
      </p:sp>
      <p:pic>
        <p:nvPicPr>
          <p:cNvPr id="5" name="Picture 4">
            <a:extLst>
              <a:ext uri="{FF2B5EF4-FFF2-40B4-BE49-F238E27FC236}">
                <a16:creationId xmlns:a16="http://schemas.microsoft.com/office/drawing/2014/main" id="{9A99EFDE-6282-4D10-AF99-5B57F56BF156}"/>
              </a:ext>
            </a:extLst>
          </p:cNvPr>
          <p:cNvPicPr>
            <a:picLocks noChangeAspect="1"/>
          </p:cNvPicPr>
          <p:nvPr/>
        </p:nvPicPr>
        <p:blipFill>
          <a:blip r:embed="rId2"/>
          <a:stretch>
            <a:fillRect/>
          </a:stretch>
        </p:blipFill>
        <p:spPr>
          <a:xfrm>
            <a:off x="835743" y="3213663"/>
            <a:ext cx="7991475" cy="2743200"/>
          </a:xfrm>
          <a:prstGeom prst="rect">
            <a:avLst/>
          </a:prstGeom>
        </p:spPr>
      </p:pic>
    </p:spTree>
    <p:extLst>
      <p:ext uri="{BB962C8B-B14F-4D97-AF65-F5344CB8AC3E}">
        <p14:creationId xmlns:p14="http://schemas.microsoft.com/office/powerpoint/2010/main" val="3708226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816</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Montserrat</vt:lpstr>
      <vt:lpstr>Office Theme</vt:lpstr>
      <vt:lpstr>PAPER 1 A SMART SYSTEM FOR FAKE NEWS DETECTION USING MACHINE LEARNING</vt:lpstr>
      <vt:lpstr>PowerPoint Presentation</vt:lpstr>
      <vt:lpstr>PAPER 2</vt:lpstr>
      <vt:lpstr>PAPER 3 Fake News Detection using Machine Learning Algorithms Uma Sharma, Sidarth Saran, Shankar M. Patil Department of Information Technology Bharati Vidyapeeth College of Engineering Navi Mumbai, India</vt:lpstr>
      <vt:lpstr>PAPER 4 Text Classification using Association Rule with a Hybrid Concept of Naive Bayes Classifier and Genetic Algorithm</vt:lpstr>
      <vt:lpstr>PowerPoint Presentation</vt:lpstr>
      <vt:lpstr>PAPER 5 A HYBRID APPROACH TO FAKE NEWS DETECTION ON SOCIAL MEDIA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PAPER SUMMARY</dc:title>
  <dc:creator>Taniya Singh</dc:creator>
  <cp:lastModifiedBy>Taniya Singh</cp:lastModifiedBy>
  <cp:revision>2</cp:revision>
  <dcterms:created xsi:type="dcterms:W3CDTF">2022-09-25T18:20:21Z</dcterms:created>
  <dcterms:modified xsi:type="dcterms:W3CDTF">2022-09-26T05:45:24Z</dcterms:modified>
</cp:coreProperties>
</file>