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3" r:id="rId1"/>
  </p:sldMasterIdLst>
  <p:sldIdLst>
    <p:sldId id="256" r:id="rId2"/>
    <p:sldId id="274" r:id="rId3"/>
    <p:sldId id="275" r:id="rId4"/>
    <p:sldId id="259" r:id="rId5"/>
    <p:sldId id="285" r:id="rId6"/>
    <p:sldId id="289" r:id="rId7"/>
    <p:sldId id="290" r:id="rId8"/>
    <p:sldId id="276" r:id="rId9"/>
    <p:sldId id="271" r:id="rId10"/>
    <p:sldId id="272" r:id="rId11"/>
    <p:sldId id="288" r:id="rId12"/>
    <p:sldId id="287" r:id="rId13"/>
    <p:sldId id="279" r:id="rId14"/>
    <p:sldId id="280" r:id="rId15"/>
    <p:sldId id="281" r:id="rId16"/>
    <p:sldId id="282" r:id="rId17"/>
    <p:sldId id="283" r:id="rId18"/>
    <p:sldId id="284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4660"/>
  </p:normalViewPr>
  <p:slideViewPr>
    <p:cSldViewPr snapToGrid="0">
      <p:cViewPr varScale="1">
        <p:scale>
          <a:sx n="85" d="100"/>
          <a:sy n="85" d="100"/>
        </p:scale>
        <p:origin x="34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377C6-EB34-1DCC-8C4C-92CB5A63A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2CEE0-4AE2-3611-88EF-C2F0DB3F0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07481-9DEB-9DCB-3F61-2DDA5FF22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3D86-B4A7-45E8-B633-262F5C73AA0D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19EA3-E1F4-73EF-F240-A4EA27738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78E47-BE5C-056A-FBD2-9BD620422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CC955-A782-45A4-8B43-2193ADF8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43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54B9A-294A-7AD3-2333-613141E03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41F24B-887A-66B9-F2C8-6E0C37666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9D772-67F7-537A-96DC-1843F9120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3D86-B4A7-45E8-B633-262F5C73AA0D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C9B75-F9F4-3FBF-D382-AB124A180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BEF0A-21A4-E899-0043-95632AE8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CC955-A782-45A4-8B43-2193ADF8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973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7725D4-499A-9D93-082F-84FFA08E3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9B526E-8FC6-7A51-D778-ECFA1710B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0E5AB-5CE5-0F3A-64DE-3BA98C7E3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3D86-B4A7-45E8-B633-262F5C73AA0D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3BD77-489A-B877-F3A6-5CB507DE7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D9C9A-63E9-5975-7697-0B0BA5C66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CC955-A782-45A4-8B43-2193ADF8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372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52E1A-EFFB-348D-B119-6CDE93EDA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84297-E4A5-7DA0-CFF0-797E1EA68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EE3F9-485A-8EA6-CC86-EDAC64EAC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3D86-B4A7-45E8-B633-262F5C73AA0D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D79B4-E9AF-E63D-0D3A-309A21064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6FAFD-41E8-064B-15C0-ADD3E9147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CC955-A782-45A4-8B43-2193ADF8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04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C32C0-93CA-0153-CB95-CC551C195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9AB05-1067-FBE5-FE65-9926B8CE8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60886-E426-CE13-8AD1-758317235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3D86-B4A7-45E8-B633-262F5C73AA0D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9EF54-77B2-16A8-9579-FE9A96491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2848F-2CF3-A840-0A1C-CD67A3C0D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CC955-A782-45A4-8B43-2193ADF8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88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0BCD-763B-376B-1DA2-05D7F6633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DA375-2F69-4B61-A90D-1153AA39B2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364C4-3C42-FA17-7F46-35E29D3A7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AF145-4049-2DB8-D3D7-036A4F827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3D86-B4A7-45E8-B633-262F5C73AA0D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7B401-3A7B-7641-229B-C4F8CA627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9E83C-68A0-CC19-8122-069CAB34C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CC955-A782-45A4-8B43-2193ADF8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221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F273F-9549-2137-F99F-38C59BAB3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6158D-C0B5-4A89-3053-C738D307D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C8AA6-3763-D808-F342-7E5815147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9EADB2-FB80-8104-6B2B-E8DA2175A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061CE0-2D1D-B415-768B-FC9ED8B1E0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3CA6B3-2874-6182-0EEA-CB17F7085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3D86-B4A7-45E8-B633-262F5C73AA0D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1DCEDC-3C19-FA06-8ACE-1382DD442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0D28A7-523E-8EB5-AD85-6BC5928C5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CC955-A782-45A4-8B43-2193ADF8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08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4473-F263-F6D9-4DEC-1AA40A562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A100A7-1393-DA67-7BC2-59B67AB3B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3D86-B4A7-45E8-B633-262F5C73AA0D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684F9A-FBDD-F98D-5219-D9848560A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4D6D0B-451F-87A8-E242-75A43DD33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CC955-A782-45A4-8B43-2193ADF8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976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AC8BE3-7109-D969-7A32-7BACB0D30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3D86-B4A7-45E8-B633-262F5C73AA0D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9415F4-D102-6A6A-7187-65F08CDBF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0547D-845D-AD67-93DD-2364B169F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CC955-A782-45A4-8B43-2193ADF8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04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357D5-F2BE-93B2-B5C2-2AA643B06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76300-FBCC-2470-2E60-86BC40CD6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4BC08-00C8-FFA9-4B10-6CCCBF43C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C4C31-2443-0174-9544-7DC78DEE5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3D86-B4A7-45E8-B633-262F5C73AA0D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764AB-4B11-5DEF-4491-8AD345C2B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0C212-3C79-1846-A6E5-08718699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CC955-A782-45A4-8B43-2193ADF8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046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982E7-FB90-F4B9-5127-272AA51D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51DAD9-90AA-0FFE-AD03-BC18D04BB3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0AE85-B30C-9998-94E3-5C17ABD91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D9B36-03C0-0538-181C-CF10D862A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3D86-B4A7-45E8-B633-262F5C73AA0D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D69F6-08AE-2485-F785-4B6678535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E4CD8-69DD-A06F-54A4-04E3387B5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CC955-A782-45A4-8B43-2193ADF8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18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E98CFC-64E5-EB11-A493-90CCC140C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E26F4-71CD-4E9B-73D4-AB9E06ABB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8035A-5898-C6B0-6706-AA05FE861C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C3D86-B4A7-45E8-B633-262F5C73AA0D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50E10-FB7A-89BC-0A46-37F5F95867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3A2DD-12EF-2031-F52C-B0A1AA439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CC955-A782-45A4-8B43-2193ADF83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727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C4FE4-E1BD-C833-CCD6-3522AAFC7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529" y="2451017"/>
            <a:ext cx="8196927" cy="1655762"/>
          </a:xfrm>
          <a:ln>
            <a:solidFill>
              <a:srgbClr val="92D050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PRODUCT AUTHENTICATION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70A33E-6C6F-8ED7-3927-B1C4791C5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084828"/>
            <a:ext cx="9144000" cy="1655762"/>
          </a:xfrm>
          <a:ln>
            <a:noFill/>
          </a:ln>
        </p:spPr>
        <p:txBody>
          <a:bodyPr/>
          <a:lstStyle/>
          <a:p>
            <a:pPr algn="ctr"/>
            <a:r>
              <a:rPr lang="en-US" dirty="0">
                <a:latin typeface="Cooper Black" panose="0208090404030B020404" pitchFamily="18" charset="0"/>
              </a:rPr>
              <a:t>USING BLOCKCHAIN</a:t>
            </a:r>
            <a:endParaRPr lang="en-IN" dirty="0">
              <a:latin typeface="Cooper Black" panose="0208090404030B0204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E76BB1-BDBC-040A-AAFB-D955FE689525}"/>
              </a:ext>
            </a:extLst>
          </p:cNvPr>
          <p:cNvSpPr txBox="1"/>
          <p:nvPr/>
        </p:nvSpPr>
        <p:spPr>
          <a:xfrm>
            <a:off x="7948162" y="5355198"/>
            <a:ext cx="46877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Members: </a:t>
            </a:r>
          </a:p>
          <a:p>
            <a:r>
              <a:rPr lang="en-IN" dirty="0"/>
              <a:t>Abhishek Singh Yadav (2000290120011)</a:t>
            </a:r>
          </a:p>
          <a:p>
            <a:r>
              <a:rPr lang="en-IN" dirty="0"/>
              <a:t>Aditi Batra (2000290120012)</a:t>
            </a:r>
          </a:p>
          <a:p>
            <a:r>
              <a:rPr lang="en-IN" dirty="0"/>
              <a:t>Anurag Tripathi (2000290120036)</a:t>
            </a:r>
          </a:p>
          <a:p>
            <a:r>
              <a:rPr lang="en-IN" dirty="0" err="1"/>
              <a:t>Kshitij</a:t>
            </a:r>
            <a:r>
              <a:rPr lang="en-IN" dirty="0"/>
              <a:t> Pal (2000290310092)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E82877-0D8D-B2B7-589B-C37616D16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0" y="0"/>
            <a:ext cx="2095500" cy="2047875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035858-95B1-BC36-5999-560443953253}"/>
              </a:ext>
            </a:extLst>
          </p:cNvPr>
          <p:cNvSpPr txBox="1"/>
          <p:nvPr/>
        </p:nvSpPr>
        <p:spPr>
          <a:xfrm>
            <a:off x="9623611" y="3136612"/>
            <a:ext cx="2606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KCS 753</a:t>
            </a:r>
            <a:endParaRPr lang="en-IN" sz="3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C83CCB-53EF-907D-E0A6-75E59C83B70E}"/>
              </a:ext>
            </a:extLst>
          </p:cNvPr>
          <p:cNvSpPr txBox="1"/>
          <p:nvPr/>
        </p:nvSpPr>
        <p:spPr>
          <a:xfrm>
            <a:off x="7948162" y="4810124"/>
            <a:ext cx="356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Guide Name: Ms. Shivani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876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22A8F-F215-588A-6440-3A7466E42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ooper Black" panose="0208090404030B020404" pitchFamily="18" charset="0"/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B84B4-6EAA-F724-2B14-21BB35A81922}"/>
              </a:ext>
            </a:extLst>
          </p:cNvPr>
          <p:cNvSpPr>
            <a:spLocks noGrp="1"/>
          </p:cNvSpPr>
          <p:nvPr>
            <p:ph idx="1"/>
          </p:nvPr>
        </p:nvSpPr>
        <p:spPr>
          <a:ln w="19050">
            <a:solidFill>
              <a:schemeClr val="bg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Consumers and Businesses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8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Consumers: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purchase products online or in physical stores can use the system to verify the authenticity of the product, giving them confidence and reducing the risk of buying counterfeit goods. </a:t>
            </a:r>
          </a:p>
          <a:p>
            <a:pPr marL="0" indent="0">
              <a:buNone/>
            </a:pPr>
            <a:r>
              <a:rPr lang="en-US" sz="1800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Businesses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800" b="0" i="0" dirty="0">
                <a:solidFill>
                  <a:srgbClr val="D1D5D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manufacture and sell products can also use the system to authenticate their products and protect their brand reputation from the negative impacts of counterfeiting.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 potential end users include:</a:t>
            </a:r>
          </a:p>
          <a:p>
            <a:pPr marL="0" indent="0">
              <a:buNone/>
            </a:pPr>
            <a:r>
              <a:rPr lang="en-US" sz="1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regulatory bodies, law enforcement agencies, and supply chain management companies who can use the system to monitor and regulate the supply chain for counterfeit products.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371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0E620A-CE2A-2DDC-D79A-ECD3ABB099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83" t="17036" r="5278" b="8395"/>
          <a:stretch/>
        </p:blipFill>
        <p:spPr>
          <a:xfrm>
            <a:off x="1" y="948267"/>
            <a:ext cx="12192000" cy="59097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418C97-1E16-0CAD-B9BE-79C471D2EB4A}"/>
              </a:ext>
            </a:extLst>
          </p:cNvPr>
          <p:cNvSpPr txBox="1"/>
          <p:nvPr/>
        </p:nvSpPr>
        <p:spPr>
          <a:xfrm>
            <a:off x="372532" y="245533"/>
            <a:ext cx="9381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ooper Black" panose="0208090404030B020404" pitchFamily="18" charset="0"/>
              </a:rPr>
              <a:t>RESEARCH PAPER STATUS- </a:t>
            </a:r>
            <a:r>
              <a:rPr lang="en-US" sz="3600" dirty="0">
                <a:latin typeface="Cooper Black" panose="0208090404030B020404" pitchFamily="18" charset="0"/>
              </a:rPr>
              <a:t>Ongoing</a:t>
            </a:r>
            <a:endParaRPr lang="en-IN" sz="3600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867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43C0EC-B537-C82F-F19C-6B38DB5C2B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9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303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479AC0-D6C3-F4FF-9A64-71E900206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168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3B8C2F-05FF-1DC4-63EC-A1FDB2884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169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7317BB-8E13-B973-D516-70B3374DC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051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04FBA1-10AC-8439-445A-758C540C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73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10A72A-7119-83CC-A86B-F9700FD40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948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2460E3-A371-BBCC-388C-0782CA958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28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A2D8A8-9541-9292-D55A-9C8AA3955611}"/>
              </a:ext>
            </a:extLst>
          </p:cNvPr>
          <p:cNvSpPr txBox="1"/>
          <p:nvPr/>
        </p:nvSpPr>
        <p:spPr>
          <a:xfrm>
            <a:off x="8122022" y="5800165"/>
            <a:ext cx="3980329" cy="954107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Abhishek Singh Yadav (2000290120011)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Aditi Batra (2000290120012)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Anurag Tripathi (2000290120036)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Kshitij</a:t>
            </a:r>
            <a:r>
              <a:rPr lang="en-US" sz="14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Pal ( 2</a:t>
            </a:r>
            <a:r>
              <a:rPr lang="en-IN" sz="1400" dirty="0"/>
              <a:t>000290310092)</a:t>
            </a:r>
            <a:endParaRPr lang="en-IN" sz="1400" dirty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8166D3-2609-6287-D6C0-3E89D20D37FC}"/>
              </a:ext>
            </a:extLst>
          </p:cNvPr>
          <p:cNvSpPr txBox="1"/>
          <p:nvPr/>
        </p:nvSpPr>
        <p:spPr>
          <a:xfrm>
            <a:off x="4670612" y="2746467"/>
            <a:ext cx="55939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THANK YOU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89333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8E977-0B35-07C5-1A72-AE7A97A7F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oper Black" panose="0208090404030B020404" pitchFamily="18" charset="0"/>
              </a:rPr>
              <a:t>TABLE OF CONTENT</a:t>
            </a:r>
            <a:endParaRPr lang="en-IN" dirty="0"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81A2E-AB67-7504-EDCE-8BE6676A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Technology Used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Literature Survey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Flowchart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Advantages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 users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Patent Status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Research Paper Status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Screenshots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DF7D96-72C4-F8A3-06F3-E7D58B9A9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647" y="4542184"/>
            <a:ext cx="3590653" cy="2199275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724944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1954-D4B3-6367-1C28-A911F76EB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oper Black" panose="0208090404030B020404" pitchFamily="18" charset="0"/>
              </a:rPr>
              <a:t>PROBLEM STATEMENT</a:t>
            </a:r>
            <a:endParaRPr lang="en-IN" dirty="0"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664C9-110A-2547-2D06-E8E0CD470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263" y="2253741"/>
            <a:ext cx="5218455" cy="4236706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just"/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problem of counterfeiting is a widespread issue.</a:t>
            </a:r>
          </a:p>
          <a:p>
            <a:pPr algn="just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Customers 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can’t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distinguish between real and phony goods.</a:t>
            </a:r>
          </a:p>
          <a:p>
            <a:pPr algn="just"/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Blockchain is the solution as it is 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transparent,</a:t>
            </a: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immutable</a:t>
            </a: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secure record.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D02D34-A25D-C50D-75D1-6CF8606FFD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16" b="21428"/>
          <a:stretch/>
        </p:blipFill>
        <p:spPr>
          <a:xfrm>
            <a:off x="5838670" y="2420471"/>
            <a:ext cx="6166067" cy="3612583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32135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ABD1C-1F7B-8191-D1C9-1A5DC205C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ooper Black" panose="0208090404030B0204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1CB44-644F-3AFD-5932-B42DA6EE6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54941"/>
            <a:ext cx="10677961" cy="3549831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1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address the problem of counterfeit goods being marketed to unwary customers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educe the negative impact on consumers and businesses.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system aims to: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 </a:t>
            </a:r>
            <a:r>
              <a:rPr lang="en-US" sz="1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reliable means for consumers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verify the authenticity of products they are purchasing 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businesses to authenticate the products and protect the reputation.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increase transparency in the supply chain, allowing for better monitoring and regulation of counterfeit products.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Producer-consumer relations will be better. </a:t>
            </a:r>
          </a:p>
        </p:txBody>
      </p:sp>
    </p:spTree>
    <p:extLst>
      <p:ext uri="{BB962C8B-B14F-4D97-AF65-F5344CB8AC3E}">
        <p14:creationId xmlns:p14="http://schemas.microsoft.com/office/powerpoint/2010/main" val="293066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1C070-A710-64FB-1F20-21D00174D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latin typeface="Cooper Black" panose="0208090404030B020404" pitchFamily="18" charset="0"/>
              </a:rPr>
              <a:t>TECHNOLOGY USED</a:t>
            </a:r>
            <a:endParaRPr lang="en-IN" dirty="0">
              <a:latin typeface="Cooper Black" panose="0208090404030B0204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0241FC-6F38-5E75-8816-3A8B0131B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20"/>
            <a:ext cx="3610285" cy="2262784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6AB181-F909-5F36-88DA-1F45E510A643}"/>
              </a:ext>
            </a:extLst>
          </p:cNvPr>
          <p:cNvSpPr txBox="1"/>
          <p:nvPr/>
        </p:nvSpPr>
        <p:spPr>
          <a:xfrm>
            <a:off x="680322" y="2805953"/>
            <a:ext cx="48957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 ledger of transactions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distributed across the entire network of computer systems.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Ethereum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a blockchain-based computing platform, that enables developers to build and deploy decentralized applications.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83453E-CF8C-EAA9-AB35-BD297FF62535}"/>
              </a:ext>
            </a:extLst>
          </p:cNvPr>
          <p:cNvSpPr txBox="1"/>
          <p:nvPr/>
        </p:nvSpPr>
        <p:spPr>
          <a:xfrm>
            <a:off x="7162800" y="2805953"/>
            <a:ext cx="43488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FRONTEND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JAVASCRIPT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823640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6383C-A652-D106-EAD7-F1AE791EF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oper Black" panose="0208090404030B020404" pitchFamily="18" charset="0"/>
              </a:rPr>
              <a:t>LITERATURE SURVEY</a:t>
            </a:r>
            <a:endParaRPr lang="en-IN" dirty="0"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E8973-7896-4B24-4FB3-26616DB77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442" y="2370738"/>
            <a:ext cx="10614212" cy="3979261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AutoNum type="arabicPeriod"/>
            </a:pPr>
            <a:r>
              <a:rPr lang="en-US" dirty="0"/>
              <a:t>Blockchain Adoption for Combating Deceptive Counterfeits</a:t>
            </a:r>
          </a:p>
          <a:p>
            <a:r>
              <a:rPr lang="en-US" dirty="0"/>
              <a:t>Authors: </a:t>
            </a:r>
            <a:r>
              <a:rPr lang="en-IN" dirty="0"/>
              <a:t>Hubert Pun</a:t>
            </a:r>
            <a:r>
              <a:rPr lang="en-US" dirty="0"/>
              <a:t>, </a:t>
            </a:r>
            <a:r>
              <a:rPr lang="en-IN" dirty="0" err="1"/>
              <a:t>Jayashankar</a:t>
            </a:r>
            <a:r>
              <a:rPr lang="en-IN" dirty="0"/>
              <a:t> M. Swaminathan</a:t>
            </a:r>
            <a:r>
              <a:rPr lang="en-US" dirty="0"/>
              <a:t>, </a:t>
            </a:r>
            <a:r>
              <a:rPr lang="en-IN" dirty="0" err="1"/>
              <a:t>Pengwen</a:t>
            </a:r>
            <a:r>
              <a:rPr lang="en-IN" dirty="0"/>
              <a:t> Hou</a:t>
            </a:r>
            <a:endParaRPr lang="en-US" dirty="0"/>
          </a:p>
          <a:p>
            <a:r>
              <a:rPr lang="en-US" dirty="0"/>
              <a:t>Year: 2021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IN" dirty="0"/>
              <a:t>A </a:t>
            </a:r>
            <a:r>
              <a:rPr lang="en-IN" dirty="0" err="1"/>
              <a:t>NewProducts’Anti-CounterfeitingBlockchain</a:t>
            </a:r>
            <a:r>
              <a:rPr lang="en-IN" dirty="0"/>
              <a:t> Using a Truly Decentralized, Dynamic Consensus Protocol</a:t>
            </a:r>
          </a:p>
          <a:p>
            <a:r>
              <a:rPr lang="en-IN" dirty="0"/>
              <a:t>Authors: Naif </a:t>
            </a:r>
            <a:r>
              <a:rPr lang="en-IN" dirty="0" err="1"/>
              <a:t>Alzahrani</a:t>
            </a:r>
            <a:r>
              <a:rPr lang="en-IN" dirty="0"/>
              <a:t>, Nirupama </a:t>
            </a:r>
            <a:r>
              <a:rPr lang="en-IN" dirty="0" err="1"/>
              <a:t>Bulusu</a:t>
            </a:r>
            <a:endParaRPr lang="en-IN" dirty="0"/>
          </a:p>
          <a:p>
            <a:r>
              <a:rPr lang="en-IN" dirty="0"/>
              <a:t>Year: 2019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3.</a:t>
            </a:r>
            <a:r>
              <a:rPr lang="en-US" dirty="0"/>
              <a:t> Product Authentication Technology Integrating Blockchain and Traceability Structure</a:t>
            </a:r>
          </a:p>
          <a:p>
            <a:r>
              <a:rPr lang="en-US" dirty="0"/>
              <a:t>Authors: </a:t>
            </a:r>
            <a:r>
              <a:rPr lang="en-IN" dirty="0"/>
              <a:t>Xiao Gao, </a:t>
            </a:r>
            <a:r>
              <a:rPr lang="en-IN" dirty="0" err="1"/>
              <a:t>Wenyin</a:t>
            </a:r>
            <a:r>
              <a:rPr lang="en-IN" dirty="0"/>
              <a:t> Zhang, </a:t>
            </a:r>
            <a:r>
              <a:rPr lang="en-IN" dirty="0" err="1"/>
              <a:t>Jiqun</a:t>
            </a:r>
            <a:r>
              <a:rPr lang="en-IN" dirty="0"/>
              <a:t> Zhang, </a:t>
            </a:r>
            <a:r>
              <a:rPr lang="en-IN" dirty="0" err="1"/>
              <a:t>YilongGao</a:t>
            </a:r>
            <a:endParaRPr lang="en-US" dirty="0"/>
          </a:p>
          <a:p>
            <a:r>
              <a:rPr lang="en-US" dirty="0"/>
              <a:t>Year: 2022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5160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5A466-D8BE-7026-02F1-F24A0DC23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oper Black" panose="0208090404030B020404" pitchFamily="18" charset="0"/>
              </a:rPr>
              <a:t>LITERATURE SURVEY</a:t>
            </a:r>
            <a:endParaRPr lang="en-IN" dirty="0"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5BD28-C641-9A56-9E87-912B628E9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088346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4. Detection of counterfeit products using Blockchain</a:t>
            </a:r>
          </a:p>
          <a:p>
            <a:pPr marL="0" indent="0">
              <a:buNone/>
            </a:pPr>
            <a:r>
              <a:rPr lang="en-IN" dirty="0"/>
              <a:t>Authors: Kunal Wasnik ,Isha </a:t>
            </a:r>
            <a:r>
              <a:rPr lang="en-IN" dirty="0" err="1"/>
              <a:t>Sondawle</a:t>
            </a:r>
            <a:r>
              <a:rPr lang="en-IN" dirty="0"/>
              <a:t>, </a:t>
            </a:r>
            <a:r>
              <a:rPr lang="en-IN" dirty="0" err="1"/>
              <a:t>Rushikesh</a:t>
            </a:r>
            <a:r>
              <a:rPr lang="en-IN" dirty="0"/>
              <a:t> Wani, Namita </a:t>
            </a:r>
            <a:r>
              <a:rPr lang="en-IN" dirty="0" err="1"/>
              <a:t>Pulgam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Year: 2022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5. </a:t>
            </a:r>
            <a:r>
              <a:rPr lang="en-US" dirty="0"/>
              <a:t>A Blockchain-Based Application System for Product Anti-Counterfeiting</a:t>
            </a:r>
          </a:p>
          <a:p>
            <a:pPr marL="0" indent="0">
              <a:buNone/>
            </a:pPr>
            <a:r>
              <a:rPr lang="en-US" dirty="0"/>
              <a:t>Authors: </a:t>
            </a:r>
            <a:r>
              <a:rPr lang="en-IN" sz="2200" dirty="0"/>
              <a:t>Jinhua Ma, Shih-Ya Lin, Xin Chen, Hung-Min Sun, </a:t>
            </a:r>
            <a:r>
              <a:rPr lang="en-IN" sz="2200" dirty="0" err="1"/>
              <a:t>Huaxiong</a:t>
            </a:r>
            <a:r>
              <a:rPr lang="en-IN" sz="2200" dirty="0"/>
              <a:t> Wang</a:t>
            </a:r>
            <a:endParaRPr lang="en-US" sz="3600" dirty="0"/>
          </a:p>
          <a:p>
            <a:pPr marL="0" indent="0">
              <a:buNone/>
            </a:pPr>
            <a:r>
              <a:rPr lang="en-US" dirty="0"/>
              <a:t>Year: 2020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865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5A77B9-74C4-219A-A506-1F713F65DD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340" t="14183" r="40764" b="6218"/>
          <a:stretch/>
        </p:blipFill>
        <p:spPr bwMode="auto">
          <a:xfrm>
            <a:off x="4303059" y="147525"/>
            <a:ext cx="7646893" cy="656294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6EB3F1-1EC8-93BC-3880-3BC0C834B40B}"/>
              </a:ext>
            </a:extLst>
          </p:cNvPr>
          <p:cNvSpPr txBox="1"/>
          <p:nvPr/>
        </p:nvSpPr>
        <p:spPr>
          <a:xfrm>
            <a:off x="1594823" y="2680447"/>
            <a:ext cx="1874518" cy="83099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FLOWCHART</a:t>
            </a:r>
            <a:r>
              <a:rPr lang="en-US" sz="2400" b="1" dirty="0">
                <a:solidFill>
                  <a:schemeClr val="bg1"/>
                </a:solidFill>
              </a:rPr>
              <a:t>OWCHART</a:t>
            </a:r>
          </a:p>
        </p:txBody>
      </p:sp>
    </p:spTree>
    <p:extLst>
      <p:ext uri="{BB962C8B-B14F-4D97-AF65-F5344CB8AC3E}">
        <p14:creationId xmlns:p14="http://schemas.microsoft.com/office/powerpoint/2010/main" val="3843332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2B0C7-D291-42B0-DD90-692439855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ooper Black" panose="0208090404030B020404" pitchFamily="18" charset="0"/>
              </a:rPr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7A70E-6769-ED54-30B9-58FF78C14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10139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Cost Savings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0" i="0" dirty="0">
                <a:effectLst/>
                <a:latin typeface="Söhne"/>
              </a:rPr>
              <a:t>system can help reduce the costs associated with counterfeit products, such as lost revenue, legal fees, and damage to brand reputation.</a:t>
            </a:r>
            <a:endParaRPr lang="en-US" sz="1800" dirty="0"/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Better Customer Trust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0" i="0" dirty="0">
                <a:effectLst/>
                <a:latin typeface="Söhne"/>
              </a:rPr>
              <a:t>A reliable product authentication system can increase customer trust in a brand, leading to increased loyalty and sales.</a:t>
            </a:r>
            <a:endParaRPr lang="en-US" sz="1800" dirty="0"/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Increased Security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0" i="0" dirty="0">
                <a:effectLst/>
                <a:latin typeface="Söhne"/>
              </a:rPr>
              <a:t>Help to prevent the sale of counterfeit goods and protect consumers from fraudulent products.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Improved Transparency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Söhne"/>
              </a:rPr>
              <a:t>Enables the consumers to trace a product's history and verify its authenticity.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44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</TotalTime>
  <Words>543</Words>
  <Application>Microsoft Office PowerPoint</Application>
  <PresentationFormat>Widescreen</PresentationFormat>
  <Paragraphs>93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Algerian</vt:lpstr>
      <vt:lpstr>Arial</vt:lpstr>
      <vt:lpstr>Calibri</vt:lpstr>
      <vt:lpstr>Calibri Light</vt:lpstr>
      <vt:lpstr>Cooper Black</vt:lpstr>
      <vt:lpstr>Söhne</vt:lpstr>
      <vt:lpstr>Wingdings</vt:lpstr>
      <vt:lpstr>Office Theme</vt:lpstr>
      <vt:lpstr>PRODUCT AUTHENTICATION</vt:lpstr>
      <vt:lpstr>TABLE OF CONTENT</vt:lpstr>
      <vt:lpstr>PROBLEM STATEMENT</vt:lpstr>
      <vt:lpstr>OBJECTIVES</vt:lpstr>
      <vt:lpstr>TECHNOLOGY USED</vt:lpstr>
      <vt:lpstr>LITERATURE SURVEY</vt:lpstr>
      <vt:lpstr>LITERATURE SURVEY</vt:lpstr>
      <vt:lpstr>PowerPoint Presentation</vt:lpstr>
      <vt:lpstr>ADVANTAGES</vt:lpstr>
      <vt:lpstr>END USERS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AUTHENTICATION</dc:title>
  <dc:creator>Aditi Batra</dc:creator>
  <cp:lastModifiedBy>Aditi Batra</cp:lastModifiedBy>
  <cp:revision>10</cp:revision>
  <dcterms:created xsi:type="dcterms:W3CDTF">2022-11-13T15:17:16Z</dcterms:created>
  <dcterms:modified xsi:type="dcterms:W3CDTF">2024-01-03T14:25:22Z</dcterms:modified>
</cp:coreProperties>
</file>