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0"/>
  </p:notesMasterIdLst>
  <p:handoutMasterIdLst>
    <p:handoutMasterId r:id="rId21"/>
  </p:handoutMasterIdLst>
  <p:sldIdLst>
    <p:sldId id="256" r:id="rId5"/>
    <p:sldId id="276" r:id="rId6"/>
    <p:sldId id="277" r:id="rId7"/>
    <p:sldId id="278" r:id="rId8"/>
    <p:sldId id="290" r:id="rId9"/>
    <p:sldId id="280" r:id="rId10"/>
    <p:sldId id="281" r:id="rId11"/>
    <p:sldId id="282" r:id="rId12"/>
    <p:sldId id="283" r:id="rId13"/>
    <p:sldId id="284" r:id="rId14"/>
    <p:sldId id="285" r:id="rId15"/>
    <p:sldId id="286" r:id="rId16"/>
    <p:sldId id="287" r:id="rId17"/>
    <p:sldId id="288" r:id="rId18"/>
    <p:sldId id="28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11/14/2022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ecurity_token" TargetMode="External"/><Relationship Id="rId2" Type="http://schemas.openxmlformats.org/officeDocument/2006/relationships/hyperlink" Target="https://en.wikipedia.org/wiki/Data_elemen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en.wikipedia.org/wiki/Random_number_gener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760617" y="2220686"/>
            <a:ext cx="8399508" cy="1759131"/>
          </a:xfrm>
        </p:spPr>
        <p:txBody>
          <a:bodyPr>
            <a:normAutofit/>
          </a:bodyPr>
          <a:lstStyle/>
          <a:p>
            <a:r>
              <a:rPr lang="en-US" b="1" dirty="0" smtClean="0">
                <a:latin typeface="Berlin Sans FB Demi" panose="020E0802020502020306" pitchFamily="34" charset="0"/>
              </a:rPr>
              <a:t>UNSOLICITED E-MAIL  SHOT</a:t>
            </a:r>
            <a:endParaRPr lang="en-US" b="1" dirty="0">
              <a:latin typeface="Berlin Sans FB Demi" panose="020E0802020502020306" pitchFamily="34" charset="0"/>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711901"/>
          </a:xfrm>
        </p:spPr>
        <p:txBody>
          <a:bodyPr>
            <a:normAutofit fontScale="40000" lnSpcReduction="20000"/>
          </a:bodyPr>
          <a:lstStyle/>
          <a:p>
            <a:endParaRPr lang="en-US" sz="2400" dirty="0" smtClean="0">
              <a:solidFill>
                <a:schemeClr val="accent1">
                  <a:lumMod val="40000"/>
                  <a:lumOff val="60000"/>
                </a:schemeClr>
              </a:solidFill>
              <a:latin typeface="Arial Rounded MT Bold" panose="020F0704030504030204" pitchFamily="34" charset="0"/>
            </a:endParaRPr>
          </a:p>
          <a:p>
            <a:r>
              <a:rPr lang="en-US" sz="3800" dirty="0" smtClean="0">
                <a:solidFill>
                  <a:schemeClr val="accent1">
                    <a:lumMod val="40000"/>
                    <a:lumOff val="60000"/>
                  </a:schemeClr>
                </a:solidFill>
                <a:latin typeface="Arial Rounded MT Bold" panose="020F0704030504030204" pitchFamily="34" charset="0"/>
              </a:rPr>
              <a:t>PRESENTED BY</a:t>
            </a:r>
          </a:p>
          <a:p>
            <a:r>
              <a:rPr lang="en-US" sz="49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Shubhi</a:t>
            </a:r>
            <a:r>
              <a:rPr lang="en-US" sz="4900" dirty="0" smtClean="0">
                <a:solidFill>
                  <a:schemeClr val="accent1">
                    <a:lumMod val="40000"/>
                    <a:lumOff val="60000"/>
                  </a:schemeClr>
                </a:solidFill>
                <a:latin typeface="Times New Roman" panose="02020603050405020304" pitchFamily="18" charset="0"/>
                <a:cs typeface="Times New Roman" panose="02020603050405020304" pitchFamily="18" charset="0"/>
              </a:rPr>
              <a:t> (2000290120160)</a:t>
            </a:r>
          </a:p>
          <a:p>
            <a:r>
              <a:rPr lang="en-US" sz="49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Shikhar</a:t>
            </a:r>
            <a:r>
              <a:rPr lang="en-US" sz="4900" dirty="0" smtClean="0">
                <a:solidFill>
                  <a:schemeClr val="accent1">
                    <a:lumMod val="40000"/>
                    <a:lumOff val="60000"/>
                  </a:schemeClr>
                </a:solidFill>
                <a:latin typeface="Times New Roman" panose="02020603050405020304" pitchFamily="18" charset="0"/>
                <a:cs typeface="Times New Roman" panose="02020603050405020304" pitchFamily="18" charset="0"/>
              </a:rPr>
              <a:t> Raj (2000290120144)</a:t>
            </a:r>
          </a:p>
          <a:p>
            <a:r>
              <a:rPr lang="en-US" sz="49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Abhijeet</a:t>
            </a:r>
            <a:r>
              <a:rPr lang="en-US" sz="49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49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kannaujia</a:t>
            </a:r>
            <a:r>
              <a:rPr lang="en-US" sz="4900" dirty="0" smtClean="0">
                <a:solidFill>
                  <a:schemeClr val="accent1">
                    <a:lumMod val="40000"/>
                    <a:lumOff val="60000"/>
                  </a:schemeClr>
                </a:solidFill>
                <a:latin typeface="Times New Roman" panose="02020603050405020304" pitchFamily="18" charset="0"/>
                <a:cs typeface="Times New Roman" panose="02020603050405020304" pitchFamily="18" charset="0"/>
              </a:rPr>
              <a:t> (2000290120007</a:t>
            </a: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rlin Sans FB Demi" panose="020E0802020502020306" pitchFamily="34" charset="0"/>
              </a:rPr>
              <a:t>Removal of a stop word</a:t>
            </a:r>
            <a:endParaRPr lang="en-US" dirty="0">
              <a:latin typeface="Berlin Sans FB Demi" panose="020E0802020502020306" pitchFamily="34" charset="0"/>
            </a:endParaRPr>
          </a:p>
        </p:txBody>
      </p:sp>
      <p:sp>
        <p:nvSpPr>
          <p:cNvPr id="3" name="Content Placeholder 2"/>
          <p:cNvSpPr>
            <a:spLocks noGrp="1"/>
          </p:cNvSpPr>
          <p:nvPr>
            <p:ph idx="1"/>
          </p:nvPr>
        </p:nvSpPr>
        <p:spPr>
          <a:xfrm>
            <a:off x="1654629" y="2142067"/>
            <a:ext cx="8247017" cy="3649133"/>
          </a:xfrm>
        </p:spPr>
        <p:txBody>
          <a:bodyPr/>
          <a:lstStyle/>
          <a:p>
            <a:r>
              <a:rPr lang="en-US" dirty="0" smtClean="0">
                <a:latin typeface="Times New Roman" panose="02020603050405020304" pitchFamily="18" charset="0"/>
                <a:cs typeface="Times New Roman" panose="02020603050405020304" pitchFamily="18" charset="0"/>
              </a:rPr>
              <a:t>Sometimes, the extremely common word which would appear to be of very little value in helping select documents matching user need are excluded from the vocabulary entirely.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28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lin Sans FB Demi" panose="020E0802020502020306" pitchFamily="34" charset="0"/>
              </a:rPr>
              <a:t>                        Requirement analysis</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Functional Requirement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To classify the e-mail which is done by first taking out the feature vector extraction which involve first taking out whether the word is a spam or not.</a:t>
            </a: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Non-Functional Requirement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Ensure high availability of e-mail data here datasets.</a:t>
            </a:r>
          </a:p>
          <a:p>
            <a:pPr marL="0" indent="0">
              <a:buNone/>
            </a:pPr>
            <a:r>
              <a:rPr lang="en-US" dirty="0" smtClean="0">
                <a:latin typeface="Times New Roman" panose="02020603050405020304" pitchFamily="18" charset="0"/>
                <a:cs typeface="Times New Roman" panose="02020603050405020304" pitchFamily="18" charset="0"/>
              </a:rPr>
              <a:t>User should get the result as fast as possible.</a:t>
            </a:r>
          </a:p>
          <a:p>
            <a:pPr marL="0" indent="0">
              <a:buNone/>
            </a:pPr>
            <a:r>
              <a:rPr lang="en-US" dirty="0" smtClean="0">
                <a:latin typeface="Times New Roman" panose="02020603050405020304" pitchFamily="18" charset="0"/>
                <a:cs typeface="Times New Roman" panose="02020603050405020304" pitchFamily="18" charset="0"/>
              </a:rPr>
              <a:t>It should be easy to use i.e., user is just required to type the words and click then the result is displayed or user is just required to enter a pair of reasonable sentence.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85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lin Sans FB Demi" panose="020E0802020502020306" pitchFamily="34" charset="0"/>
              </a:rPr>
              <a:t>                                  Testing</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1.We will test the datasets and find out which e-mail is spam and which mail is not spam.</a:t>
            </a:r>
          </a:p>
          <a:p>
            <a:pPr marL="0" indent="0">
              <a:buNone/>
            </a:pPr>
            <a:r>
              <a:rPr lang="en-US" dirty="0" smtClean="0">
                <a:latin typeface="Times New Roman" panose="02020603050405020304" pitchFamily="18" charset="0"/>
                <a:cs typeface="Times New Roman" panose="02020603050405020304" pitchFamily="18" charset="0"/>
              </a:rPr>
              <a:t>2.We calculate the feature vector to know whether it is spam or non-spam.</a:t>
            </a:r>
          </a:p>
          <a:p>
            <a:pPr marL="0" indent="0">
              <a:buNone/>
            </a:pP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Using this feature vector Naïve Bays Algorithm works by comparing the trained data to test the data.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72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rlin Sans FB Demi" panose="020E0802020502020306" pitchFamily="34" charset="0"/>
              </a:rPr>
              <a:t>DATASET</a:t>
            </a:r>
            <a:endParaRPr lang="en-US" dirty="0">
              <a:latin typeface="Berlin Sans FB Demi" panose="020E0802020502020306" pitchFamily="34" charset="0"/>
            </a:endParaRPr>
          </a:p>
        </p:txBody>
      </p:sp>
      <p:sp>
        <p:nvSpPr>
          <p:cNvPr id="3" name="Content Placeholder 2"/>
          <p:cNvSpPr>
            <a:spLocks noGrp="1"/>
          </p:cNvSpPr>
          <p:nvPr>
            <p:ph idx="1"/>
          </p:nvPr>
        </p:nvSpPr>
        <p:spPr>
          <a:xfrm>
            <a:off x="269967" y="2142067"/>
            <a:ext cx="8691154" cy="3649133"/>
          </a:xfrm>
        </p:spPr>
        <p:txBody>
          <a:bodyPr/>
          <a:lstStyle/>
          <a:p>
            <a:r>
              <a:rPr lang="en-US" dirty="0" smtClean="0">
                <a:latin typeface="Times New Roman" panose="02020603050405020304" pitchFamily="18" charset="0"/>
                <a:cs typeface="Times New Roman" panose="02020603050405020304" pitchFamily="18" charset="0"/>
              </a:rPr>
              <a:t>Dataset is a collection of data  or related information that is composed  for separate elements.</a:t>
            </a:r>
          </a:p>
          <a:p>
            <a:r>
              <a:rPr lang="en-US" dirty="0" smtClean="0">
                <a:latin typeface="Times New Roman" panose="02020603050405020304" pitchFamily="18" charset="0"/>
                <a:cs typeface="Times New Roman" panose="02020603050405020304" pitchFamily="18" charset="0"/>
              </a:rPr>
              <a:t>A collection of dataset for e-mail spam contains spam and non-spam messages.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069" y="1802675"/>
            <a:ext cx="3100252" cy="3413759"/>
          </a:xfrm>
          <a:prstGeom prst="rect">
            <a:avLst/>
          </a:prstGeom>
        </p:spPr>
      </p:pic>
    </p:spTree>
    <p:extLst>
      <p:ext uri="{BB962C8B-B14F-4D97-AF65-F5344CB8AC3E}">
        <p14:creationId xmlns:p14="http://schemas.microsoft.com/office/powerpoint/2010/main" val="338934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lin Sans FB Demi" panose="020E0802020502020306" pitchFamily="34" charset="0"/>
              </a:rPr>
              <a:t>                             Conclusion</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Text classification with naïve bays  algorithm is equally good and comparable with other method of classification.</a:t>
            </a:r>
          </a:p>
          <a:p>
            <a:r>
              <a:rPr lang="en-US" dirty="0" smtClean="0">
                <a:latin typeface="Times New Roman" panose="02020603050405020304" pitchFamily="18" charset="0"/>
                <a:cs typeface="Times New Roman" panose="02020603050405020304" pitchFamily="18" charset="0"/>
              </a:rPr>
              <a:t>One of the best advantages of Bayesian spam filtering is that it can be trained on a per-user basis.</a:t>
            </a:r>
          </a:p>
          <a:p>
            <a:r>
              <a:rPr lang="en-US" dirty="0" smtClean="0">
                <a:latin typeface="Times New Roman" panose="02020603050405020304" pitchFamily="18" charset="0"/>
                <a:cs typeface="Times New Roman" panose="02020603050405020304" pitchFamily="18" charset="0"/>
              </a:rPr>
              <a:t>The spam that the user receives is often related to online user activities.</a:t>
            </a:r>
          </a:p>
          <a:p>
            <a:r>
              <a:rPr lang="en-US" dirty="0" smtClean="0">
                <a:latin typeface="Times New Roman" panose="02020603050405020304" pitchFamily="18" charset="0"/>
                <a:cs typeface="Times New Roman" panose="02020603050405020304" pitchFamily="18" charset="0"/>
              </a:rPr>
              <a:t>The legitimate e-mails a user receives  will tend to be different.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32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380411"/>
          </a:xfrm>
        </p:spPr>
        <p:txBody>
          <a:bodyPr>
            <a:normAutofit/>
          </a:bodyPr>
          <a:lstStyle/>
          <a:p>
            <a:r>
              <a:rPr lang="en-US" sz="4800" dirty="0" smtClean="0"/>
              <a:t>                       </a:t>
            </a:r>
            <a:r>
              <a:rPr lang="en-US" sz="4800" dirty="0" smtClean="0">
                <a:latin typeface="Berlin Sans FB Demi" panose="020E0802020502020306" pitchFamily="34" charset="0"/>
              </a:rPr>
              <a:t>THANK YOU</a:t>
            </a:r>
            <a:endParaRPr lang="en-US" sz="4800" dirty="0"/>
          </a:p>
        </p:txBody>
      </p:sp>
      <p:sp>
        <p:nvSpPr>
          <p:cNvPr id="3" name="Content Placeholder 2"/>
          <p:cNvSpPr>
            <a:spLocks noGrp="1"/>
          </p:cNvSpPr>
          <p:nvPr>
            <p:ph idx="1"/>
          </p:nvPr>
        </p:nvSpPr>
        <p:spPr>
          <a:xfrm flipV="1">
            <a:off x="685801" y="6633753"/>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428533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lin Sans FB Demi" panose="020E0802020502020306" pitchFamily="34" charset="0"/>
              </a:rPr>
              <a:t>                          INTRODUCTION</a:t>
            </a:r>
            <a:endParaRPr lang="en-US" dirty="0">
              <a:latin typeface="Berlin Sans FB Demi" panose="020E0802020502020306" pitchFamily="34" charset="0"/>
            </a:endParaRPr>
          </a:p>
        </p:txBody>
      </p:sp>
      <p:sp>
        <p:nvSpPr>
          <p:cNvPr id="4" name="Content Placeholder 3"/>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Spam e-mails can not be only annoying but also dangerous to consumers.</a:t>
            </a:r>
          </a:p>
          <a:p>
            <a:pPr marL="0" indent="0">
              <a:buNone/>
            </a:pPr>
            <a:r>
              <a:rPr lang="en-US" dirty="0" smtClean="0">
                <a:latin typeface="Times New Roman" panose="02020603050405020304" pitchFamily="18" charset="0"/>
                <a:cs typeface="Times New Roman" panose="02020603050405020304" pitchFamily="18" charset="0"/>
              </a:rPr>
              <a:t>Spam e-mails can be defined as:</a:t>
            </a:r>
          </a:p>
          <a:p>
            <a:pPr marL="342900" indent="-342900">
              <a:buAutoNum type="arabicPeriod"/>
            </a:pPr>
            <a:r>
              <a:rPr lang="en-US" dirty="0" smtClean="0">
                <a:latin typeface="Times New Roman" panose="02020603050405020304" pitchFamily="18" charset="0"/>
                <a:cs typeface="Times New Roman" panose="02020603050405020304" pitchFamily="18" charset="0"/>
              </a:rPr>
              <a:t>Anonymity</a:t>
            </a:r>
          </a:p>
          <a:p>
            <a:pPr marL="342900" indent="-342900">
              <a:buAutoNum type="arabicPeriod"/>
            </a:pPr>
            <a:r>
              <a:rPr lang="en-US" dirty="0" smtClean="0">
                <a:latin typeface="Times New Roman" panose="02020603050405020304" pitchFamily="18" charset="0"/>
                <a:cs typeface="Times New Roman" panose="02020603050405020304" pitchFamily="18" charset="0"/>
              </a:rPr>
              <a:t>Mass Mailings</a:t>
            </a:r>
          </a:p>
          <a:p>
            <a:pPr marL="342900" indent="-342900">
              <a:buAutoNum type="arabicPeriod"/>
            </a:pPr>
            <a:r>
              <a:rPr lang="en-US" dirty="0" smtClean="0">
                <a:latin typeface="Times New Roman" panose="02020603050405020304" pitchFamily="18" charset="0"/>
                <a:cs typeface="Times New Roman" panose="02020603050405020304" pitchFamily="18" charset="0"/>
              </a:rPr>
              <a:t>Unsolicited</a:t>
            </a:r>
          </a:p>
          <a:p>
            <a:pPr marL="0" indent="0">
              <a:buNone/>
            </a:pPr>
            <a:r>
              <a:rPr lang="en-US" dirty="0" smtClean="0">
                <a:latin typeface="Times New Roman" panose="02020603050405020304" pitchFamily="18" charset="0"/>
                <a:cs typeface="Times New Roman" panose="02020603050405020304" pitchFamily="18" charset="0"/>
              </a:rPr>
              <a:t>Spam e-mails are the message randomly sent to multiple addressees by all sort of groups but mostly lazy advertiser and criminals who wish to lead you by phishing sites.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063" y="2065867"/>
            <a:ext cx="3026773" cy="2331962"/>
          </a:xfrm>
          <a:prstGeom prst="rect">
            <a:avLst/>
          </a:prstGeom>
        </p:spPr>
      </p:pic>
    </p:spTree>
    <p:extLst>
      <p:ext uri="{BB962C8B-B14F-4D97-AF65-F5344CB8AC3E}">
        <p14:creationId xmlns:p14="http://schemas.microsoft.com/office/powerpoint/2010/main" val="417199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609600"/>
            <a:ext cx="10512426" cy="1456267"/>
          </a:xfrm>
        </p:spPr>
        <p:txBody>
          <a:bodyPr/>
          <a:lstStyle/>
          <a:p>
            <a:r>
              <a:rPr lang="en-US" dirty="0" smtClean="0">
                <a:latin typeface="Berlin Sans FB Demi" panose="020E0802020502020306" pitchFamily="34" charset="0"/>
              </a:rPr>
              <a:t>naïve BAYS CLASSIFIER</a:t>
            </a:r>
            <a:endParaRPr lang="en-US" dirty="0">
              <a:latin typeface="Berlin Sans FB Demi" panose="020E0802020502020306" pitchFamily="34" charset="0"/>
            </a:endParaRPr>
          </a:p>
        </p:txBody>
      </p:sp>
      <p:sp>
        <p:nvSpPr>
          <p:cNvPr id="3" name="Content Placeholder 2"/>
          <p:cNvSpPr>
            <a:spLocks noGrp="1"/>
          </p:cNvSpPr>
          <p:nvPr>
            <p:ph idx="1"/>
          </p:nvPr>
        </p:nvSpPr>
        <p:spPr>
          <a:xfrm>
            <a:off x="304800" y="1933061"/>
            <a:ext cx="8805546" cy="3649133"/>
          </a:xfrm>
        </p:spPr>
        <p:txBody>
          <a:bodyPr/>
          <a:lstStyle/>
          <a:p>
            <a:r>
              <a:rPr lang="en-US" dirty="0"/>
              <a:t>Naïve Bayes algorithm is a supervised learning algorithm, which is based on </a:t>
            </a:r>
            <a:r>
              <a:rPr lang="en-US" b="1" dirty="0"/>
              <a:t>Bayes theorem</a:t>
            </a:r>
            <a:r>
              <a:rPr lang="en-US" dirty="0"/>
              <a:t> and used for solving classification problems.</a:t>
            </a:r>
          </a:p>
          <a:p>
            <a:r>
              <a:rPr lang="en-US" dirty="0"/>
              <a:t>It is mainly used in </a:t>
            </a:r>
            <a:r>
              <a:rPr lang="en-US" i="1" dirty="0"/>
              <a:t>text classification</a:t>
            </a:r>
            <a:r>
              <a:rPr lang="en-US" dirty="0"/>
              <a:t> that includes a high-dimensional training dataset.</a:t>
            </a:r>
          </a:p>
          <a:p>
            <a:r>
              <a:rPr lang="en-US" dirty="0"/>
              <a:t>Naïve Bayes Classifier is one of the simple and most effective Classification algorithms which helps in building the fast machine learning models that can make quick predictions.</a:t>
            </a:r>
          </a:p>
          <a:p>
            <a:r>
              <a:rPr lang="en-US" b="1" dirty="0"/>
              <a:t>It is a probabilistic classifier, which means it predicts on the basis of the probability of an object</a:t>
            </a:r>
            <a:r>
              <a:rPr lang="en-US" dirty="0"/>
              <a:t>.</a:t>
            </a:r>
          </a:p>
          <a:p>
            <a:r>
              <a:rPr lang="en-US" dirty="0"/>
              <a:t>Some popular examples of Naïve Bayes Algorithm are </a:t>
            </a:r>
            <a:r>
              <a:rPr lang="en-US" b="1" dirty="0"/>
              <a:t>spam filtration, Sentimental analysis, and classifying articles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1" y="2194560"/>
            <a:ext cx="3108960" cy="2586445"/>
          </a:xfrm>
          <a:prstGeom prst="rect">
            <a:avLst/>
          </a:prstGeom>
        </p:spPr>
      </p:pic>
    </p:spTree>
    <p:extLst>
      <p:ext uri="{BB962C8B-B14F-4D97-AF65-F5344CB8AC3E}">
        <p14:creationId xmlns:p14="http://schemas.microsoft.com/office/powerpoint/2010/main" val="418044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938" y="2865120"/>
            <a:ext cx="4859382" cy="2325189"/>
          </a:xfrm>
          <a:prstGeom prst="rect">
            <a:avLst/>
          </a:prstGeom>
        </p:spPr>
      </p:pic>
      <p:sp>
        <p:nvSpPr>
          <p:cNvPr id="2" name="Title 1"/>
          <p:cNvSpPr>
            <a:spLocks noGrp="1"/>
          </p:cNvSpPr>
          <p:nvPr>
            <p:ph type="title"/>
          </p:nvPr>
        </p:nvSpPr>
        <p:spPr/>
        <p:txBody>
          <a:bodyPr/>
          <a:lstStyle/>
          <a:p>
            <a:r>
              <a:rPr lang="en-US" dirty="0" smtClean="0">
                <a:latin typeface="Berlin Sans FB Demi" panose="020E0802020502020306" pitchFamily="34" charset="0"/>
              </a:rPr>
              <a:t>                          problem statement</a:t>
            </a:r>
            <a:endParaRPr lang="en-US" dirty="0">
              <a:latin typeface="Berlin Sans FB Demi" panose="020E0802020502020306" pitchFamily="34" charset="0"/>
            </a:endParaRPr>
          </a:p>
        </p:txBody>
      </p:sp>
      <p:sp>
        <p:nvSpPr>
          <p:cNvPr id="3" name="Content Placeholder 2"/>
          <p:cNvSpPr>
            <a:spLocks noGrp="1"/>
          </p:cNvSpPr>
          <p:nvPr>
            <p:ph idx="1"/>
          </p:nvPr>
        </p:nvSpPr>
        <p:spPr>
          <a:xfrm>
            <a:off x="1567543" y="2142067"/>
            <a:ext cx="9249684" cy="3126619"/>
          </a:xfrm>
          <a:noFill/>
        </p:spPr>
        <p:txBody>
          <a:bodyPr/>
          <a:lstStyle/>
          <a:p>
            <a:r>
              <a:rPr lang="en-US" dirty="0" smtClean="0">
                <a:latin typeface="Times New Roman" panose="02020603050405020304" pitchFamily="18" charset="0"/>
                <a:cs typeface="Times New Roman" panose="02020603050405020304" pitchFamily="18" charset="0"/>
              </a:rPr>
              <a:t>Unwanted e-mails irritating internet connection</a:t>
            </a:r>
          </a:p>
          <a:p>
            <a:r>
              <a:rPr lang="en-US" dirty="0" smtClean="0">
                <a:latin typeface="Times New Roman" panose="02020603050405020304" pitchFamily="18" charset="0"/>
                <a:cs typeface="Times New Roman" panose="02020603050405020304" pitchFamily="18" charset="0"/>
              </a:rPr>
              <a:t>Critical e-mail message are missed and/or delayed</a:t>
            </a:r>
          </a:p>
          <a:p>
            <a:r>
              <a:rPr lang="en-US" dirty="0" smtClean="0">
                <a:latin typeface="Times New Roman" panose="02020603050405020304" pitchFamily="18" charset="0"/>
                <a:cs typeface="Times New Roman" panose="02020603050405020304" pitchFamily="18" charset="0"/>
              </a:rPr>
              <a:t>Millions of compromised computers</a:t>
            </a:r>
          </a:p>
          <a:p>
            <a:r>
              <a:rPr lang="en-US" dirty="0" smtClean="0">
                <a:latin typeface="Times New Roman" panose="02020603050405020304" pitchFamily="18" charset="0"/>
                <a:cs typeface="Times New Roman" panose="02020603050405020304" pitchFamily="18" charset="0"/>
              </a:rPr>
              <a:t>Billions of dollars lost worldwide</a:t>
            </a:r>
          </a:p>
          <a:p>
            <a:r>
              <a:rPr lang="en-US" dirty="0" smtClean="0">
                <a:latin typeface="Times New Roman" panose="02020603050405020304" pitchFamily="18" charset="0"/>
                <a:cs typeface="Times New Roman" panose="02020603050405020304" pitchFamily="18" charset="0"/>
              </a:rPr>
              <a:t>Identity theft</a:t>
            </a:r>
          </a:p>
          <a:p>
            <a:r>
              <a:rPr lang="en-US" dirty="0" smtClean="0">
                <a:latin typeface="Times New Roman" panose="02020603050405020304" pitchFamily="18" charset="0"/>
                <a:cs typeface="Times New Roman" panose="02020603050405020304" pitchFamily="18" charset="0"/>
              </a:rPr>
              <a:t>Spam can crash mail servers and fill up hard drives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10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rlin Sans FB Demi" panose="020E0802020502020306" pitchFamily="34" charset="0"/>
              </a:rPr>
              <a:t>OBJECTIVE</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objective of identification of Spam e-mail are:</a:t>
            </a:r>
          </a:p>
          <a:p>
            <a:pPr marL="342900" indent="-342900">
              <a:buAutoNum type="arabicPeriod"/>
            </a:pPr>
            <a:r>
              <a:rPr lang="en-US" dirty="0">
                <a:latin typeface="Times New Roman" panose="02020603050405020304" pitchFamily="18" charset="0"/>
                <a:cs typeface="Times New Roman" panose="02020603050405020304" pitchFamily="18" charset="0"/>
              </a:rPr>
              <a:t>To give knowledge to the user about the fake e-mails and relevant e-mails.</a:t>
            </a:r>
          </a:p>
          <a:p>
            <a:pPr marL="342900" indent="-342900">
              <a:buAutoNum type="arabicPeriod"/>
            </a:pPr>
            <a:r>
              <a:rPr lang="en-US" dirty="0">
                <a:latin typeface="Times New Roman" panose="02020603050405020304" pitchFamily="18" charset="0"/>
                <a:cs typeface="Times New Roman" panose="02020603050405020304" pitchFamily="18" charset="0"/>
              </a:rPr>
              <a:t>To classify mail spam or not.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434" y="2680877"/>
            <a:ext cx="3422469" cy="2291717"/>
          </a:xfrm>
          <a:prstGeom prst="rect">
            <a:avLst/>
          </a:prstGeom>
        </p:spPr>
      </p:pic>
    </p:spTree>
    <p:extLst>
      <p:ext uri="{BB962C8B-B14F-4D97-AF65-F5344CB8AC3E}">
        <p14:creationId xmlns:p14="http://schemas.microsoft.com/office/powerpoint/2010/main" val="182605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rlin Sans FB Demi" panose="020E0802020502020306" pitchFamily="34" charset="0"/>
              </a:rPr>
              <a:t>LITERATURE REVIEW</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normAutofit fontScale="85000" lnSpcReduction="10000"/>
          </a:bodyPr>
          <a:lstStyle/>
          <a:p>
            <a:r>
              <a:rPr lang="en-US" dirty="0"/>
              <a:t>Applications of Machine Learning (ML) algorithms in cybersecurity provide significant performance enhancement over traditional rule-based algorithms. These intelligent cybersecurity solutions demand careful integration of the learning algorithms to develop a significant cyber incident detection system to formulate security analysts industrial level. The development of advanced malware programs poses a critical threat to cybersecurity systems. Hence, an efficient, robust, and scalable malware recognition module is essential for every cybersecurity product. Conventional Signature-based methods struggle in terms of robustness and effectiveness during malware detection, specifically in the case of zero-day and polymorphic viruses attacks. In this paper, we design an adaptive Machine Learning based active malware detection framework which provides a cybersecurity solution against phishing attacks. The proposed framework utilize ML algorithms in a multilayered feed-forwarding approach to successfully detect the malware by examining the static features of the web pages. The proposed framework successfully extracts the features from the web pages and performs a successful detection process for the phishing attack. In the multilayered feed-forwarding framework, the first layer utilizes Random Forest (RF), Support Vector Machine (SVN), and K-Nearest Neighbor (K-NN) classifiers to build a model for detecting malware from the real-time input. The output of the first layer passes to the Ensemble Voting (EV) algorithm, which accumulates earlier classifiers performance. At the third layer, adaptive frameworks investigate second layer input data and formulate the phishing detection model. We analyze the proposed frameworks performance on three different phishing datasets and validate the higher accuracy </a:t>
            </a:r>
            <a:r>
              <a:rPr lang="en-US" dirty="0" smtClean="0"/>
              <a:t>rate.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52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Rounded MT Bold" panose="020F0704030504030204" pitchFamily="34" charset="0"/>
              </a:rPr>
              <a:t>                   </a:t>
            </a:r>
            <a:r>
              <a:rPr lang="en-US" dirty="0" smtClean="0">
                <a:latin typeface="Berlin Sans FB Demi" panose="020E0802020502020306" pitchFamily="34" charset="0"/>
              </a:rPr>
              <a:t>SCOPE OF THE PROJECT</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provides sensitivity to the client and adapts well to the future spam techniques.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considers a complete message instead of single words with respect to its organization.</a:t>
            </a:r>
          </a:p>
          <a:p>
            <a:r>
              <a:rPr lang="en-US" dirty="0" smtClean="0">
                <a:latin typeface="Times New Roman" panose="02020603050405020304" pitchFamily="18" charset="0"/>
                <a:cs typeface="Times New Roman" panose="02020603050405020304" pitchFamily="18" charset="0"/>
              </a:rPr>
              <a:t>It increases security and control.</a:t>
            </a:r>
          </a:p>
          <a:p>
            <a:r>
              <a:rPr lang="en-US" dirty="0" smtClean="0">
                <a:latin typeface="Times New Roman" panose="02020603050405020304" pitchFamily="18" charset="0"/>
                <a:cs typeface="Times New Roman" panose="02020603050405020304" pitchFamily="18" charset="0"/>
              </a:rPr>
              <a:t>It reduces IT administration costs.</a:t>
            </a:r>
          </a:p>
          <a:p>
            <a:r>
              <a:rPr lang="en-US" dirty="0" smtClean="0">
                <a:latin typeface="Times New Roman" panose="02020603050405020304" pitchFamily="18" charset="0"/>
                <a:cs typeface="Times New Roman" panose="02020603050405020304" pitchFamily="18" charset="0"/>
              </a:rPr>
              <a:t>It also reduces Network Resource costs.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555" y="4128543"/>
            <a:ext cx="3448595" cy="2061074"/>
          </a:xfrm>
          <a:prstGeom prst="rect">
            <a:avLst/>
          </a:prstGeom>
        </p:spPr>
      </p:pic>
    </p:spTree>
    <p:extLst>
      <p:ext uri="{BB962C8B-B14F-4D97-AF65-F5344CB8AC3E}">
        <p14:creationId xmlns:p14="http://schemas.microsoft.com/office/powerpoint/2010/main" val="263632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Berlin Sans FB Demi" panose="020E0802020502020306" pitchFamily="34" charset="0"/>
              </a:rPr>
              <a:t>DOCUMENT PREPROCESSING</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Tokenization</a:t>
            </a:r>
          </a:p>
          <a:p>
            <a:pPr marL="342900" indent="-342900">
              <a:buAutoNum type="arabicPeriod"/>
            </a:pPr>
            <a:r>
              <a:rPr lang="en-US" b="1" dirty="0" smtClean="0"/>
              <a:t>Tokenization</a:t>
            </a:r>
            <a:r>
              <a:rPr lang="en-US" dirty="0"/>
              <a:t>, when applied to data security, is the process of substituting a sensitive </a:t>
            </a:r>
            <a:r>
              <a:rPr lang="en-US" dirty="0">
                <a:hlinkClick r:id="rId2" tooltip="Data element"/>
              </a:rPr>
              <a:t>data element</a:t>
            </a:r>
            <a:r>
              <a:rPr lang="en-US" dirty="0"/>
              <a:t> with a non-sensitive equivalent, referred to as a </a:t>
            </a:r>
            <a:r>
              <a:rPr lang="en-US" dirty="0">
                <a:hlinkClick r:id="rId3" tooltip="Security token"/>
              </a:rPr>
              <a:t>token</a:t>
            </a:r>
            <a:r>
              <a:rPr lang="en-US" dirty="0"/>
              <a:t>, that has no intrinsic or exploitable meaning or value. The token is a reference (i.e. identifier) that maps back to the sensitive data through a tokenization system. The mapping from original data to a token uses methods that render tokens infeasible to reverse in the absence of the tokenization system, for example using tokens created from </a:t>
            </a:r>
            <a:r>
              <a:rPr lang="en-US" dirty="0">
                <a:hlinkClick r:id="rId4" tooltip="Random number generation"/>
              </a:rPr>
              <a:t>random numbers</a:t>
            </a:r>
            <a:r>
              <a:rPr lang="en-US" dirty="0" smtClean="0"/>
              <a:t>.</a:t>
            </a:r>
          </a:p>
          <a:p>
            <a:pPr marL="457200" indent="-457200">
              <a:buAutoNum type="arabicPeriod"/>
            </a:pPr>
            <a:r>
              <a:rPr lang="en-US" dirty="0"/>
              <a:t>The tokenization system provides data processing applications with the authority and interfaces to request tokens, or detokenize back to sensitive data.</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610" y="5568995"/>
            <a:ext cx="3905250" cy="1171575"/>
          </a:xfrm>
          <a:prstGeom prst="rect">
            <a:avLst/>
          </a:prstGeom>
        </p:spPr>
      </p:pic>
    </p:spTree>
    <p:extLst>
      <p:ext uri="{BB962C8B-B14F-4D97-AF65-F5344CB8AC3E}">
        <p14:creationId xmlns:p14="http://schemas.microsoft.com/office/powerpoint/2010/main" val="414968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Arial Rounded MT Bold" panose="020F0704030504030204" pitchFamily="34" charset="0"/>
              </a:rPr>
              <a:t>        </a:t>
            </a:r>
            <a:r>
              <a:rPr lang="en-US" dirty="0" err="1" smtClean="0">
                <a:latin typeface="Berlin Sans FB Demi" panose="020E0802020502020306" pitchFamily="34" charset="0"/>
              </a:rPr>
              <a:t>LEMMAtization</a:t>
            </a:r>
            <a:endParaRPr lang="en-US" dirty="0">
              <a:latin typeface="Berlin Sans FB Demi" panose="020E0802020502020306"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Lemmatization in linguistics, is the process of grouping together the different inflected forms of a word so they can be analyzed as a single item.</a:t>
            </a:r>
          </a:p>
          <a:p>
            <a:r>
              <a:rPr lang="en-US" dirty="0" smtClean="0">
                <a:latin typeface="Times New Roman" panose="02020603050405020304" pitchFamily="18" charset="0"/>
                <a:cs typeface="Times New Roman" panose="02020603050405020304" pitchFamily="18" charset="0"/>
              </a:rPr>
              <a:t>In computational linguistics, lemmatization is the algorithm process of determining the lemma for a given word.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987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71af3243-3dd4-4a8d-8c0d-dd76da1f02a5"/>
    <ds:schemaRef ds:uri="http://www.w3.org/XML/1998/namespace"/>
    <ds:schemaRef ds:uri="http://purl.org/dc/elements/1.1/"/>
    <ds:schemaRef ds:uri="http://schemas.microsoft.com/office/infopath/2007/PartnerControls"/>
    <ds:schemaRef ds:uri="16c05727-aa75-4e4a-9b5f-8a80a1165891"/>
    <ds:schemaRef ds:uri="http://purl.org/dc/dcmitype/"/>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838</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Berlin Sans FB Demi</vt:lpstr>
      <vt:lpstr>Calibri</vt:lpstr>
      <vt:lpstr>Calibri Light</vt:lpstr>
      <vt:lpstr>Times New Roman</vt:lpstr>
      <vt:lpstr>Celestial</vt:lpstr>
      <vt:lpstr>UNSOLICITED E-MAIL  SHOT</vt:lpstr>
      <vt:lpstr>                          INTRODUCTION</vt:lpstr>
      <vt:lpstr>naïve BAYS CLASSIFIER</vt:lpstr>
      <vt:lpstr>                          problem statement</vt:lpstr>
      <vt:lpstr>                               OBJECTIVE</vt:lpstr>
      <vt:lpstr>                        LITERATURE REVIEW</vt:lpstr>
      <vt:lpstr>                   SCOPE OF THE PROJECT</vt:lpstr>
      <vt:lpstr>                    DOCUMENT PREPROCESSING</vt:lpstr>
      <vt:lpstr>                           LEMMAtization</vt:lpstr>
      <vt:lpstr>                      Removal of a stop word</vt:lpstr>
      <vt:lpstr>                        Requirement analysis</vt:lpstr>
      <vt:lpstr>                                  Testing</vt:lpstr>
      <vt:lpstr>                                 DATASET</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2022-11-14T16:40:22Z</dcterms:created>
  <dcterms:modified xsi:type="dcterms:W3CDTF">2022-11-14T19:41:28Z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