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4"/>
  </p:notesMasterIdLst>
  <p:sldIdLst>
    <p:sldId id="256" r:id="rId2"/>
    <p:sldId id="257" r:id="rId3"/>
    <p:sldId id="258" r:id="rId4"/>
    <p:sldId id="259" r:id="rId5"/>
    <p:sldId id="261" r:id="rId6"/>
    <p:sldId id="270" r:id="rId7"/>
    <p:sldId id="271" r:id="rId8"/>
    <p:sldId id="262" r:id="rId9"/>
    <p:sldId id="27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28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488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27892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42518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16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9515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11484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9377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D75D64-2596-4CD3-88B1-63A1A557245C}" type="datetimeFigureOut">
              <a:rPr lang="en-IN" smtClean="0"/>
              <a:t>03-04-2024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74584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D75D64-2596-4CD3-88B1-63A1A557245C}" type="datetimeFigureOut">
              <a:rPr lang="en-IN" smtClean="0"/>
              <a:t>03-04-2024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13829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0962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D75D64-2596-4CD3-88B1-63A1A557245C}" type="datetimeFigureOut">
              <a:rPr lang="en-IN" smtClean="0"/>
              <a:t>03-04-2024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87B148-DC85-4EDB-ACA3-100B1D618A4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9053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66321" y="-300653"/>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a:t>
            </a:r>
            <a:br>
              <a:rPr lang="en-IN" sz="4900" dirty="0"/>
            </a:br>
            <a:br>
              <a:rPr lang="en-IN" sz="4900" dirty="0"/>
            </a:br>
            <a:br>
              <a:rPr lang="en-IN" sz="4900" dirty="0"/>
            </a:br>
            <a:br>
              <a:rPr lang="en-IN" sz="4900" dirty="0"/>
            </a:br>
            <a:br>
              <a:rPr lang="en-IN" sz="4900" dirty="0"/>
            </a:br>
            <a:r>
              <a:rPr lang="en-IN" sz="4900" dirty="0"/>
              <a:t>		   Project Presentation</a:t>
            </a:r>
            <a:br>
              <a:rPr lang="en-IN" sz="4900" dirty="0"/>
            </a:br>
            <a:r>
              <a:rPr lang="en-IN" sz="4900" dirty="0"/>
              <a:t>			   </a:t>
            </a:r>
            <a:r>
              <a:rPr lang="en-IN" sz="4900" b="1" i="1" dirty="0" err="1">
                <a:latin typeface="Italic"/>
              </a:rPr>
              <a:t>KrishiKom</a:t>
            </a:r>
            <a:br>
              <a:rPr lang="en-IN" sz="4900" dirty="0"/>
            </a:br>
            <a:r>
              <a:rPr lang="en-IN" sz="4900" dirty="0"/>
              <a:t>		Project Id:- PCS 47-73</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p:txBody>
          <a:bodyPr>
            <a:normAutofit fontScale="85000" lnSpcReduction="20000"/>
          </a:bodyPr>
          <a:lstStyle/>
          <a:p>
            <a:r>
              <a:rPr lang="en-IN" b="1" dirty="0">
                <a:solidFill>
                  <a:schemeClr val="tx1">
                    <a:lumMod val="95000"/>
                    <a:lumOff val="5000"/>
                  </a:schemeClr>
                </a:solidFill>
              </a:rPr>
              <a:t>Guide Name: Mr. Rahul </a:t>
            </a:r>
            <a:r>
              <a:rPr lang="en-IN" b="1" dirty="0" err="1">
                <a:solidFill>
                  <a:schemeClr val="tx1">
                    <a:lumMod val="95000"/>
                    <a:lumOff val="5000"/>
                  </a:schemeClr>
                </a:solidFill>
              </a:rPr>
              <a:t>kumar</a:t>
            </a:r>
            <a:endParaRPr lang="en-IN" b="1" dirty="0">
              <a:solidFill>
                <a:schemeClr val="tx1">
                  <a:lumMod val="95000"/>
                  <a:lumOff val="5000"/>
                </a:schemeClr>
              </a:solidFill>
            </a:endParaRPr>
          </a:p>
          <a:p>
            <a:r>
              <a:rPr lang="en-IN" b="1" dirty="0">
                <a:solidFill>
                  <a:schemeClr val="tx1">
                    <a:lumMod val="95000"/>
                    <a:lumOff val="5000"/>
                  </a:schemeClr>
                </a:solidFill>
              </a:rPr>
              <a:t>1.Shivam Sharma (2000290120150) 8C</a:t>
            </a:r>
          </a:p>
          <a:p>
            <a:r>
              <a:rPr lang="en-IN" b="1" dirty="0">
                <a:solidFill>
                  <a:schemeClr val="tx1">
                    <a:lumMod val="95000"/>
                    <a:lumOff val="5000"/>
                  </a:schemeClr>
                </a:solidFill>
              </a:rPr>
              <a:t>2.Shivam </a:t>
            </a:r>
            <a:r>
              <a:rPr lang="en-IN" b="1" dirty="0" err="1">
                <a:solidFill>
                  <a:schemeClr val="tx1">
                    <a:lumMod val="95000"/>
                    <a:lumOff val="5000"/>
                  </a:schemeClr>
                </a:solidFill>
              </a:rPr>
              <a:t>nautiyal</a:t>
            </a:r>
            <a:r>
              <a:rPr lang="en-IN" b="1" dirty="0">
                <a:solidFill>
                  <a:schemeClr val="tx1">
                    <a:lumMod val="95000"/>
                    <a:lumOff val="5000"/>
                  </a:schemeClr>
                </a:solidFill>
              </a:rPr>
              <a:t> (2000290120149) 8C</a:t>
            </a:r>
          </a:p>
          <a:p>
            <a:endParaRPr lang="en-IN" dirty="0"/>
          </a:p>
          <a:p>
            <a:endParaRPr lang="en-IN" dirty="0"/>
          </a:p>
        </p:txBody>
      </p:sp>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4" name="Picture 2" descr="KIET Group of Institutions, Delhi-NCR - YouTube">
            <a:extLst>
              <a:ext uri="{FF2B5EF4-FFF2-40B4-BE49-F238E27FC236}">
                <a16:creationId xmlns:a16="http://schemas.microsoft.com/office/drawing/2014/main" id="{7B055486-278A-A393-8D71-8B5AFDA30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96" y="143490"/>
            <a:ext cx="12287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normAutofit/>
          </a:bodyPr>
          <a:lstStyle/>
          <a:p>
            <a:r>
              <a:rPr lang="en-IN" dirty="0"/>
              <a:t>Project Status</a:t>
            </a:r>
            <a:br>
              <a:rPr lang="en-IN" dirty="0"/>
            </a:br>
            <a:endParaRPr lang="en-IN" dirty="0"/>
          </a:p>
        </p:txBody>
      </p:sp>
      <p:pic>
        <p:nvPicPr>
          <p:cNvPr id="5" name="Content Placeholder 4" descr="A poster with a flag and a wheel&#10;&#10;Description automatically generated with medium confidence">
            <a:extLst>
              <a:ext uri="{FF2B5EF4-FFF2-40B4-BE49-F238E27FC236}">
                <a16:creationId xmlns:a16="http://schemas.microsoft.com/office/drawing/2014/main" id="{50D63D0F-263F-1DFD-7E54-837DBDFCF4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770" y="1396416"/>
            <a:ext cx="2017000" cy="4034000"/>
          </a:xfrm>
        </p:spPr>
      </p:pic>
      <p:pic>
        <p:nvPicPr>
          <p:cNvPr id="7" name="Picture 6" descr="A screenshot of a phone&#10;&#10;Description automatically generated">
            <a:extLst>
              <a:ext uri="{FF2B5EF4-FFF2-40B4-BE49-F238E27FC236}">
                <a16:creationId xmlns:a16="http://schemas.microsoft.com/office/drawing/2014/main" id="{0ED46745-580F-C380-F55C-E9F6FB7DC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834" y="1517811"/>
            <a:ext cx="1982756" cy="3965511"/>
          </a:xfrm>
          <a:prstGeom prst="rect">
            <a:avLst/>
          </a:prstGeom>
        </p:spPr>
      </p:pic>
      <p:pic>
        <p:nvPicPr>
          <p:cNvPr id="9" name="Picture 8" descr="A screenshot of a weather forecast&#10;&#10;Description automatically generated">
            <a:extLst>
              <a:ext uri="{FF2B5EF4-FFF2-40B4-BE49-F238E27FC236}">
                <a16:creationId xmlns:a16="http://schemas.microsoft.com/office/drawing/2014/main" id="{E0DF2827-F8B3-093A-CF22-9BD3C7126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4830" y="1627586"/>
            <a:ext cx="1982755" cy="396551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5C0C597D-72C4-12CF-8B4D-2AC4CD99C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918" y="1396416"/>
            <a:ext cx="2054323" cy="4108645"/>
          </a:xfrm>
          <a:prstGeom prst="rect">
            <a:avLst/>
          </a:prstGeom>
        </p:spPr>
      </p:pic>
      <p:pic>
        <p:nvPicPr>
          <p:cNvPr id="13" name="Picture 12" descr="A screenshot of a login page&#10;&#10;Description automatically generated">
            <a:extLst>
              <a:ext uri="{FF2B5EF4-FFF2-40B4-BE49-F238E27FC236}">
                <a16:creationId xmlns:a16="http://schemas.microsoft.com/office/drawing/2014/main" id="{F594327C-E613-81B8-6D85-84CCEE025D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675" y="1374677"/>
            <a:ext cx="2054323" cy="4108645"/>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9422F-7701-5156-45FD-4EBEFE18B546}"/>
              </a:ext>
            </a:extLst>
          </p:cNvPr>
          <p:cNvSpPr>
            <a:spLocks noGrp="1"/>
          </p:cNvSpPr>
          <p:nvPr>
            <p:ph type="subTitle" idx="1"/>
          </p:nvPr>
        </p:nvSpPr>
        <p:spPr>
          <a:xfrm>
            <a:off x="978752" y="335902"/>
            <a:ext cx="10058400" cy="7243458"/>
          </a:xfrm>
        </p:spPr>
        <p:txBody>
          <a:bodyPr>
            <a:normAutofit/>
          </a:bodyPr>
          <a:lstStyle/>
          <a:p>
            <a:r>
              <a:rPr lang="en-US" b="0" i="0" dirty="0">
                <a:solidFill>
                  <a:srgbClr val="1F1F1F"/>
                </a:solidFill>
                <a:effectLst/>
                <a:latin typeface="ElsevierGulliver"/>
              </a:rPr>
              <a:t>			</a:t>
            </a:r>
            <a:r>
              <a:rPr lang="en-US" sz="3700" b="1" i="0" dirty="0" err="1">
                <a:solidFill>
                  <a:srgbClr val="1F1F1F"/>
                </a:solidFill>
                <a:effectLst/>
                <a:latin typeface="ElsevierGulliver"/>
              </a:rPr>
              <a:t>sUMMARY</a:t>
            </a:r>
            <a:r>
              <a:rPr lang="en-US" sz="3700" b="1" i="0" dirty="0">
                <a:solidFill>
                  <a:srgbClr val="1F1F1F"/>
                </a:solidFill>
                <a:effectLst/>
                <a:latin typeface="ElsevierGulliver"/>
              </a:rPr>
              <a:t>/CONCLUSION</a:t>
            </a:r>
          </a:p>
          <a:p>
            <a:endParaRPr lang="en-US" dirty="0">
              <a:solidFill>
                <a:srgbClr val="1F1F1F"/>
              </a:solidFill>
              <a:latin typeface="ElsevierGulliver"/>
            </a:endParaRPr>
          </a:p>
          <a:p>
            <a:pPr indent="137160" algn="just"/>
            <a:r>
              <a:rPr lang="en-AU" sz="1800" dirty="0">
                <a:solidFill>
                  <a:schemeClr val="tx1"/>
                </a:solidFill>
                <a:effectLst/>
                <a:latin typeface="Times New Roman" panose="02020603050405020304" pitchFamily="18" charset="0"/>
                <a:ea typeface="SimSun" panose="02010600030101010101" pitchFamily="2" charset="-122"/>
              </a:rPr>
              <a:t>The KRISHIKOM application represents a leap forward in assisting the agricultural community by providing an innovative platform aimed at addressing the challenges faced by small-scale farmers. This mobile application incorporates a user-friendly interface, real-time weather monitoring, expert agricultural advice, augmented reality irrigation support, and financial inclusion through strategic partnerships. By recognizing the essential needs of the farming community, KRISHIKOM sets the stage for enhancing the agricultural sector's productivity, sustainability, and financial well-being. The successful deployment of KRISHIKOM is poised to pave the way for a brighter and more prosperous future in agriculture</a:t>
            </a:r>
            <a:r>
              <a:rPr lang="en-AU" sz="1800" dirty="0">
                <a:effectLst/>
                <a:latin typeface="Times New Roman" panose="02020603050405020304" pitchFamily="18" charset="0"/>
                <a:ea typeface="SimSun" panose="02010600030101010101" pitchFamily="2" charset="-122"/>
              </a:rPr>
              <a:t>.</a:t>
            </a:r>
            <a:endParaRPr lang="en-IN" sz="1800" dirty="0">
              <a:effectLst/>
              <a:latin typeface="Times New Roman" panose="02020603050405020304" pitchFamily="18" charset="0"/>
              <a:ea typeface="SimSun" panose="02010600030101010101" pitchFamily="2" charset="-122"/>
            </a:endParaRPr>
          </a:p>
          <a:p>
            <a:br>
              <a:rPr lang="en-AU" sz="1800" dirty="0">
                <a:effectLst/>
                <a:latin typeface="Times New Roman" panose="02020603050405020304" pitchFamily="18" charset="0"/>
                <a:ea typeface="SimSun" panose="02010600030101010101" pitchFamily="2" charset="-122"/>
              </a:rPr>
            </a:br>
            <a:r>
              <a:rPr lang="en-AU"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91475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89 Thank You Presentation Stock Photos - Free &amp; Royalty-Free Stock Photos  from Dreamstime">
            <a:extLst>
              <a:ext uri="{FF2B5EF4-FFF2-40B4-BE49-F238E27FC236}">
                <a16:creationId xmlns:a16="http://schemas.microsoft.com/office/drawing/2014/main" id="{F7D747F5-B01C-C7FA-6804-B0433B94D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7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pPr algn="l"/>
            <a:r>
              <a:rPr lang="en-US" b="0" i="0" dirty="0">
                <a:solidFill>
                  <a:schemeClr val="tx1">
                    <a:lumMod val="95000"/>
                    <a:lumOff val="5000"/>
                  </a:schemeClr>
                </a:solidFill>
                <a:effectLst/>
                <a:latin typeface="+mj-lt"/>
              </a:rPr>
              <a:t>Small-scale and marginalized farmers in the agriculture industry face challenges such as limited access to information, inadequate resources, and a lack of technology-driven solutions. These obstacles hinder their ability to increase income, adopt sustainable practices, and navigate the complexities of modern farming. There is also a need for better communication and collaboration between farmers, government agencies, financial institutions, and startups.</a:t>
            </a:r>
          </a:p>
          <a:p>
            <a:pPr algn="l"/>
            <a:endParaRPr lang="en-US" b="0" i="0" dirty="0">
              <a:solidFill>
                <a:schemeClr val="tx1">
                  <a:lumMod val="95000"/>
                  <a:lumOff val="5000"/>
                </a:schemeClr>
              </a:solidFill>
              <a:effectLst/>
              <a:latin typeface="+mj-lt"/>
            </a:endParaRPr>
          </a:p>
          <a:p>
            <a:pPr algn="l"/>
            <a:r>
              <a:rPr lang="en-US" b="0" i="0" dirty="0">
                <a:solidFill>
                  <a:schemeClr val="tx1">
                    <a:lumMod val="95000"/>
                    <a:lumOff val="5000"/>
                  </a:schemeClr>
                </a:solidFill>
                <a:effectLst/>
                <a:latin typeface="+mj-lt"/>
              </a:rPr>
              <a:t>The "KRISHIKOM" project aims to address these challenges by creating a user-friendly mobile application that provides real-time information, expert guidance, and collaboration opportunities for farmers. This innovation seeks to empower farmers, improve their income, and promote sustainable agriculture practices.</a:t>
            </a:r>
          </a:p>
          <a:p>
            <a:endParaRPr lang="en-IN"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Weather Monitoring and Crop Advice</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Sustainable Agriculture Practices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Community Building and Training</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Shared Farming Equipment </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Global Market Trend Analysis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Financial Inclusion Partner with Financial Institutions</a:t>
            </a:r>
            <a:endParaRPr lang="en-IN" sz="1800" dirty="0">
              <a:effectLst/>
              <a:latin typeface="Times New Roman" panose="02020603050405020304" pitchFamily="18" charset="0"/>
              <a:ea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Farmers - Startups partnership</a:t>
            </a:r>
          </a:p>
          <a:p>
            <a:pPr marL="34290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AR-Based Irrigation Architecture</a:t>
            </a:r>
          </a:p>
          <a:p>
            <a:pPr marL="342900" indent="-342900" fontAlgn="base">
              <a:buSzPts val="1000"/>
              <a:buFont typeface="Symbol" panose="05050102010706020507" pitchFamily="18" charset="2"/>
              <a:buChar char=""/>
              <a:tabLst>
                <a:tab pos="457200" algn="l"/>
              </a:tabLst>
            </a:pPr>
            <a:r>
              <a:rPr lang="en-IN" sz="1800" dirty="0">
                <a:solidFill>
                  <a:srgbClr val="000000"/>
                </a:solidFill>
                <a:effectLst/>
                <a:latin typeface="Tahoma" panose="020B0604030504040204" pitchFamily="34" charset="0"/>
                <a:ea typeface="Times New Roman" panose="02020603050405020304" pitchFamily="18" charset="0"/>
              </a:rPr>
              <a:t>Loan</a:t>
            </a:r>
            <a:r>
              <a:rPr lang="en-IN" sz="1800" dirty="0">
                <a:solidFill>
                  <a:srgbClr val="000000"/>
                </a:solidFill>
                <a:latin typeface="Tahoma" panose="020B0604030504040204" pitchFamily="34" charset="0"/>
                <a:ea typeface="Times New Roman" panose="02020603050405020304" pitchFamily="18" charset="0"/>
              </a:rPr>
              <a:t>/EMI Calculator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pPr marL="289560" marR="0" lvl="0" indent="-289560" algn="l" rtl="0">
              <a:lnSpc>
                <a:spcPct val="100000"/>
              </a:lnSpc>
              <a:spcBef>
                <a:spcPts val="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Server : Node.js</a:t>
            </a: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Application : </a:t>
            </a:r>
            <a:r>
              <a:rPr lang="en-IN" sz="2800" dirty="0">
                <a:solidFill>
                  <a:srgbClr val="000000"/>
                </a:solidFill>
                <a:latin typeface="Tahoma"/>
                <a:ea typeface="Tahoma"/>
                <a:cs typeface="Tahoma"/>
                <a:sym typeface="Tahoma"/>
              </a:rPr>
              <a:t>React Native Expo</a:t>
            </a:r>
            <a:endParaRPr lang="en-IN" sz="2800" b="0" i="0" u="none" strike="noStrike" cap="none" dirty="0">
              <a:solidFill>
                <a:srgbClr val="000000"/>
              </a:solidFill>
              <a:latin typeface="Tahoma"/>
              <a:ea typeface="Tahoma"/>
              <a:cs typeface="Tahoma"/>
              <a:sym typeface="Tahoma"/>
            </a:endParaRP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Database : Firebase</a:t>
            </a:r>
          </a:p>
          <a:p>
            <a:pPr marL="289560" marR="0" lvl="0" indent="-289560" algn="l" rtl="0">
              <a:lnSpc>
                <a:spcPct val="100000"/>
              </a:lnSpc>
              <a:spcBef>
                <a:spcPts val="800"/>
              </a:spcBef>
              <a:spcAft>
                <a:spcPts val="0"/>
              </a:spcAft>
              <a:buClr>
                <a:srgbClr val="000000"/>
              </a:buClr>
              <a:buSzPts val="1300"/>
              <a:buFont typeface="Tahoma"/>
              <a:buChar char="•"/>
            </a:pPr>
            <a:r>
              <a:rPr lang="en-IN" sz="2800" b="0" i="0" u="none" strike="noStrike" cap="none" dirty="0">
                <a:solidFill>
                  <a:srgbClr val="000000"/>
                </a:solidFill>
                <a:latin typeface="Tahoma"/>
                <a:ea typeface="Tahoma"/>
                <a:cs typeface="Tahoma"/>
                <a:sym typeface="Tahoma"/>
              </a:rPr>
              <a:t>SMS Service :Twilio</a:t>
            </a:r>
            <a:endParaRPr lang="en-IN" dirty="0"/>
          </a:p>
        </p:txBody>
      </p:sp>
      <p:pic>
        <p:nvPicPr>
          <p:cNvPr id="4" name="Google Shape;107;p20">
            <a:extLst>
              <a:ext uri="{FF2B5EF4-FFF2-40B4-BE49-F238E27FC236}">
                <a16:creationId xmlns:a16="http://schemas.microsoft.com/office/drawing/2014/main" id="{6670DCAF-B68B-B142-3F94-56DD67B37EE4}"/>
              </a:ext>
            </a:extLst>
          </p:cNvPr>
          <p:cNvPicPr preferRelativeResize="0"/>
          <p:nvPr/>
        </p:nvPicPr>
        <p:blipFill rotWithShape="1">
          <a:blip r:embed="rId2">
            <a:alphaModFix/>
          </a:blip>
          <a:srcRect/>
          <a:stretch/>
        </p:blipFill>
        <p:spPr>
          <a:xfrm>
            <a:off x="3911949" y="4543979"/>
            <a:ext cx="2022319" cy="1175687"/>
          </a:xfrm>
          <a:prstGeom prst="rect">
            <a:avLst/>
          </a:prstGeom>
          <a:noFill/>
          <a:ln>
            <a:noFill/>
          </a:ln>
        </p:spPr>
      </p:pic>
      <p:pic>
        <p:nvPicPr>
          <p:cNvPr id="5" name="Google Shape;111;p20">
            <a:extLst>
              <a:ext uri="{FF2B5EF4-FFF2-40B4-BE49-F238E27FC236}">
                <a16:creationId xmlns:a16="http://schemas.microsoft.com/office/drawing/2014/main" id="{D6E402D3-DC2A-94D3-D281-4ED181B77A76}"/>
              </a:ext>
            </a:extLst>
          </p:cNvPr>
          <p:cNvPicPr preferRelativeResize="0"/>
          <p:nvPr/>
        </p:nvPicPr>
        <p:blipFill rotWithShape="1">
          <a:blip r:embed="rId3">
            <a:alphaModFix/>
          </a:blip>
          <a:srcRect/>
          <a:stretch/>
        </p:blipFill>
        <p:spPr>
          <a:xfrm>
            <a:off x="692891" y="4749868"/>
            <a:ext cx="2236921" cy="1043828"/>
          </a:xfrm>
          <a:prstGeom prst="rect">
            <a:avLst/>
          </a:prstGeom>
          <a:noFill/>
          <a:ln>
            <a:noFill/>
          </a:ln>
        </p:spPr>
      </p:pic>
      <p:pic>
        <p:nvPicPr>
          <p:cNvPr id="1026" name="Picture 2" descr="Node.js SVG Vector Logos - Vector Logo Zone">
            <a:extLst>
              <a:ext uri="{FF2B5EF4-FFF2-40B4-BE49-F238E27FC236}">
                <a16:creationId xmlns:a16="http://schemas.microsoft.com/office/drawing/2014/main" id="{C44507AF-D589-BBC1-0A51-18671E1A26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376" y="3928188"/>
            <a:ext cx="4716624" cy="23583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rand Guidelines">
            <a:extLst>
              <a:ext uri="{FF2B5EF4-FFF2-40B4-BE49-F238E27FC236}">
                <a16:creationId xmlns:a16="http://schemas.microsoft.com/office/drawing/2014/main" id="{8BC39C4C-88FE-28FA-E004-E3C33781F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463" y="1376995"/>
            <a:ext cx="2864887" cy="286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1097280" y="286604"/>
            <a:ext cx="9380998" cy="973030"/>
          </a:xfrm>
        </p:spPr>
        <p:txBody>
          <a:bodyPr/>
          <a:lstStyle/>
          <a:p>
            <a:r>
              <a:rPr lang="en-IN" dirty="0"/>
              <a:t>Workflow Diagram</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r>
              <a:rPr lang="en-IN" dirty="0"/>
              <a:t>.</a:t>
            </a:r>
          </a:p>
        </p:txBody>
      </p:sp>
      <p:pic>
        <p:nvPicPr>
          <p:cNvPr id="4" name="Google Shape;137;p22">
            <a:extLst>
              <a:ext uri="{FF2B5EF4-FFF2-40B4-BE49-F238E27FC236}">
                <a16:creationId xmlns:a16="http://schemas.microsoft.com/office/drawing/2014/main" id="{9DF81B37-C460-5FB4-7E36-961F36FAE465}"/>
              </a:ext>
            </a:extLst>
          </p:cNvPr>
          <p:cNvPicPr preferRelativeResize="0"/>
          <p:nvPr/>
        </p:nvPicPr>
        <p:blipFill rotWithShape="1">
          <a:blip r:embed="rId2">
            <a:alphaModFix/>
          </a:blip>
          <a:srcRect/>
          <a:stretch/>
        </p:blipFill>
        <p:spPr>
          <a:xfrm>
            <a:off x="1580328" y="1338263"/>
            <a:ext cx="8602133" cy="4838700"/>
          </a:xfrm>
          <a:prstGeom prst="rect">
            <a:avLst/>
          </a:prstGeom>
          <a:noFill/>
          <a:ln>
            <a:noFill/>
          </a:ln>
        </p:spPr>
      </p:pic>
    </p:spTree>
    <p:extLst>
      <p:ext uri="{BB962C8B-B14F-4D97-AF65-F5344CB8AC3E}">
        <p14:creationId xmlns:p14="http://schemas.microsoft.com/office/powerpoint/2010/main" val="111675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D6AC2-A7B7-7E8E-4FC7-475CCA404097}"/>
              </a:ext>
            </a:extLst>
          </p:cNvPr>
          <p:cNvPicPr>
            <a:picLocks noChangeAspect="1"/>
          </p:cNvPicPr>
          <p:nvPr/>
        </p:nvPicPr>
        <p:blipFill>
          <a:blip r:embed="rId2"/>
          <a:stretch>
            <a:fillRect/>
          </a:stretch>
        </p:blipFill>
        <p:spPr>
          <a:xfrm>
            <a:off x="726646" y="29865"/>
            <a:ext cx="6064679" cy="6866221"/>
          </a:xfrm>
          <a:prstGeom prst="rect">
            <a:avLst/>
          </a:prstGeom>
        </p:spPr>
      </p:pic>
      <p:pic>
        <p:nvPicPr>
          <p:cNvPr id="5" name="Picture 4">
            <a:extLst>
              <a:ext uri="{FF2B5EF4-FFF2-40B4-BE49-F238E27FC236}">
                <a16:creationId xmlns:a16="http://schemas.microsoft.com/office/drawing/2014/main" id="{DB725DEC-22A8-7588-8EE8-02C31486EBEB}"/>
              </a:ext>
            </a:extLst>
          </p:cNvPr>
          <p:cNvPicPr>
            <a:picLocks noChangeAspect="1"/>
          </p:cNvPicPr>
          <p:nvPr/>
        </p:nvPicPr>
        <p:blipFill>
          <a:blip r:embed="rId3"/>
          <a:stretch>
            <a:fillRect/>
          </a:stretch>
        </p:blipFill>
        <p:spPr>
          <a:xfrm>
            <a:off x="6168239" y="1364160"/>
            <a:ext cx="5793133" cy="3264990"/>
          </a:xfrm>
          <a:prstGeom prst="rect">
            <a:avLst/>
          </a:prstGeom>
        </p:spPr>
      </p:pic>
    </p:spTree>
    <p:extLst>
      <p:ext uri="{BB962C8B-B14F-4D97-AF65-F5344CB8AC3E}">
        <p14:creationId xmlns:p14="http://schemas.microsoft.com/office/powerpoint/2010/main" val="197715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A48DDB-DBE6-A629-90BD-ADE4F3C6BA35}"/>
              </a:ext>
            </a:extLst>
          </p:cNvPr>
          <p:cNvPicPr>
            <a:picLocks noChangeAspect="1"/>
          </p:cNvPicPr>
          <p:nvPr/>
        </p:nvPicPr>
        <p:blipFill>
          <a:blip r:embed="rId2"/>
          <a:stretch>
            <a:fillRect/>
          </a:stretch>
        </p:blipFill>
        <p:spPr>
          <a:xfrm>
            <a:off x="1871073" y="1061316"/>
            <a:ext cx="8449854" cy="4772691"/>
          </a:xfrm>
          <a:prstGeom prst="rect">
            <a:avLst/>
          </a:prstGeom>
        </p:spPr>
      </p:pic>
    </p:spTree>
    <p:extLst>
      <p:ext uri="{BB962C8B-B14F-4D97-AF65-F5344CB8AC3E}">
        <p14:creationId xmlns:p14="http://schemas.microsoft.com/office/powerpoint/2010/main" val="109543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normAutofit/>
          </a:bodyPr>
          <a:lstStyle/>
          <a:p>
            <a:r>
              <a:rPr lang="en-IN" sz="3000" dirty="0"/>
              <a:t>Research Paper Status</a:t>
            </a:r>
          </a:p>
        </p:txBody>
      </p:sp>
      <p:pic>
        <p:nvPicPr>
          <p:cNvPr id="7" name="Content Placeholder 6" descr="A screenshot of a computer screen&#10;&#10;Description automatically generated">
            <a:extLst>
              <a:ext uri="{FF2B5EF4-FFF2-40B4-BE49-F238E27FC236}">
                <a16:creationId xmlns:a16="http://schemas.microsoft.com/office/drawing/2014/main" id="{B652748B-B07B-261F-136E-0604BA12B0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9674" y="-27622"/>
            <a:ext cx="5991225" cy="6799898"/>
          </a:xfr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pic>
        <p:nvPicPr>
          <p:cNvPr id="5" name="Content Placeholder 4">
            <a:extLst>
              <a:ext uri="{FF2B5EF4-FFF2-40B4-BE49-F238E27FC236}">
                <a16:creationId xmlns:a16="http://schemas.microsoft.com/office/drawing/2014/main" id="{3E244D12-8F1C-F896-8267-1E35FF65B2EF}"/>
              </a:ext>
            </a:extLst>
          </p:cNvPr>
          <p:cNvPicPr>
            <a:picLocks noGrp="1" noChangeAspect="1"/>
          </p:cNvPicPr>
          <p:nvPr>
            <p:ph idx="1"/>
          </p:nvPr>
        </p:nvPicPr>
        <p:blipFill>
          <a:blip r:embed="rId2"/>
          <a:stretch>
            <a:fillRect/>
          </a:stretch>
        </p:blipFill>
        <p:spPr>
          <a:xfrm>
            <a:off x="4590662" y="-61040"/>
            <a:ext cx="6167534" cy="6919040"/>
          </a:xfrm>
        </p:spPr>
      </p:pic>
    </p:spTree>
    <p:extLst>
      <p:ext uri="{BB962C8B-B14F-4D97-AF65-F5344CB8AC3E}">
        <p14:creationId xmlns:p14="http://schemas.microsoft.com/office/powerpoint/2010/main" val="39123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424</TotalTime>
  <Words>379</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ElsevierGulliver</vt:lpstr>
      <vt:lpstr>Italic</vt:lpstr>
      <vt:lpstr>Symbol</vt:lpstr>
      <vt:lpstr>Tahoma</vt:lpstr>
      <vt:lpstr>Times New Roman</vt:lpstr>
      <vt:lpstr>Retrospect</vt:lpstr>
      <vt:lpstr>                  Project Presentation       KrishiKom   Project Id:- PCS 47-73</vt:lpstr>
      <vt:lpstr>Problem Statement</vt:lpstr>
      <vt:lpstr>Objectives</vt:lpstr>
      <vt:lpstr>Technology Used </vt:lpstr>
      <vt:lpstr>Workflow Diagram</vt:lpstr>
      <vt:lpstr>PowerPoint Presentation</vt:lpstr>
      <vt:lpstr>PowerPoint Presentation</vt:lpstr>
      <vt:lpstr>Research Paper Status</vt:lpstr>
      <vt:lpstr>Patent Status</vt:lpstr>
      <vt:lpstr>Project Status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Shivam Sharma</cp:lastModifiedBy>
  <cp:revision>19</cp:revision>
  <dcterms:created xsi:type="dcterms:W3CDTF">2023-09-23T09:10:50Z</dcterms:created>
  <dcterms:modified xsi:type="dcterms:W3CDTF">2024-04-03T05:52:55Z</dcterms:modified>
</cp:coreProperties>
</file>