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67" r:id="rId4"/>
    <p:sldId id="258" r:id="rId5"/>
    <p:sldId id="259" r:id="rId6"/>
    <p:sldId id="260" r:id="rId7"/>
    <p:sldId id="268" r:id="rId8"/>
    <p:sldId id="269" r:id="rId9"/>
    <p:sldId id="270" r:id="rId10"/>
    <p:sldId id="271" r:id="rId11"/>
    <p:sldId id="261" r:id="rId12"/>
    <p:sldId id="278" r:id="rId13"/>
    <p:sldId id="277" r:id="rId14"/>
    <p:sldId id="272" r:id="rId15"/>
    <p:sldId id="274" r:id="rId16"/>
    <p:sldId id="275" r:id="rId17"/>
    <p:sldId id="276" r:id="rId18"/>
    <p:sldId id="262" r:id="rId19"/>
    <p:sldId id="263" r:id="rId20"/>
    <p:sldId id="279" r:id="rId21"/>
    <p:sldId id="264" r:id="rId22"/>
    <p:sldId id="266" r:id="rId23"/>
    <p:sldId id="265"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01-06-2024</a:t>
            </a:fld>
            <a:endParaRPr lang="en-IN"/>
          </a:p>
        </p:txBody>
      </p:sp>
      <p:sp>
        <p:nvSpPr>
          <p:cNvPr id="4" name="Footer Placeholder 3">
            <a:extLst>
              <a:ext uri="{FF2B5EF4-FFF2-40B4-BE49-F238E27FC236}">
                <a16:creationId xmlns:a16="http://schemas.microsoft.com/office/drawing/2014/main"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5656213B-AFF8-4A47-9E11-B51FE377BB8E}" type="datetime1">
              <a:rPr lang="en-IN" smtClean="0"/>
              <a:t>01-06-2024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675C211D-CDE2-471E-8A6E-A0C4419A01AA}" type="datetime1">
              <a:rPr lang="en-IN" smtClean="0"/>
              <a:t>01-06-2024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2DF50D88-BC83-4131-8B93-D0358F9A7783}" type="datetime1">
              <a:rPr lang="en-IN" smtClean="0"/>
              <a:t>01-06-2024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21EF2F7D-557B-4CF0-80EB-B5F1B19C9CFE}" type="datetime1">
              <a:rPr lang="en-IN" smtClean="0"/>
              <a:t>01-06-2024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8C739987-A7DD-467A-A56E-FC0084E7A1D9}" type="datetime1">
              <a:rPr lang="en-IN" smtClean="0"/>
              <a:t>01-06-2024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C50C92C4-5205-4BEF-8C84-36622CB3B219}" type="datetime1">
              <a:rPr lang="en-IN" smtClean="0"/>
              <a:t>01-06-2024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747370B0-2159-491B-A092-65A109EEB83A}" type="datetime1">
              <a:rPr lang="en-IN" smtClean="0"/>
              <a:t>01-06-2024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E768AAFE-4C15-41ED-951F-18487BE46F13}" type="datetime1">
              <a:rPr lang="en-IN" smtClean="0"/>
              <a:t>01-06-2024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EB620ADB-C9CD-421C-9751-EA4679659A14}" type="datetime1">
              <a:rPr lang="en-IN" smtClean="0"/>
              <a:t>01-06-2024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328E12B-E952-400A-B986-68759FAD30ED}" type="datetime1">
              <a:rPr lang="en-IN" smtClean="0"/>
              <a:t>01-06-2024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72DC5733-DA24-4A4F-AEDF-A9A496EFD0C4}" type="datetime1">
              <a:rPr lang="en-IN" smtClean="0"/>
              <a:t>01-06-2024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01-06-2024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rive.google.com/file/d/1rL1_7fOY2yaqZZArW6Ve7PwgYoYlC6WH/view?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IET-Github/CS-2024-C/tree/main/PCS24-2-Akanksha/Cryptocurrency%20Tracker%20WebA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5Kfiafs_UwV9GbAzOlTGu_BoY9Vigeab/view?usp=sharing" TargetMode="External"/><Relationship Id="rId2" Type="http://schemas.openxmlformats.org/officeDocument/2006/relationships/hyperlink" Target="https://github.com/KIET-Github/CS-2024-C/tree/main/PCS24-2-Anushraya" TargetMode="External"/><Relationship Id="rId1" Type="http://schemas.openxmlformats.org/officeDocument/2006/relationships/slideLayout" Target="../slideLayouts/slideLayout2.xml"/><Relationship Id="rId6" Type="http://schemas.openxmlformats.org/officeDocument/2006/relationships/hyperlink" Target="https://drive.google.com/file/d/1njJRLTg_SSszY6PfbdoRf8qRfEvw44NJ/view?usp=sharing" TargetMode="External"/><Relationship Id="rId5" Type="http://schemas.openxmlformats.org/officeDocument/2006/relationships/hyperlink" Target="https://drive.google.com/file/d/1ZAlmsy9gl0G6BbnA7l2kN9mF8HP04_c2/view?usp=sharing" TargetMode="External"/><Relationship Id="rId4" Type="http://schemas.openxmlformats.org/officeDocument/2006/relationships/hyperlink" Target="https://drive.google.com/file/d/10Hj3Qfsm3L-HoY4ZY7h2Ao0DNxoNfd9N/view?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2396054"/>
            <a:ext cx="9144000" cy="1205983"/>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3600" b="1" dirty="0"/>
              <a:t> Project Presentation (KCS 851)</a:t>
            </a:r>
            <a:br>
              <a:rPr lang="en-IN" sz="3600" dirty="0"/>
            </a:br>
            <a:r>
              <a:rPr lang="en-IN" sz="3600" b="1" dirty="0"/>
              <a:t>Cryptocurrency Analysis WebApp</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144000" cy="2456025"/>
          </a:xfrm>
        </p:spPr>
        <p:txBody>
          <a:bodyPr>
            <a:normAutofit fontScale="92500" lnSpcReduction="10000"/>
          </a:bodyPr>
          <a:lstStyle/>
          <a:p>
            <a:r>
              <a:rPr lang="en-IN" dirty="0"/>
              <a:t>Guide Name: Prof. Vivek Kumar Sharma (Assistant Professor)</a:t>
            </a:r>
          </a:p>
          <a:p>
            <a:endParaRPr lang="en-IN" dirty="0"/>
          </a:p>
          <a:p>
            <a:r>
              <a:rPr lang="en-IN" dirty="0"/>
              <a:t>Project Members </a:t>
            </a:r>
          </a:p>
          <a:p>
            <a:r>
              <a:rPr lang="en-IN" dirty="0"/>
              <a:t>1. Akanksha Mishra 2000290120017   A</a:t>
            </a:r>
          </a:p>
          <a:p>
            <a:r>
              <a:rPr lang="en-IN" dirty="0"/>
              <a:t>2. Anshul Sharma 2000290120031       A</a:t>
            </a:r>
          </a:p>
          <a:p>
            <a:r>
              <a:rPr lang="en-IN" dirty="0"/>
              <a:t>3. </a:t>
            </a:r>
            <a:r>
              <a:rPr lang="en-IN" dirty="0" err="1"/>
              <a:t>Anushraya</a:t>
            </a:r>
            <a:r>
              <a:rPr lang="en-IN" dirty="0"/>
              <a:t> Sharma 2000290120037 A</a:t>
            </a:r>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399CCFC6-9AB8-E142-8ABF-2BDE178B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65992"/>
            <a:ext cx="11364684" cy="1205982"/>
          </a:xfrm>
          <a:prstGeom prst="rect">
            <a:avLst/>
          </a:prstGeom>
        </p:spPr>
      </p:pic>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550202"/>
            <a:ext cx="10515600" cy="5026867"/>
          </a:xfrm>
        </p:spPr>
        <p:txBody>
          <a:bodyPr>
            <a:noAutofit/>
          </a:bodyPr>
          <a:lstStyle/>
          <a:p>
            <a:pPr algn="just"/>
            <a:r>
              <a:rPr lang="en-US" sz="2400" b="1" dirty="0"/>
              <a:t>Cryptocurrency research: future directions, Andrew Urquhart, Larisa </a:t>
            </a:r>
            <a:r>
              <a:rPr lang="en-US" sz="2400" b="1" dirty="0" err="1"/>
              <a:t>Yarovaya</a:t>
            </a:r>
            <a:r>
              <a:rPr lang="en-US" sz="2400" b="1" dirty="0"/>
              <a:t>, The European Journal Of Finance, 2023</a:t>
            </a:r>
          </a:p>
          <a:p>
            <a:pPr marL="0" indent="0" algn="just">
              <a:buNone/>
            </a:pPr>
            <a:r>
              <a:rPr lang="en-US" sz="2400" dirty="0"/>
              <a:t>In the financial world, cryptocurrencies are posing a serious threat to established structures and drawing attention from academics, investors, and decision-makers alike. Since the launch of Bitcoin in 2009, the market for cryptocurrencies has grown at an unprecedented rate, stimulating research and innovation in a wide range of fields[6]. With the use of blockchain technology, numerous cryptocurrencies with distinct features and applications have been created. Scholars have delved deeply into the fundamental concepts of blockchain technology, cryptographic algorithms, and consensus mechanisms in order to classify cryptocurrency assets according to their technological features and applications[5]. Extreme price volatility has drawn the attention of investors and researchers to the cryptocurrency industry. A lot of research has been done on the integration of cryptocurrencies into established financial markets, looking at factors such market performance, efficiency, liquidity, and anomalies. </a:t>
            </a: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10</a:t>
            </a:fld>
            <a:endParaRPr lang="en-IN"/>
          </a:p>
        </p:txBody>
      </p:sp>
    </p:spTree>
    <p:extLst>
      <p:ext uri="{BB962C8B-B14F-4D97-AF65-F5344CB8AC3E}">
        <p14:creationId xmlns:p14="http://schemas.microsoft.com/office/powerpoint/2010/main" val="250006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Process Flow Diagram</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11</a:t>
            </a:fld>
            <a:endParaRPr lang="en-IN"/>
          </a:p>
        </p:txBody>
      </p:sp>
      <p:pic>
        <p:nvPicPr>
          <p:cNvPr id="6" name="Picture 5">
            <a:extLst>
              <a:ext uri="{FF2B5EF4-FFF2-40B4-BE49-F238E27FC236}">
                <a16:creationId xmlns:a16="http://schemas.microsoft.com/office/drawing/2014/main" id="{8543CBB9-E1F4-BEE4-83E6-A2C7F4324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110" y="1600579"/>
            <a:ext cx="8216396" cy="5059184"/>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ER Diagram</a:t>
            </a:r>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12</a:t>
            </a:fld>
            <a:endParaRPr lang="en-IN"/>
          </a:p>
        </p:txBody>
      </p:sp>
      <p:pic>
        <p:nvPicPr>
          <p:cNvPr id="5" name="Content Placeholder 4">
            <a:extLst>
              <a:ext uri="{FF2B5EF4-FFF2-40B4-BE49-F238E27FC236}">
                <a16:creationId xmlns:a16="http://schemas.microsoft.com/office/drawing/2014/main" id="{39466015-E229-D5D2-F3CE-5635302B398C}"/>
              </a:ext>
            </a:extLst>
          </p:cNvPr>
          <p:cNvPicPr>
            <a:picLocks noGrp="1" noChangeAspect="1"/>
          </p:cNvPicPr>
          <p:nvPr>
            <p:ph idx="1"/>
          </p:nvPr>
        </p:nvPicPr>
        <p:blipFill rotWithShape="1">
          <a:blip r:embed="rId2"/>
          <a:srcRect t="7193"/>
          <a:stretch/>
        </p:blipFill>
        <p:spPr>
          <a:xfrm>
            <a:off x="1634883" y="1399142"/>
            <a:ext cx="8059962" cy="5607586"/>
          </a:xfrm>
          <a:prstGeom prst="rect">
            <a:avLst/>
          </a:prstGeom>
        </p:spPr>
      </p:pic>
    </p:spTree>
    <p:extLst>
      <p:ext uri="{BB962C8B-B14F-4D97-AF65-F5344CB8AC3E}">
        <p14:creationId xmlns:p14="http://schemas.microsoft.com/office/powerpoint/2010/main" val="309781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21057"/>
            <a:ext cx="10515600" cy="1325563"/>
          </a:xfrm>
        </p:spPr>
        <p:txBody>
          <a:bodyPr/>
          <a:lstStyle/>
          <a:p>
            <a:r>
              <a:rPr lang="en-IN" dirty="0"/>
              <a:t>USE CASE Diagram</a:t>
            </a:r>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13</a:t>
            </a:fld>
            <a:endParaRPr lang="en-IN"/>
          </a:p>
        </p:txBody>
      </p:sp>
      <p:pic>
        <p:nvPicPr>
          <p:cNvPr id="14" name="Content Placeholder 13">
            <a:extLst>
              <a:ext uri="{FF2B5EF4-FFF2-40B4-BE49-F238E27FC236}">
                <a16:creationId xmlns:a16="http://schemas.microsoft.com/office/drawing/2014/main" id="{CFF1EBBD-D2D5-8E17-4D1A-8E8D0D8EB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6637" y="1557298"/>
            <a:ext cx="4875125" cy="5160637"/>
          </a:xfrm>
        </p:spPr>
      </p:pic>
    </p:spTree>
    <p:extLst>
      <p:ext uri="{BB962C8B-B14F-4D97-AF65-F5344CB8AC3E}">
        <p14:creationId xmlns:p14="http://schemas.microsoft.com/office/powerpoint/2010/main" val="399360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DFD Level-0</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14</a:t>
            </a:fld>
            <a:endParaRPr lang="en-IN"/>
          </a:p>
        </p:txBody>
      </p:sp>
      <p:pic>
        <p:nvPicPr>
          <p:cNvPr id="6" name="Picture 5">
            <a:extLst>
              <a:ext uri="{FF2B5EF4-FFF2-40B4-BE49-F238E27FC236}">
                <a16:creationId xmlns:a16="http://schemas.microsoft.com/office/drawing/2014/main" id="{1371241F-60FC-2958-E295-CF8EFF1AD9D3}"/>
              </a:ext>
            </a:extLst>
          </p:cNvPr>
          <p:cNvPicPr>
            <a:picLocks noChangeAspect="1"/>
          </p:cNvPicPr>
          <p:nvPr/>
        </p:nvPicPr>
        <p:blipFill>
          <a:blip r:embed="rId2"/>
          <a:stretch>
            <a:fillRect/>
          </a:stretch>
        </p:blipFill>
        <p:spPr>
          <a:xfrm>
            <a:off x="1454227" y="1825625"/>
            <a:ext cx="7485091" cy="3983599"/>
          </a:xfrm>
          <a:prstGeom prst="rect">
            <a:avLst/>
          </a:prstGeom>
        </p:spPr>
      </p:pic>
    </p:spTree>
    <p:extLst>
      <p:ext uri="{BB962C8B-B14F-4D97-AF65-F5344CB8AC3E}">
        <p14:creationId xmlns:p14="http://schemas.microsoft.com/office/powerpoint/2010/main" val="50417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DFD Level-1</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15</a:t>
            </a:fld>
            <a:endParaRPr lang="en-IN"/>
          </a:p>
        </p:txBody>
      </p:sp>
      <p:pic>
        <p:nvPicPr>
          <p:cNvPr id="5" name="Picture 4">
            <a:extLst>
              <a:ext uri="{FF2B5EF4-FFF2-40B4-BE49-F238E27FC236}">
                <a16:creationId xmlns:a16="http://schemas.microsoft.com/office/drawing/2014/main" id="{87D438B8-A0B6-4DC8-E17D-A49432707E0B}"/>
              </a:ext>
            </a:extLst>
          </p:cNvPr>
          <p:cNvPicPr>
            <a:picLocks noChangeAspect="1"/>
          </p:cNvPicPr>
          <p:nvPr/>
        </p:nvPicPr>
        <p:blipFill>
          <a:blip r:embed="rId2"/>
          <a:stretch>
            <a:fillRect/>
          </a:stretch>
        </p:blipFill>
        <p:spPr>
          <a:xfrm>
            <a:off x="1573130" y="1596964"/>
            <a:ext cx="7493752" cy="4895911"/>
          </a:xfrm>
          <a:prstGeom prst="rect">
            <a:avLst/>
          </a:prstGeom>
        </p:spPr>
      </p:pic>
    </p:spTree>
    <p:extLst>
      <p:ext uri="{BB962C8B-B14F-4D97-AF65-F5344CB8AC3E}">
        <p14:creationId xmlns:p14="http://schemas.microsoft.com/office/powerpoint/2010/main" val="341436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DFD Level-2</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16</a:t>
            </a:fld>
            <a:endParaRPr lang="en-IN"/>
          </a:p>
        </p:txBody>
      </p:sp>
      <p:pic>
        <p:nvPicPr>
          <p:cNvPr id="8" name="Picture 7">
            <a:extLst>
              <a:ext uri="{FF2B5EF4-FFF2-40B4-BE49-F238E27FC236}">
                <a16:creationId xmlns:a16="http://schemas.microsoft.com/office/drawing/2014/main" id="{B675470D-3CD4-C1CE-45E0-9B75D6074C64}"/>
              </a:ext>
            </a:extLst>
          </p:cNvPr>
          <p:cNvPicPr>
            <a:picLocks noChangeAspect="1"/>
          </p:cNvPicPr>
          <p:nvPr/>
        </p:nvPicPr>
        <p:blipFill>
          <a:blip r:embed="rId2"/>
          <a:stretch>
            <a:fillRect/>
          </a:stretch>
        </p:blipFill>
        <p:spPr>
          <a:xfrm>
            <a:off x="2111721" y="1495693"/>
            <a:ext cx="7423809" cy="5225782"/>
          </a:xfrm>
          <a:prstGeom prst="rect">
            <a:avLst/>
          </a:prstGeom>
        </p:spPr>
      </p:pic>
    </p:spTree>
    <p:extLst>
      <p:ext uri="{BB962C8B-B14F-4D97-AF65-F5344CB8AC3E}">
        <p14:creationId xmlns:p14="http://schemas.microsoft.com/office/powerpoint/2010/main" val="94307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DFD Level-2</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17</a:t>
            </a:fld>
            <a:endParaRPr lang="en-IN"/>
          </a:p>
        </p:txBody>
      </p:sp>
      <p:pic>
        <p:nvPicPr>
          <p:cNvPr id="6" name="Picture 5">
            <a:extLst>
              <a:ext uri="{FF2B5EF4-FFF2-40B4-BE49-F238E27FC236}">
                <a16:creationId xmlns:a16="http://schemas.microsoft.com/office/drawing/2014/main" id="{BD74CCC2-F990-A651-FDBC-AC12B31E602D}"/>
              </a:ext>
            </a:extLst>
          </p:cNvPr>
          <p:cNvPicPr>
            <a:picLocks noChangeAspect="1"/>
          </p:cNvPicPr>
          <p:nvPr/>
        </p:nvPicPr>
        <p:blipFill>
          <a:blip r:embed="rId2"/>
          <a:stretch>
            <a:fillRect/>
          </a:stretch>
        </p:blipFill>
        <p:spPr>
          <a:xfrm>
            <a:off x="2459241" y="1889986"/>
            <a:ext cx="6816961" cy="4222616"/>
          </a:xfrm>
          <a:prstGeom prst="rect">
            <a:avLst/>
          </a:prstGeom>
        </p:spPr>
      </p:pic>
    </p:spTree>
    <p:extLst>
      <p:ext uri="{BB962C8B-B14F-4D97-AF65-F5344CB8AC3E}">
        <p14:creationId xmlns:p14="http://schemas.microsoft.com/office/powerpoint/2010/main" val="350148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838200" y="160127"/>
            <a:ext cx="10515600" cy="1325563"/>
          </a:xfrm>
        </p:spPr>
        <p:txBody>
          <a:bodyPr/>
          <a:lstStyle/>
          <a:p>
            <a:r>
              <a:rPr lang="en-IN" dirty="0"/>
              <a:t>Patent Status</a:t>
            </a:r>
          </a:p>
        </p:txBody>
      </p:sp>
      <p:sp>
        <p:nvSpPr>
          <p:cNvPr id="4" name="Slide Number Placeholder 3">
            <a:extLst>
              <a:ext uri="{FF2B5EF4-FFF2-40B4-BE49-F238E27FC236}">
                <a16:creationId xmlns:a16="http://schemas.microsoft.com/office/drawing/2014/main" id="{D448161B-2D61-4FA3-1B6A-A942EFCC93F0}"/>
              </a:ext>
            </a:extLst>
          </p:cNvPr>
          <p:cNvSpPr>
            <a:spLocks noGrp="1"/>
          </p:cNvSpPr>
          <p:nvPr>
            <p:ph type="sldNum" sz="quarter" idx="12"/>
          </p:nvPr>
        </p:nvSpPr>
        <p:spPr/>
        <p:txBody>
          <a:bodyPr/>
          <a:lstStyle/>
          <a:p>
            <a:fld id="{3F87B148-DC85-4EDB-ACA3-100B1D618A48}" type="slidenum">
              <a:rPr lang="en-IN" smtClean="0"/>
              <a:t>18</a:t>
            </a:fld>
            <a:endParaRPr lang="en-IN"/>
          </a:p>
        </p:txBody>
      </p:sp>
      <p:pic>
        <p:nvPicPr>
          <p:cNvPr id="5" name="Content Placeholder 4">
            <a:extLst>
              <a:ext uri="{FF2B5EF4-FFF2-40B4-BE49-F238E27FC236}">
                <a16:creationId xmlns:a16="http://schemas.microsoft.com/office/drawing/2014/main" id="{30BA82F2-77E3-1856-4F3A-525D393544BD}"/>
              </a:ext>
            </a:extLst>
          </p:cNvPr>
          <p:cNvPicPr>
            <a:picLocks noGrp="1" noChangeAspect="1"/>
          </p:cNvPicPr>
          <p:nvPr>
            <p:ph idx="1"/>
          </p:nvPr>
        </p:nvPicPr>
        <p:blipFill rotWithShape="1">
          <a:blip r:embed="rId2"/>
          <a:srcRect b="2147"/>
          <a:stretch/>
        </p:blipFill>
        <p:spPr>
          <a:xfrm>
            <a:off x="4628001" y="1075914"/>
            <a:ext cx="4890572" cy="5690212"/>
          </a:xfrm>
        </p:spPr>
      </p:pic>
      <p:sp>
        <p:nvSpPr>
          <p:cNvPr id="7" name="TextBox 6">
            <a:extLst>
              <a:ext uri="{FF2B5EF4-FFF2-40B4-BE49-F238E27FC236}">
                <a16:creationId xmlns:a16="http://schemas.microsoft.com/office/drawing/2014/main" id="{4F968E06-F86A-A3AA-54CF-952F6D191851}"/>
              </a:ext>
            </a:extLst>
          </p:cNvPr>
          <p:cNvSpPr txBox="1"/>
          <p:nvPr/>
        </p:nvSpPr>
        <p:spPr>
          <a:xfrm>
            <a:off x="838200" y="1572524"/>
            <a:ext cx="6097836" cy="461665"/>
          </a:xfrm>
          <a:prstGeom prst="rect">
            <a:avLst/>
          </a:prstGeom>
          <a:noFill/>
        </p:spPr>
        <p:txBody>
          <a:bodyPr wrap="square">
            <a:spAutoFit/>
          </a:bodyPr>
          <a:lstStyle/>
          <a:p>
            <a:r>
              <a:rPr lang="en-IN" sz="2400" dirty="0"/>
              <a:t>Submitted-</a:t>
            </a:r>
          </a:p>
        </p:txBody>
      </p:sp>
    </p:spTree>
    <p:extLst>
      <p:ext uri="{BB962C8B-B14F-4D97-AF65-F5344CB8AC3E}">
        <p14:creationId xmlns:p14="http://schemas.microsoft.com/office/powerpoint/2010/main" val="304773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672947" y="136525"/>
            <a:ext cx="10515600" cy="1325563"/>
          </a:xfrm>
        </p:spPr>
        <p:txBody>
          <a:bodyPr/>
          <a:lstStyle/>
          <a:p>
            <a:r>
              <a:rPr lang="en-IN" dirty="0"/>
              <a:t>Research Paper Status</a:t>
            </a:r>
          </a:p>
        </p:txBody>
      </p:sp>
      <p:sp>
        <p:nvSpPr>
          <p:cNvPr id="4" name="Slide Number Placeholder 3">
            <a:extLst>
              <a:ext uri="{FF2B5EF4-FFF2-40B4-BE49-F238E27FC236}">
                <a16:creationId xmlns:a16="http://schemas.microsoft.com/office/drawing/2014/main" id="{B78F3FF2-54F3-F6BD-E6A9-4F6B96467980}"/>
              </a:ext>
            </a:extLst>
          </p:cNvPr>
          <p:cNvSpPr>
            <a:spLocks noGrp="1"/>
          </p:cNvSpPr>
          <p:nvPr>
            <p:ph type="sldNum" sz="quarter" idx="12"/>
          </p:nvPr>
        </p:nvSpPr>
        <p:spPr/>
        <p:txBody>
          <a:bodyPr/>
          <a:lstStyle/>
          <a:p>
            <a:fld id="{3F87B148-DC85-4EDB-ACA3-100B1D618A48}" type="slidenum">
              <a:rPr lang="en-IN" smtClean="0"/>
              <a:t>19</a:t>
            </a:fld>
            <a:endParaRPr lang="en-IN"/>
          </a:p>
        </p:txBody>
      </p:sp>
      <p:pic>
        <p:nvPicPr>
          <p:cNvPr id="6" name="Picture 5">
            <a:extLst>
              <a:ext uri="{FF2B5EF4-FFF2-40B4-BE49-F238E27FC236}">
                <a16:creationId xmlns:a16="http://schemas.microsoft.com/office/drawing/2014/main" id="{E77266BC-E52E-3B4F-70E4-9A897056F198}"/>
              </a:ext>
            </a:extLst>
          </p:cNvPr>
          <p:cNvPicPr>
            <a:picLocks noChangeAspect="1"/>
          </p:cNvPicPr>
          <p:nvPr/>
        </p:nvPicPr>
        <p:blipFill>
          <a:blip r:embed="rId2"/>
          <a:stretch>
            <a:fillRect/>
          </a:stretch>
        </p:blipFill>
        <p:spPr>
          <a:xfrm>
            <a:off x="4388816" y="1057619"/>
            <a:ext cx="4986538" cy="5663857"/>
          </a:xfrm>
          <a:prstGeom prst="rect">
            <a:avLst/>
          </a:prstGeom>
        </p:spPr>
      </p:pic>
      <p:sp>
        <p:nvSpPr>
          <p:cNvPr id="10" name="TextBox 9">
            <a:extLst>
              <a:ext uri="{FF2B5EF4-FFF2-40B4-BE49-F238E27FC236}">
                <a16:creationId xmlns:a16="http://schemas.microsoft.com/office/drawing/2014/main" id="{E34B8395-8387-0853-8319-30028288EE69}"/>
              </a:ext>
            </a:extLst>
          </p:cNvPr>
          <p:cNvSpPr txBox="1"/>
          <p:nvPr/>
        </p:nvSpPr>
        <p:spPr>
          <a:xfrm>
            <a:off x="838200" y="1569502"/>
            <a:ext cx="6097836" cy="461665"/>
          </a:xfrm>
          <a:prstGeom prst="rect">
            <a:avLst/>
          </a:prstGeom>
          <a:noFill/>
        </p:spPr>
        <p:txBody>
          <a:bodyPr wrap="square">
            <a:spAutoFit/>
          </a:bodyPr>
          <a:lstStyle/>
          <a:p>
            <a:r>
              <a:rPr lang="en-IN" sz="2400" dirty="0"/>
              <a:t>Communicated-</a:t>
            </a:r>
          </a:p>
        </p:txBody>
      </p:sp>
    </p:spTree>
    <p:extLst>
      <p:ext uri="{BB962C8B-B14F-4D97-AF65-F5344CB8AC3E}">
        <p14:creationId xmlns:p14="http://schemas.microsoft.com/office/powerpoint/2010/main" val="12496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effectLst/>
              </a:rPr>
              <a:t>Problem Statement</a:t>
            </a:r>
            <a:endParaRPr lang="en-US" dirty="0"/>
          </a:p>
          <a:p>
            <a:pPr>
              <a:buFont typeface="Arial" panose="020B0604020202020204" pitchFamily="34" charset="0"/>
              <a:buChar char="•"/>
            </a:pPr>
            <a:r>
              <a:rPr lang="en-US" b="0" i="0" dirty="0">
                <a:effectLst/>
              </a:rPr>
              <a:t>Objectives</a:t>
            </a:r>
            <a:endParaRPr lang="en-US" dirty="0"/>
          </a:p>
          <a:p>
            <a:pPr>
              <a:buFont typeface="Arial" panose="020B0604020202020204" pitchFamily="34" charset="0"/>
              <a:buChar char="•"/>
            </a:pPr>
            <a:r>
              <a:rPr lang="en-US" b="0" i="0" dirty="0">
                <a:effectLst/>
              </a:rPr>
              <a:t>Technology Used</a:t>
            </a:r>
            <a:endParaRPr lang="en-US" dirty="0"/>
          </a:p>
          <a:p>
            <a:pPr>
              <a:buFont typeface="Arial" panose="020B0604020202020204" pitchFamily="34" charset="0"/>
              <a:buChar char="•"/>
            </a:pPr>
            <a:r>
              <a:rPr lang="en-US" b="0" i="0" dirty="0">
                <a:effectLst/>
              </a:rPr>
              <a:t>Literature Survey</a:t>
            </a:r>
            <a:endParaRPr lang="en-US" dirty="0"/>
          </a:p>
          <a:p>
            <a:pPr>
              <a:buFont typeface="Arial" panose="020B0604020202020204" pitchFamily="34" charset="0"/>
              <a:buChar char="•"/>
            </a:pPr>
            <a:r>
              <a:rPr lang="en-US" b="0" i="0" dirty="0">
                <a:effectLst/>
              </a:rPr>
              <a:t>Workflow Diagram</a:t>
            </a:r>
            <a:endParaRPr lang="en-US" dirty="0"/>
          </a:p>
          <a:p>
            <a:pPr>
              <a:buFont typeface="Arial" panose="020B0604020202020204" pitchFamily="34" charset="0"/>
              <a:buChar char="•"/>
            </a:pPr>
            <a:r>
              <a:rPr lang="en-US" b="0" i="0" dirty="0">
                <a:effectLst/>
              </a:rPr>
              <a:t>Patent Status</a:t>
            </a:r>
            <a:endParaRPr lang="en-US" dirty="0"/>
          </a:p>
          <a:p>
            <a:pPr>
              <a:buFont typeface="Arial" panose="020B0604020202020204" pitchFamily="34" charset="0"/>
              <a:buChar char="•"/>
            </a:pPr>
            <a:r>
              <a:rPr lang="en-US" b="0" i="0" dirty="0">
                <a:effectLst/>
              </a:rPr>
              <a:t>Research Paper Status</a:t>
            </a:r>
            <a:endParaRPr lang="en-US" dirty="0"/>
          </a:p>
          <a:p>
            <a:pPr>
              <a:buFont typeface="Arial" panose="020B0604020202020204" pitchFamily="34" charset="0"/>
              <a:buChar char="•"/>
            </a:pPr>
            <a:r>
              <a:rPr lang="en-US" b="0" i="0" dirty="0">
                <a:effectLst/>
              </a:rPr>
              <a:t>Project Status</a:t>
            </a:r>
            <a:endParaRPr lang="en-US" dirty="0"/>
          </a:p>
          <a:p>
            <a:pPr>
              <a:buFont typeface="Arial" panose="020B0604020202020204" pitchFamily="34" charset="0"/>
              <a:buChar char="•"/>
            </a:pPr>
            <a:r>
              <a:rPr lang="en-US" b="0" i="0" dirty="0">
                <a:effectLst/>
              </a:rPr>
              <a:t>References</a:t>
            </a:r>
            <a:endParaRPr lang="en-US" dirty="0"/>
          </a:p>
          <a:p>
            <a:endParaRPr lang="en-IN" dirty="0"/>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4" name="Slide Number Placeholder 3">
            <a:extLst>
              <a:ext uri="{FF2B5EF4-FFF2-40B4-BE49-F238E27FC236}">
                <a16:creationId xmlns:a16="http://schemas.microsoft.com/office/drawing/2014/main" id="{B78F3FF2-54F3-F6BD-E6A9-4F6B96467980}"/>
              </a:ext>
            </a:extLst>
          </p:cNvPr>
          <p:cNvSpPr>
            <a:spLocks noGrp="1"/>
          </p:cNvSpPr>
          <p:nvPr>
            <p:ph type="sldNum" sz="quarter" idx="12"/>
          </p:nvPr>
        </p:nvSpPr>
        <p:spPr/>
        <p:txBody>
          <a:bodyPr/>
          <a:lstStyle/>
          <a:p>
            <a:fld id="{3F87B148-DC85-4EDB-ACA3-100B1D618A48}" type="slidenum">
              <a:rPr lang="en-IN" smtClean="0"/>
              <a:t>20</a:t>
            </a:fld>
            <a:endParaRPr lang="en-IN"/>
          </a:p>
        </p:txBody>
      </p:sp>
      <p:sp>
        <p:nvSpPr>
          <p:cNvPr id="5" name="TextBox 4">
            <a:extLst>
              <a:ext uri="{FF2B5EF4-FFF2-40B4-BE49-F238E27FC236}">
                <a16:creationId xmlns:a16="http://schemas.microsoft.com/office/drawing/2014/main" id="{44F1E0AF-BB3C-2CE4-6AC8-0BBED59F2355}"/>
              </a:ext>
            </a:extLst>
          </p:cNvPr>
          <p:cNvSpPr txBox="1"/>
          <p:nvPr/>
        </p:nvSpPr>
        <p:spPr>
          <a:xfrm>
            <a:off x="838199" y="1925064"/>
            <a:ext cx="10343921" cy="1569660"/>
          </a:xfrm>
          <a:prstGeom prst="rect">
            <a:avLst/>
          </a:prstGeom>
          <a:noFill/>
        </p:spPr>
        <p:txBody>
          <a:bodyPr wrap="square">
            <a:spAutoFit/>
          </a:bodyPr>
          <a:lstStyle/>
          <a:p>
            <a:r>
              <a:rPr lang="en-IN" sz="2400" dirty="0"/>
              <a:t>Research Paper Link-</a:t>
            </a:r>
          </a:p>
          <a:p>
            <a:endParaRPr lang="en-IN" sz="2400" dirty="0"/>
          </a:p>
          <a:p>
            <a:r>
              <a:rPr lang="en-IN" sz="2400" dirty="0">
                <a:hlinkClick r:id="rId2"/>
              </a:rPr>
              <a:t>https://drive.google.com/file/d/1rL1_7fOY2yaqZZArW6Ve7PwgYoYlC6WH/view?usp=sharing</a:t>
            </a:r>
            <a:endParaRPr lang="en-IN" sz="2400" dirty="0"/>
          </a:p>
        </p:txBody>
      </p:sp>
    </p:spTree>
    <p:extLst>
      <p:ext uri="{BB962C8B-B14F-4D97-AF65-F5344CB8AC3E}">
        <p14:creationId xmlns:p14="http://schemas.microsoft.com/office/powerpoint/2010/main" val="388296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a:xfrm>
            <a:off x="838200" y="1825625"/>
            <a:ext cx="11049000" cy="4351338"/>
          </a:xfrm>
        </p:spPr>
        <p:txBody>
          <a:bodyPr/>
          <a:lstStyle/>
          <a:p>
            <a:pPr marL="0" indent="0">
              <a:buNone/>
            </a:pPr>
            <a:r>
              <a:rPr lang="en-IN" dirty="0"/>
              <a:t>GitHub Link-</a:t>
            </a:r>
          </a:p>
          <a:p>
            <a:pPr marL="0" indent="0">
              <a:buNone/>
            </a:pP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https://github.com/KIET-Github/CS-2024-C/tree/main/PCS24-2-Akanksha/Cryptocurrency%20Tracker%20WebApp</a:t>
            </a:r>
            <a:endParaRPr lang="en-IN" dirty="0">
              <a:solidFill>
                <a:schemeClr val="accent5">
                  <a:lumMod val="75000"/>
                </a:schemeClr>
              </a:solidFill>
            </a:endParaRPr>
          </a:p>
        </p:txBody>
      </p:sp>
      <p:sp>
        <p:nvSpPr>
          <p:cNvPr id="4" name="Slide Number Placeholder 3">
            <a:extLst>
              <a:ext uri="{FF2B5EF4-FFF2-40B4-BE49-F238E27FC236}">
                <a16:creationId xmlns:a16="http://schemas.microsoft.com/office/drawing/2014/main" id="{8050F8CA-C9C5-1ECE-0758-D95CF267D5CB}"/>
              </a:ext>
            </a:extLst>
          </p:cNvPr>
          <p:cNvSpPr>
            <a:spLocks noGrp="1"/>
          </p:cNvSpPr>
          <p:nvPr>
            <p:ph type="sldNum" sz="quarter" idx="12"/>
          </p:nvPr>
        </p:nvSpPr>
        <p:spPr/>
        <p:txBody>
          <a:bodyPr/>
          <a:lstStyle/>
          <a:p>
            <a:fld id="{3F87B148-DC85-4EDB-ACA3-100B1D618A48}" type="slidenum">
              <a:rPr lang="en-IN" smtClean="0"/>
              <a:t>21</a:t>
            </a:fld>
            <a:endParaRPr lang="en-IN"/>
          </a:p>
        </p:txBody>
      </p:sp>
    </p:spTree>
    <p:extLst>
      <p:ext uri="{BB962C8B-B14F-4D97-AF65-F5344CB8AC3E}">
        <p14:creationId xmlns:p14="http://schemas.microsoft.com/office/powerpoint/2010/main" val="168185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All documents Proofs (GitHub and Drive)</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a:xfrm>
            <a:off x="477856" y="1553378"/>
            <a:ext cx="11236287" cy="4802972"/>
          </a:xfrm>
        </p:spPr>
        <p:txBody>
          <a:bodyPr>
            <a:normAutofit fontScale="92500" lnSpcReduction="20000"/>
          </a:bodyPr>
          <a:lstStyle/>
          <a:p>
            <a:r>
              <a:rPr lang="en-IN" dirty="0"/>
              <a:t>Testing report-</a:t>
            </a:r>
          </a:p>
          <a:p>
            <a:pPr marL="0" indent="0">
              <a:buNone/>
            </a:pPr>
            <a:r>
              <a:rPr lang="en-IN" dirty="0"/>
              <a:t>    </a:t>
            </a:r>
            <a:r>
              <a:rPr lang="en-IN" sz="2300" dirty="0"/>
              <a:t>GitHub-</a:t>
            </a:r>
            <a:r>
              <a:rPr lang="en-IN" sz="1600" dirty="0">
                <a:hlinkClick r:id="rId2"/>
              </a:rPr>
              <a:t>CS-2024-C/PCS24-2-Akanksha at main · KIET-</a:t>
            </a:r>
            <a:r>
              <a:rPr lang="en-IN" sz="1600" dirty="0" err="1">
                <a:hlinkClick r:id="rId2"/>
              </a:rPr>
              <a:t>Github</a:t>
            </a:r>
            <a:r>
              <a:rPr lang="en-IN" sz="1600" dirty="0">
                <a:hlinkClick r:id="rId2"/>
              </a:rPr>
              <a:t>/CS-2024-C · GitHub</a:t>
            </a:r>
            <a:endParaRPr lang="en-IN" sz="2300" dirty="0"/>
          </a:p>
          <a:p>
            <a:pPr marL="0" indent="0">
              <a:buNone/>
            </a:pPr>
            <a:r>
              <a:rPr lang="en-IN" sz="2300" dirty="0"/>
              <a:t>     Drive-</a:t>
            </a:r>
            <a:r>
              <a:rPr lang="en-IN" sz="2300" dirty="0">
                <a:hlinkClick r:id="rId3"/>
              </a:rPr>
              <a:t>https://drive.google.com/file/d/15Kfiafs_UwV9GbAzOlTGu_BoY9Vigeab/view?usp=sharing</a:t>
            </a:r>
            <a:endParaRPr lang="en-IN" sz="2300" dirty="0"/>
          </a:p>
          <a:p>
            <a:r>
              <a:rPr lang="en-IN" dirty="0"/>
              <a:t>Synopsis-</a:t>
            </a:r>
          </a:p>
          <a:p>
            <a:pPr marL="0" indent="0">
              <a:buNone/>
            </a:pPr>
            <a:r>
              <a:rPr lang="en-IN" dirty="0"/>
              <a:t>    </a:t>
            </a:r>
            <a:r>
              <a:rPr lang="en-IN" sz="2300" dirty="0"/>
              <a:t>GitHub-</a:t>
            </a:r>
            <a:r>
              <a:rPr lang="en-IN" sz="1600" dirty="0">
                <a:hlinkClick r:id="rId2"/>
              </a:rPr>
              <a:t>CS-2024-C/PCS24-2-Akanksha at main · KIET-</a:t>
            </a:r>
            <a:r>
              <a:rPr lang="en-IN" sz="1600" dirty="0" err="1">
                <a:hlinkClick r:id="rId2"/>
              </a:rPr>
              <a:t>Github</a:t>
            </a:r>
            <a:r>
              <a:rPr lang="en-IN" sz="1600" dirty="0">
                <a:hlinkClick r:id="rId2"/>
              </a:rPr>
              <a:t>/CS-2024-C · GitHub</a:t>
            </a:r>
            <a:endParaRPr lang="en-IN" sz="2300" dirty="0"/>
          </a:p>
          <a:p>
            <a:pPr marL="0" indent="0">
              <a:buNone/>
            </a:pPr>
            <a:r>
              <a:rPr lang="en-IN" sz="2300" dirty="0"/>
              <a:t>     Drive-</a:t>
            </a:r>
            <a:r>
              <a:rPr lang="en-IN" sz="2300" dirty="0">
                <a:hlinkClick r:id="rId4"/>
              </a:rPr>
              <a:t>https://drive.google.com/file/d/10Hj3Qfsm3L-HoY4ZY7h2Ao0DNxoNfd9N/view?usp=sharing</a:t>
            </a:r>
            <a:endParaRPr lang="en-IN" sz="2300" dirty="0"/>
          </a:p>
          <a:p>
            <a:r>
              <a:rPr lang="en-IN" dirty="0"/>
              <a:t>SRS-</a:t>
            </a:r>
          </a:p>
          <a:p>
            <a:pPr marL="0" indent="0">
              <a:buNone/>
            </a:pPr>
            <a:r>
              <a:rPr lang="en-IN" dirty="0"/>
              <a:t>    </a:t>
            </a:r>
            <a:r>
              <a:rPr lang="en-IN" sz="2300" dirty="0"/>
              <a:t>GitHub-</a:t>
            </a:r>
            <a:r>
              <a:rPr lang="en-IN" sz="1600" dirty="0">
                <a:hlinkClick r:id="rId2"/>
              </a:rPr>
              <a:t>CS-2024-C/PCS24-2-Akanksha at main · KIET-</a:t>
            </a:r>
            <a:r>
              <a:rPr lang="en-IN" sz="1600" dirty="0" err="1">
                <a:hlinkClick r:id="rId2"/>
              </a:rPr>
              <a:t>Github</a:t>
            </a:r>
            <a:r>
              <a:rPr lang="en-IN" sz="1600" dirty="0">
                <a:hlinkClick r:id="rId2"/>
              </a:rPr>
              <a:t>/CS-2024-C · GitHub</a:t>
            </a:r>
            <a:endParaRPr lang="en-IN" sz="2300" dirty="0"/>
          </a:p>
          <a:p>
            <a:pPr marL="0" indent="0">
              <a:buNone/>
            </a:pPr>
            <a:r>
              <a:rPr lang="en-IN" sz="2300" dirty="0"/>
              <a:t>     Drive-</a:t>
            </a:r>
            <a:r>
              <a:rPr lang="en-IN" sz="2300" dirty="0">
                <a:hlinkClick r:id="rId5"/>
              </a:rPr>
              <a:t>https://drive.google.com/file/d/1ZAlmsy9gl0G6BbnA7l2kN9mF8HP04_c2/view?usp=sharing</a:t>
            </a:r>
            <a:endParaRPr lang="en-IN" sz="2300" dirty="0"/>
          </a:p>
          <a:p>
            <a:r>
              <a:rPr lang="en-IN" dirty="0"/>
              <a:t>Report-</a:t>
            </a:r>
          </a:p>
          <a:p>
            <a:pPr marL="0" indent="0">
              <a:buNone/>
            </a:pPr>
            <a:r>
              <a:rPr lang="en-IN" dirty="0"/>
              <a:t>   </a:t>
            </a:r>
            <a:r>
              <a:rPr lang="en-IN" sz="2200" dirty="0"/>
              <a:t>GitHub-</a:t>
            </a:r>
            <a:r>
              <a:rPr lang="en-IN" sz="1600" dirty="0">
                <a:hlinkClick r:id="rId2"/>
              </a:rPr>
              <a:t>CS-2024-C</a:t>
            </a:r>
            <a:r>
              <a:rPr lang="en-IN" sz="1600">
                <a:hlinkClick r:id="rId2"/>
              </a:rPr>
              <a:t>/PCS24-2-Akanksha </a:t>
            </a:r>
            <a:r>
              <a:rPr lang="en-IN" sz="1600" dirty="0">
                <a:hlinkClick r:id="rId2"/>
              </a:rPr>
              <a:t>at main · KIET-</a:t>
            </a:r>
            <a:r>
              <a:rPr lang="en-IN" sz="1600" dirty="0" err="1">
                <a:hlinkClick r:id="rId2"/>
              </a:rPr>
              <a:t>Github</a:t>
            </a:r>
            <a:r>
              <a:rPr lang="en-IN" sz="1600" dirty="0">
                <a:hlinkClick r:id="rId2"/>
              </a:rPr>
              <a:t>/CS-2024-C · GitHub</a:t>
            </a:r>
            <a:endParaRPr lang="en-IN" sz="2200" dirty="0"/>
          </a:p>
          <a:p>
            <a:pPr marL="0" indent="0">
              <a:buNone/>
            </a:pPr>
            <a:r>
              <a:rPr lang="en-IN" sz="2200" dirty="0"/>
              <a:t>    Drive-</a:t>
            </a:r>
            <a:r>
              <a:rPr lang="en-IN" sz="2200" dirty="0">
                <a:hlinkClick r:id="rId6"/>
              </a:rPr>
              <a:t>https://drive.google.com/file/d/1njJRLTg_SSszY6PfbdoRf8qRfEvw44NJ/view?usp=sharing</a:t>
            </a:r>
            <a:endParaRPr lang="en-IN" sz="2200" dirty="0"/>
          </a:p>
        </p:txBody>
      </p:sp>
      <p:sp>
        <p:nvSpPr>
          <p:cNvPr id="4" name="Slide Number Placeholder 3">
            <a:extLst>
              <a:ext uri="{FF2B5EF4-FFF2-40B4-BE49-F238E27FC236}">
                <a16:creationId xmlns:a16="http://schemas.microsoft.com/office/drawing/2014/main" id="{4898C628-1954-7F89-2DB3-6D39DEAD49FD}"/>
              </a:ext>
            </a:extLst>
          </p:cNvPr>
          <p:cNvSpPr>
            <a:spLocks noGrp="1"/>
          </p:cNvSpPr>
          <p:nvPr>
            <p:ph type="sldNum" sz="quarter" idx="12"/>
          </p:nvPr>
        </p:nvSpPr>
        <p:spPr/>
        <p:txBody>
          <a:bodyPr/>
          <a:lstStyle/>
          <a:p>
            <a:fld id="{3F87B148-DC85-4EDB-ACA3-100B1D618A48}" type="slidenum">
              <a:rPr lang="en-IN" smtClean="0"/>
              <a:t>22</a:t>
            </a:fld>
            <a:endParaRPr lang="en-IN"/>
          </a:p>
        </p:txBody>
      </p:sp>
    </p:spTree>
    <p:extLst>
      <p:ext uri="{BB962C8B-B14F-4D97-AF65-F5344CB8AC3E}">
        <p14:creationId xmlns:p14="http://schemas.microsoft.com/office/powerpoint/2010/main" val="473929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pPr marL="0" indent="0">
              <a:buNone/>
            </a:pPr>
            <a:r>
              <a:rPr lang="en-US" sz="2400" dirty="0"/>
              <a:t>[1] S. Nakamoto, "Bitcoin: A peer-to-peer electronic cash system," [Online]. </a:t>
            </a:r>
            <a:r>
              <a:rPr lang="en-US" sz="2400" dirty="0" err="1"/>
              <a:t>Available:https</a:t>
            </a:r>
            <a:r>
              <a:rPr lang="en-US" sz="2400" dirty="0"/>
              <a:t>://bitcoin.org/bitcoin.pdf.</a:t>
            </a:r>
          </a:p>
          <a:p>
            <a:pPr marL="0" indent="0">
              <a:buNone/>
            </a:pPr>
            <a:r>
              <a:rPr lang="en-US" sz="2400" dirty="0"/>
              <a:t>[2] D. Yermack, "Is Bitcoin a real currency? An economic </a:t>
            </a:r>
            <a:r>
              <a:rPr lang="en-US" sz="2400" dirty="0" err="1"/>
              <a:t>appraisal,"Contemporary</a:t>
            </a:r>
            <a:r>
              <a:rPr lang="en-US" sz="2400" dirty="0"/>
              <a:t> Economic Policy”, vol.24, no. 2, pp. 242-255, 2013.</a:t>
            </a:r>
          </a:p>
          <a:p>
            <a:pPr marL="0" indent="0">
              <a:buNone/>
            </a:pPr>
            <a:r>
              <a:rPr lang="en-US" sz="2400" dirty="0"/>
              <a:t>[3] W. </a:t>
            </a:r>
            <a:r>
              <a:rPr lang="en-US" sz="2400" dirty="0" err="1"/>
              <a:t>Mougayar</a:t>
            </a:r>
            <a:r>
              <a:rPr lang="en-US" sz="2400" dirty="0"/>
              <a:t>, “The business blockchain: Promise, practice, and application of the next internet technology”. John Wiley &amp; Sons, 2016.</a:t>
            </a:r>
          </a:p>
          <a:p>
            <a:pPr marL="0" indent="0">
              <a:buNone/>
            </a:pPr>
            <a:r>
              <a:rPr lang="en-US" sz="2400" dirty="0"/>
              <a:t>[4] M. Swan, “Blockchain: Blueprint for a new economy”. O'Reilly Media, Inc., 2015.</a:t>
            </a:r>
          </a:p>
          <a:p>
            <a:pPr marL="0" indent="0">
              <a:buNone/>
            </a:pPr>
            <a:r>
              <a:rPr lang="en-US" sz="2400" dirty="0"/>
              <a:t>[5] D. Tapscott and A. Tapscott, “Blockchain revolution: How the technology behind bitcoin is </a:t>
            </a:r>
            <a:r>
              <a:rPr lang="en-US" sz="2400" dirty="0" err="1"/>
              <a:t>changingmoney</a:t>
            </a:r>
            <a:r>
              <a:rPr lang="en-US" sz="2400" dirty="0"/>
              <a:t>, business, and the world”. Penguin, 2016.</a:t>
            </a:r>
          </a:p>
          <a:p>
            <a:pPr marL="0" indent="0">
              <a:buNone/>
            </a:pPr>
            <a:r>
              <a:rPr lang="en-IN" sz="2400" dirty="0"/>
              <a:t>[6] E. T. Cheah and J. Fry, "Speculative bubbles in Bitcoin markets? An empirical investigation into the fundamental value of Bitcoin," “Economics Letters”, vol. 130, pp. 32-36, 2015.</a:t>
            </a:r>
          </a:p>
          <a:p>
            <a:pPr marL="0" indent="0">
              <a:buNone/>
            </a:pPr>
            <a:endParaRPr lang="en-IN" sz="2400" dirty="0"/>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23</a:t>
            </a:fld>
            <a:endParaRPr lang="en-IN"/>
          </a:p>
        </p:txBody>
      </p:sp>
    </p:spTree>
    <p:extLst>
      <p:ext uri="{BB962C8B-B14F-4D97-AF65-F5344CB8AC3E}">
        <p14:creationId xmlns:p14="http://schemas.microsoft.com/office/powerpoint/2010/main" val="273688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838200" y="1542361"/>
            <a:ext cx="10515600" cy="4634602"/>
          </a:xfrm>
        </p:spPr>
        <p:txBody>
          <a:bodyPr>
            <a:noAutofit/>
          </a:bodyPr>
          <a:lstStyle/>
          <a:p>
            <a:pPr marL="0" indent="0">
              <a:buNone/>
            </a:pPr>
            <a:r>
              <a:rPr lang="en-IN" sz="2400" dirty="0"/>
              <a:t>[7] F. Glaser et al., "Bitcoin-asset or currency? Revealing users’ hidden intentions," in “Proceedings of the Twenty Second European Conference on Information Systems (ECIS)”, Tel Aviv, 2014.</a:t>
            </a:r>
          </a:p>
          <a:p>
            <a:pPr marL="0" indent="0">
              <a:buNone/>
            </a:pPr>
            <a:r>
              <a:rPr lang="en-IN" sz="2400" dirty="0"/>
              <a:t>[8] V. </a:t>
            </a:r>
            <a:r>
              <a:rPr lang="en-IN" sz="2400" dirty="0" err="1"/>
              <a:t>Buterin</a:t>
            </a:r>
            <a:r>
              <a:rPr lang="en-IN" sz="2400" dirty="0"/>
              <a:t>, "A next-generation smart contract and decentralized application platform," White paper,[Online]. Available: https://github.com/ethereum/wiki/wiki/White-Paper.</a:t>
            </a:r>
          </a:p>
          <a:p>
            <a:pPr marL="0" indent="0">
              <a:buNone/>
            </a:pPr>
            <a:r>
              <a:rPr lang="en-IN" sz="2400" dirty="0"/>
              <a:t>[9] K. Croman et al., "On scaling decentralized blockchains," in “Proceedings of the 3rd Workshop on Bitcoin and Blockchain Research”, pp. 106-125, 2016.</a:t>
            </a:r>
          </a:p>
          <a:p>
            <a:pPr marL="0" indent="0">
              <a:buNone/>
            </a:pPr>
            <a:r>
              <a:rPr lang="en-IN" sz="2400" dirty="0"/>
              <a:t>[10] X. Li et al., "A survey on the security of blockchain systems," “Future Generation Computer </a:t>
            </a:r>
            <a:r>
              <a:rPr lang="en-IN" sz="2400" dirty="0" err="1"/>
              <a:t>Systems”,vol</a:t>
            </a:r>
            <a:r>
              <a:rPr lang="en-IN" sz="2400" dirty="0"/>
              <a:t>. 82, pp. 395-411, 2018</a:t>
            </a: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24</a:t>
            </a:fld>
            <a:endParaRPr lang="en-IN"/>
          </a:p>
        </p:txBody>
      </p:sp>
    </p:spTree>
    <p:extLst>
      <p:ext uri="{BB962C8B-B14F-4D97-AF65-F5344CB8AC3E}">
        <p14:creationId xmlns:p14="http://schemas.microsoft.com/office/powerpoint/2010/main" val="347285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pPr algn="just">
              <a:buFont typeface="Arial" panose="020B0604020202020204" pitchFamily="34" charset="0"/>
              <a:buChar char="•"/>
            </a:pPr>
            <a:r>
              <a:rPr lang="en-US" b="0" i="0" dirty="0">
                <a:effectLst/>
              </a:rPr>
              <a:t>Cryptocurrencies form an economic aspect and part of our economy and as it is a fairly new emerging domain, the information resources are widely scattered. This proves to be a major hurdle for potential and new investors as well who want to learn about this domain. </a:t>
            </a:r>
          </a:p>
          <a:p>
            <a:pPr marL="0" indent="0" algn="just">
              <a:buNone/>
            </a:pPr>
            <a:endParaRPr lang="en-US" dirty="0"/>
          </a:p>
          <a:p>
            <a:pPr algn="just">
              <a:buFont typeface="Arial" panose="020B0604020202020204" pitchFamily="34" charset="0"/>
              <a:buChar char="•"/>
            </a:pPr>
            <a:r>
              <a:rPr lang="en-US" b="0" i="0" dirty="0">
                <a:effectLst/>
              </a:rPr>
              <a:t>Combining information from multiple resources- evaluating which ones to trust at the same time, and doing all this at regular intervals of time (considering the volatility of cryptos) increases the slope of the learning curve involved even more.</a:t>
            </a:r>
            <a:endParaRPr lang="en-US" dirty="0"/>
          </a:p>
          <a:p>
            <a:endParaRPr lang="en-IN" dirty="0"/>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p:txBody>
          <a:bodyPr/>
          <a:lstStyle/>
          <a:p>
            <a:fld id="{3F87B148-DC85-4EDB-ACA3-100B1D618A48}" type="slidenum">
              <a:rPr lang="en-IN" smtClean="0"/>
              <a:t>3</a:t>
            </a:fld>
            <a:endParaRPr lang="en-IN"/>
          </a:p>
        </p:txBody>
      </p:sp>
    </p:spTree>
    <p:extLst>
      <p:ext uri="{BB962C8B-B14F-4D97-AF65-F5344CB8AC3E}">
        <p14:creationId xmlns:p14="http://schemas.microsoft.com/office/powerpoint/2010/main" val="372868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pPr algn="just">
              <a:buFont typeface="Arial" panose="020B0604020202020204" pitchFamily="34" charset="0"/>
              <a:buChar char="•"/>
            </a:pPr>
            <a:r>
              <a:rPr lang="en-US" b="0" i="0" dirty="0">
                <a:effectLst/>
              </a:rPr>
              <a:t>The objective is to create a web app that aims to solve this problem it is designed to present all information in a structured and centralized manner.</a:t>
            </a:r>
            <a:endParaRPr lang="en-US" dirty="0"/>
          </a:p>
          <a:p>
            <a:pPr algn="just">
              <a:buFont typeface="Arial" panose="020B0604020202020204" pitchFamily="34" charset="0"/>
              <a:buChar char="•"/>
            </a:pPr>
            <a:r>
              <a:rPr lang="en-US" b="0" i="0" dirty="0">
                <a:effectLst/>
              </a:rPr>
              <a:t>Perform analysis of past performance and make reliable predictions about future dips and rises.</a:t>
            </a:r>
            <a:endParaRPr lang="en-US" dirty="0"/>
          </a:p>
          <a:p>
            <a:pPr algn="just">
              <a:buFont typeface="Arial" panose="020B0604020202020204" pitchFamily="34" charset="0"/>
              <a:buChar char="•"/>
            </a:pPr>
            <a:r>
              <a:rPr lang="en-US" b="0" i="0" dirty="0">
                <a:effectLst/>
              </a:rPr>
              <a:t>Provide handy tools like real-time value, local currency conversions, monitoring of top-performing currencies, and other performance statistics.</a:t>
            </a:r>
            <a:endParaRPr lang="en-US" dirty="0"/>
          </a:p>
          <a:p>
            <a:endParaRPr lang="en-IN" dirty="0"/>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59725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522297"/>
            <a:ext cx="10515600" cy="5016615"/>
          </a:xfrm>
        </p:spPr>
        <p:txBody>
          <a:bodyPr>
            <a:normAutofit fontScale="85000" lnSpcReduction="20000"/>
          </a:bodyPr>
          <a:lstStyle/>
          <a:p>
            <a:r>
              <a:rPr lang="en-IN" sz="3000" b="0" i="0" dirty="0">
                <a:effectLst/>
              </a:rPr>
              <a:t>Frontend-</a:t>
            </a:r>
          </a:p>
          <a:p>
            <a:pPr marL="0" indent="0">
              <a:buNone/>
            </a:pPr>
            <a:r>
              <a:rPr lang="en-IN" sz="3000" b="0" i="0" dirty="0">
                <a:effectLst/>
              </a:rPr>
              <a:t> </a:t>
            </a:r>
            <a:r>
              <a:rPr lang="en-IN" b="0" i="0" dirty="0">
                <a:effectLst/>
              </a:rPr>
              <a:t>      React JS</a:t>
            </a:r>
            <a:endParaRPr lang="en-IN" dirty="0"/>
          </a:p>
          <a:p>
            <a:pPr marL="0" indent="0">
              <a:buNone/>
            </a:pPr>
            <a:r>
              <a:rPr lang="en-IN" b="0" i="0" dirty="0">
                <a:effectLst/>
              </a:rPr>
              <a:t>       Material UI</a:t>
            </a:r>
            <a:endParaRPr lang="en-IN" dirty="0"/>
          </a:p>
          <a:p>
            <a:pPr marL="0" indent="0">
              <a:buNone/>
            </a:pPr>
            <a:r>
              <a:rPr lang="en-IN" b="0" i="0" dirty="0">
                <a:effectLst/>
              </a:rPr>
              <a:t>       Chart JS</a:t>
            </a:r>
            <a:endParaRPr lang="en-IN" dirty="0"/>
          </a:p>
          <a:p>
            <a:pPr marL="0" indent="0">
              <a:buNone/>
            </a:pPr>
            <a:r>
              <a:rPr lang="en-IN" b="0" i="0" dirty="0">
                <a:effectLst/>
              </a:rPr>
              <a:t>       CSS</a:t>
            </a:r>
            <a:endParaRPr lang="en-IN" dirty="0"/>
          </a:p>
          <a:p>
            <a:pPr marL="0" indent="0">
              <a:buNone/>
            </a:pPr>
            <a:r>
              <a:rPr lang="en-IN" b="0" i="0" dirty="0">
                <a:effectLst/>
              </a:rPr>
              <a:t>       JavaScript</a:t>
            </a:r>
            <a:endParaRPr lang="en-IN" dirty="0"/>
          </a:p>
          <a:p>
            <a:pPr marL="0" indent="0">
              <a:buNone/>
            </a:pPr>
            <a:r>
              <a:rPr lang="en-IN" b="0" i="0" dirty="0">
                <a:effectLst/>
              </a:rPr>
              <a:t>       Context API</a:t>
            </a:r>
            <a:endParaRPr lang="en-IN" dirty="0"/>
          </a:p>
          <a:p>
            <a:pPr marL="0" indent="0">
              <a:buNone/>
            </a:pPr>
            <a:r>
              <a:rPr lang="en-IN" b="0" i="0" dirty="0">
                <a:effectLst/>
              </a:rPr>
              <a:t>       Coin Gecko API</a:t>
            </a:r>
          </a:p>
          <a:p>
            <a:pPr marL="0" indent="0">
              <a:buNone/>
            </a:pPr>
            <a:r>
              <a:rPr lang="en-IN" b="0" i="0" dirty="0">
                <a:effectLst/>
              </a:rPr>
              <a:t>       Meta Mask</a:t>
            </a:r>
          </a:p>
          <a:p>
            <a:pPr marL="0" indent="0">
              <a:buNone/>
            </a:pPr>
            <a:endParaRPr lang="en-IN" b="0" i="0" dirty="0">
              <a:effectLst/>
            </a:endParaRPr>
          </a:p>
          <a:p>
            <a:r>
              <a:rPr lang="en-IN" sz="3100" dirty="0"/>
              <a:t>Backend-</a:t>
            </a:r>
          </a:p>
          <a:p>
            <a:pPr marL="0" indent="0">
              <a:buNone/>
            </a:pPr>
            <a:r>
              <a:rPr lang="en-IN" b="0" i="0" dirty="0">
                <a:effectLst/>
              </a:rPr>
              <a:t>      Firebase</a:t>
            </a:r>
            <a:endParaRPr lang="en-IN" dirty="0"/>
          </a:p>
          <a:p>
            <a:pPr marL="0" indent="0">
              <a:buNone/>
            </a:pPr>
            <a:r>
              <a:rPr lang="en-IN" b="0" i="0" dirty="0">
                <a:effectLst/>
              </a:rPr>
              <a:t>      Docker</a:t>
            </a:r>
            <a:endParaRPr lang="en-IN" dirty="0"/>
          </a:p>
          <a:p>
            <a:endParaRPr lang="en-IN" dirty="0"/>
          </a:p>
        </p:txBody>
      </p:sp>
      <p:sp>
        <p:nvSpPr>
          <p:cNvPr id="4" name="Slide Number Placeholder 3">
            <a:extLst>
              <a:ext uri="{FF2B5EF4-FFF2-40B4-BE49-F238E27FC236}">
                <a16:creationId xmlns:a16="http://schemas.microsoft.com/office/drawing/2014/main" id="{782A078F-32D4-C99B-5F3A-24FE425A791D}"/>
              </a:ext>
            </a:extLst>
          </p:cNvPr>
          <p:cNvSpPr>
            <a:spLocks noGrp="1"/>
          </p:cNvSpPr>
          <p:nvPr>
            <p:ph type="sldNum" sz="quarter" idx="12"/>
          </p:nvPr>
        </p:nvSpPr>
        <p:spPr/>
        <p:txBody>
          <a:bodyPr/>
          <a:lstStyle/>
          <a:p>
            <a:fld id="{3F87B148-DC85-4EDB-ACA3-100B1D618A48}" type="slidenum">
              <a:rPr lang="en-IN" smtClean="0"/>
              <a:t>5</a:t>
            </a:fld>
            <a:endParaRPr lang="en-IN"/>
          </a:p>
        </p:txBody>
      </p:sp>
    </p:spTree>
    <p:extLst>
      <p:ext uri="{BB962C8B-B14F-4D97-AF65-F5344CB8AC3E}">
        <p14:creationId xmlns:p14="http://schemas.microsoft.com/office/powerpoint/2010/main" val="33759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550202"/>
            <a:ext cx="10515600" cy="5026867"/>
          </a:xfrm>
        </p:spPr>
        <p:txBody>
          <a:bodyPr>
            <a:noAutofit/>
          </a:bodyPr>
          <a:lstStyle/>
          <a:p>
            <a:pPr algn="just"/>
            <a:r>
              <a:rPr lang="en-US" sz="2400" b="1" dirty="0"/>
              <a:t>An Analysis of Cryptocurrency, Bitcoin, and the Future, Peter D. DeVries, International Journal of Business Management and Commerce, 2016</a:t>
            </a:r>
          </a:p>
          <a:p>
            <a:pPr marL="0" indent="0" algn="just">
              <a:buNone/>
            </a:pPr>
            <a:r>
              <a:rPr lang="en-US" sz="2400" dirty="0"/>
              <a:t>Bitcoin, the world’s most common and well-known cryptocurrency, has been increasing in popularity. It has the same basic structure as it did when created in 2008, but repeat instances of the world market changing has created a new demand for cryptocurrencies much greater than its initial showing. By using a cryptocurrency, users are able to exchange value digitally without third party oversight. Cryptocurrency works on the theory of solving encryption algorithms to create unique hashes that are finite in number[1]. Combined with a network of computers verifying transactions, users are able to exchange hashes as if exchanging physical currency. Bitcoin does not have intrinsic value like gold in that it cannot be used to make physical objects like jewelry that have value. Nevertheless, value continues to exist due to trust and acceptance. Transaction increase is an indicator of user acceptance growing. </a:t>
            </a:r>
            <a:endParaRPr lang="en-IN" sz="2400"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13110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466009"/>
            <a:ext cx="10515600" cy="4758522"/>
          </a:xfrm>
        </p:spPr>
        <p:txBody>
          <a:bodyPr>
            <a:noAutofit/>
          </a:bodyPr>
          <a:lstStyle/>
          <a:p>
            <a:pPr algn="just"/>
            <a:r>
              <a:rPr lang="en-US" sz="2400" b="1" dirty="0">
                <a:latin typeface="Calibri (Body)"/>
              </a:rPr>
              <a:t>Understanding Cryptocurrency and its Dynamics, M. Ajith Kumar,</a:t>
            </a:r>
            <a:r>
              <a:rPr lang="en-US" sz="2400" b="1" i="0" dirty="0">
                <a:effectLst/>
                <a:highlight>
                  <a:srgbClr val="FFFFFF"/>
                </a:highlight>
                <a:latin typeface="Calibri (Body)"/>
              </a:rPr>
              <a:t> The International Conference on Fintech: Digital Transformation of Financial Services</a:t>
            </a:r>
            <a:r>
              <a:rPr lang="en-US" sz="2400" b="1" dirty="0">
                <a:latin typeface="Calibri (Body)"/>
              </a:rPr>
              <a:t>, 2023</a:t>
            </a:r>
          </a:p>
          <a:p>
            <a:pPr marL="0" indent="0" algn="just">
              <a:buNone/>
            </a:pPr>
            <a:r>
              <a:rPr lang="en-US" sz="2400" dirty="0"/>
              <a:t>Cryptocurrency is a mysterious industry. With time, more and more people show interest in it and testing their fortune by investing in digital currencies, such as Bitcoin, Ethereum, Litecoin, Cardano, </a:t>
            </a:r>
            <a:r>
              <a:rPr lang="en-US" sz="2400" dirty="0" err="1"/>
              <a:t>Polkadot</a:t>
            </a:r>
            <a:r>
              <a:rPr lang="en-US" sz="2400" dirty="0"/>
              <a:t>, Stellar, Dogecoin, Biance Coin, Tether, Monero and so on[2]. Where Cryptocurrency is a type of digital or virtual currency that uses cryptography to safeguard transactions, it is a peer-to-peer payment system that allows anyone from anywhere to send and accept payments. One of crypto's most notable features is that it can be used to transfer value between two parties. This is done without the involvement of a third party, resulting in a more open and censorship- resistant transaction[8].While the price of a cryptocurrency can spike to dizzying highs, they can crash to terrifying lows just as quickly. Nowadays, all have been pushed back by Crypto currency. But Crypto currency is different, where no tax or commission is charged on this. </a:t>
            </a:r>
            <a:endParaRPr lang="en-US" sz="2400" b="1" dirty="0">
              <a:latin typeface="Calibri (Body)"/>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7</a:t>
            </a:fld>
            <a:endParaRPr lang="en-IN" dirty="0"/>
          </a:p>
        </p:txBody>
      </p:sp>
    </p:spTree>
    <p:extLst>
      <p:ext uri="{BB962C8B-B14F-4D97-AF65-F5344CB8AC3E}">
        <p14:creationId xmlns:p14="http://schemas.microsoft.com/office/powerpoint/2010/main" val="325139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550202"/>
            <a:ext cx="10515600" cy="5026867"/>
          </a:xfrm>
        </p:spPr>
        <p:txBody>
          <a:bodyPr>
            <a:noAutofit/>
          </a:bodyPr>
          <a:lstStyle/>
          <a:p>
            <a:pPr algn="just"/>
            <a:r>
              <a:rPr lang="en-US" sz="2400" b="1" dirty="0">
                <a:latin typeface="Calibri (Body)"/>
              </a:rPr>
              <a:t>Security and Trust in Cryptocurrencies, </a:t>
            </a:r>
            <a:r>
              <a:rPr lang="en-US" sz="2400" b="1" dirty="0" err="1">
                <a:latin typeface="Calibri (Body)"/>
              </a:rPr>
              <a:t>Jozef</a:t>
            </a:r>
            <a:r>
              <a:rPr lang="en-US" sz="2400" b="1" dirty="0">
                <a:latin typeface="Calibri (Body)"/>
              </a:rPr>
              <a:t> Bucko, Dana </a:t>
            </a:r>
            <a:r>
              <a:rPr lang="en-US" sz="2400" b="1" dirty="0" err="1">
                <a:latin typeface="Calibri (Body)"/>
              </a:rPr>
              <a:t>Palova</a:t>
            </a:r>
            <a:r>
              <a:rPr lang="en-US" sz="2400" b="1" dirty="0">
                <a:latin typeface="Calibri (Body)"/>
              </a:rPr>
              <a:t>, Martin </a:t>
            </a:r>
            <a:r>
              <a:rPr lang="en-US" sz="2400" b="1" dirty="0" err="1">
                <a:latin typeface="Calibri (Body)"/>
              </a:rPr>
              <a:t>Vajacka</a:t>
            </a:r>
            <a:r>
              <a:rPr lang="en-US" sz="2400" b="1" dirty="0">
                <a:latin typeface="Calibri (Body)"/>
              </a:rPr>
              <a:t>, </a:t>
            </a:r>
            <a:r>
              <a:rPr lang="en-IN" sz="2400" b="1" i="0" dirty="0">
                <a:effectLst/>
                <a:highlight>
                  <a:srgbClr val="FFFFFF"/>
                </a:highlight>
                <a:latin typeface="Calibri (Body)"/>
              </a:rPr>
              <a:t>Central European Conference in Finance and Economics, 2015</a:t>
            </a:r>
          </a:p>
          <a:p>
            <a:pPr marL="0" indent="0" algn="just">
              <a:buNone/>
            </a:pPr>
            <a:r>
              <a:rPr lang="en-US" sz="2400" dirty="0"/>
              <a:t>The term of cryptocurrency is phenomenon of recent years, standing for digital currency based on principles of cryptography. General public may confuse this term with Bitcoin, but many other cryptocurrencies arose. Bitcoin was first cryptocurrency introduced and still it is the most popular. There are two types of Bitcoin users: basic ordinary users and so called “miners”. Ordinary Bitcoin users use digital wallet similar to electronic banking for management of Bitcoin cash and transferring payments in bitcoins[3]. Access to these data has only the holder of cryptographic private key. If the wallet data is lost (e.g. the wallet data file is inadvertently corrupted or deleted), then the bitcoins contained in this wallet are lost forever (when file was not backed up). The public address of the wallet still exists, but it can only be accessed by the private key, which has been deleted. And breaking Bitcoin’s impossible using common computational force of personal computer in timely manner.</a:t>
            </a:r>
            <a:endParaRPr lang="en-IN" sz="2400" b="1" i="0" dirty="0">
              <a:effectLst/>
              <a:highlight>
                <a:srgbClr val="FFFFFF"/>
              </a:highlight>
              <a:latin typeface="Calibri (Body)"/>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8</a:t>
            </a:fld>
            <a:endParaRPr lang="en-IN"/>
          </a:p>
        </p:txBody>
      </p:sp>
    </p:spTree>
    <p:extLst>
      <p:ext uri="{BB962C8B-B14F-4D97-AF65-F5344CB8AC3E}">
        <p14:creationId xmlns:p14="http://schemas.microsoft.com/office/powerpoint/2010/main" val="28924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550202"/>
            <a:ext cx="10515600" cy="5026867"/>
          </a:xfrm>
        </p:spPr>
        <p:txBody>
          <a:bodyPr>
            <a:noAutofit/>
          </a:bodyPr>
          <a:lstStyle/>
          <a:p>
            <a:pPr algn="just"/>
            <a:r>
              <a:rPr lang="en-US" sz="2400" b="1" dirty="0"/>
              <a:t>Cryptocurrency trading: A comprehensive survey, Fan Fang, Carmine </a:t>
            </a:r>
            <a:r>
              <a:rPr lang="en-US" sz="2400" b="1" dirty="0" err="1"/>
              <a:t>Ventre</a:t>
            </a:r>
            <a:r>
              <a:rPr lang="en-US" sz="2400" b="1" dirty="0"/>
              <a:t> </a:t>
            </a:r>
            <a:r>
              <a:rPr lang="en-IN" sz="2400" b="1" dirty="0"/>
              <a:t>Turing Intelligence Technology Limited</a:t>
            </a:r>
            <a:r>
              <a:rPr lang="en-US" sz="2400" b="1" dirty="0"/>
              <a:t>, 2022</a:t>
            </a:r>
          </a:p>
          <a:p>
            <a:pPr marL="0" indent="0" algn="just">
              <a:buNone/>
            </a:pPr>
            <a:r>
              <a:rPr lang="en-US" sz="2400" dirty="0"/>
              <a:t>In recent years, the tendency of the number of financial institutions to include cryptocurrencies in their portfolios has accelerated. Crypto currencies are the first pure digital assets to be included by asset managers. Although they have some commonalities with more traditional assets, they have their own separate nature and their behavior as an asset is still in the process of being understood [4]. This paper provides a comprehensive survey of cryptocurrency trading research, by covering 146 research papers on various aspects of cryptocurrency trading (e.g., cryptocurrency trading systems, bubble and extreme condition, prediction of volatility and return, crypto-assets portfolio construction, technical trading and others)[7]. This paper also analyses datasets, research trends and distribution among research objects (contents/properties) and technologies, concluding with some promising opportunities that remain open in cryptocurrency trading.</a:t>
            </a: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9</a:t>
            </a:fld>
            <a:endParaRPr lang="en-IN"/>
          </a:p>
        </p:txBody>
      </p:sp>
    </p:spTree>
    <p:extLst>
      <p:ext uri="{BB962C8B-B14F-4D97-AF65-F5344CB8AC3E}">
        <p14:creationId xmlns:p14="http://schemas.microsoft.com/office/powerpoint/2010/main" val="1321432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714</TotalTime>
  <Words>1831</Words>
  <Application>Microsoft Office PowerPoint</Application>
  <PresentationFormat>Widescreen</PresentationFormat>
  <Paragraphs>121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Bookman Old Style</vt:lpstr>
      <vt:lpstr>Calibri</vt:lpstr>
      <vt:lpstr>Calibri (Body)</vt:lpstr>
      <vt:lpstr>Calibri Light</vt:lpstr>
      <vt:lpstr>Times New Roman</vt:lpstr>
      <vt:lpstr>Office Theme</vt:lpstr>
      <vt:lpstr>                      DEPARTMENT OF COMPUTER SCIENCE     Project Presentation (KCS 851) Cryptocurrency Analysis WebApp</vt:lpstr>
      <vt:lpstr>Table Of Contents</vt:lpstr>
      <vt:lpstr>Problem Statement</vt:lpstr>
      <vt:lpstr>Objectives</vt:lpstr>
      <vt:lpstr>Technology Used </vt:lpstr>
      <vt:lpstr>Literature Survey </vt:lpstr>
      <vt:lpstr>Literature Survey </vt:lpstr>
      <vt:lpstr>Literature Survey </vt:lpstr>
      <vt:lpstr>Literature Survey </vt:lpstr>
      <vt:lpstr>Literature Survey </vt:lpstr>
      <vt:lpstr>Process Flow Diagram</vt:lpstr>
      <vt:lpstr>ER Diagram</vt:lpstr>
      <vt:lpstr>USE CASE Diagram</vt:lpstr>
      <vt:lpstr>DFD Level-0</vt:lpstr>
      <vt:lpstr>DFD Level-1</vt:lpstr>
      <vt:lpstr>DFD Level-2</vt:lpstr>
      <vt:lpstr>DFD Level-2</vt:lpstr>
      <vt:lpstr>Patent Status</vt:lpstr>
      <vt:lpstr>Research Paper Status</vt:lpstr>
      <vt:lpstr>Research Paper Status</vt:lpstr>
      <vt:lpstr>Project Status</vt:lpstr>
      <vt:lpstr>All documents Proofs (GitHub and Drive)</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akanksha.2024cs1126</cp:lastModifiedBy>
  <cp:revision>32</cp:revision>
  <dcterms:created xsi:type="dcterms:W3CDTF">2023-09-23T09:10:50Z</dcterms:created>
  <dcterms:modified xsi:type="dcterms:W3CDTF">2024-06-01T17:59:16Z</dcterms:modified>
</cp:coreProperties>
</file>