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58" r:id="rId4"/>
    <p:sldId id="272" r:id="rId5"/>
    <p:sldId id="259" r:id="rId6"/>
    <p:sldId id="260" r:id="rId7"/>
    <p:sldId id="275" r:id="rId8"/>
    <p:sldId id="276" r:id="rId9"/>
    <p:sldId id="277" r:id="rId10"/>
    <p:sldId id="268" r:id="rId11"/>
    <p:sldId id="261" r:id="rId12"/>
    <p:sldId id="269" r:id="rId13"/>
    <p:sldId id="270" r:id="rId14"/>
    <p:sldId id="264" r:id="rId15"/>
    <p:sldId id="271" r:id="rId16"/>
    <p:sldId id="273" r:id="rId17"/>
    <p:sldId id="266" r:id="rId18"/>
    <p:sldId id="265"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3" autoAdjust="0"/>
    <p:restoredTop sz="94660"/>
  </p:normalViewPr>
  <p:slideViewPr>
    <p:cSldViewPr snapToGrid="0">
      <p:cViewPr>
        <p:scale>
          <a:sx n="100" d="100"/>
          <a:sy n="100" d="100"/>
        </p:scale>
        <p:origin x="-168" y="17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23B454D-0CA5-CAC2-1D89-F6F9897DC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00FE72F2-A472-7271-F8E9-F105D6AC5B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E30979-637C-46D1-AB17-AA0B0CD55B3B}" type="datetimeFigureOut">
              <a:rPr lang="en-IN" smtClean="0"/>
              <a:t>26-05-2024</a:t>
            </a:fld>
            <a:endParaRPr lang="en-IN"/>
          </a:p>
        </p:txBody>
      </p:sp>
      <p:sp>
        <p:nvSpPr>
          <p:cNvPr id="4" name="Footer Placeholder 3">
            <a:extLst>
              <a:ext uri="{FF2B5EF4-FFF2-40B4-BE49-F238E27FC236}">
                <a16:creationId xmlns:a16="http://schemas.microsoft.com/office/drawing/2014/main" xmlns="" id="{A122F03E-CC1E-0285-D28A-CC49B6F82E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80C5187D-36A1-30F5-4796-C238192D3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8FA315-A931-49DF-8C3A-933D727FE80B}" type="slidenum">
              <a:rPr lang="en-IN" smtClean="0"/>
              <a:t>‹#›</a:t>
            </a:fld>
            <a:endParaRPr lang="en-IN"/>
          </a:p>
        </p:txBody>
      </p:sp>
    </p:spTree>
    <p:extLst>
      <p:ext uri="{BB962C8B-B14F-4D97-AF65-F5344CB8AC3E}">
        <p14:creationId xmlns:p14="http://schemas.microsoft.com/office/powerpoint/2010/main" val="3906511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26-05-2024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68FFB2B-42CF-BBCC-CD66-F2E6CA693D12}"/>
              </a:ext>
            </a:extLst>
          </p:cNvPr>
          <p:cNvSpPr>
            <a:spLocks noGrp="1"/>
          </p:cNvSpPr>
          <p:nvPr>
            <p:ph type="dt" sz="half" idx="10"/>
          </p:nvPr>
        </p:nvSpPr>
        <p:spPr/>
        <p:txBody>
          <a:bodyPr/>
          <a:lstStyle/>
          <a:p>
            <a:fld id="{5656213B-AFF8-4A47-9E11-B51FE377BB8E}" type="datetime1">
              <a:rPr lang="en-IN" smtClean="0"/>
              <a:t>26-05-2024</a:t>
            </a:fld>
            <a:endParaRPr lang="en-IN"/>
          </a:p>
        </p:txBody>
      </p:sp>
      <p:sp>
        <p:nvSpPr>
          <p:cNvPr id="5" name="Footer Placeholder 4">
            <a:extLst>
              <a:ext uri="{FF2B5EF4-FFF2-40B4-BE49-F238E27FC236}">
                <a16:creationId xmlns:a16="http://schemas.microsoft.com/office/drawing/2014/main" xmlns=""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34A6A14-0851-CC34-5DB0-71E9D46922DA}"/>
              </a:ext>
            </a:extLst>
          </p:cNvPr>
          <p:cNvSpPr>
            <a:spLocks noGrp="1"/>
          </p:cNvSpPr>
          <p:nvPr>
            <p:ph type="dt" sz="half" idx="10"/>
          </p:nvPr>
        </p:nvSpPr>
        <p:spPr/>
        <p:txBody>
          <a:bodyPr/>
          <a:lstStyle/>
          <a:p>
            <a:fld id="{675C211D-CDE2-471E-8A6E-A0C4419A01AA}" type="datetime1">
              <a:rPr lang="en-IN" smtClean="0"/>
              <a:t>26-05-2024</a:t>
            </a:fld>
            <a:endParaRPr lang="en-IN"/>
          </a:p>
        </p:txBody>
      </p:sp>
      <p:sp>
        <p:nvSpPr>
          <p:cNvPr id="5" name="Footer Placeholder 4">
            <a:extLst>
              <a:ext uri="{FF2B5EF4-FFF2-40B4-BE49-F238E27FC236}">
                <a16:creationId xmlns:a16="http://schemas.microsoft.com/office/drawing/2014/main" xmlns=""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2B40BCD-472A-EC23-8A6E-F46BC767CE36}"/>
              </a:ext>
            </a:extLst>
          </p:cNvPr>
          <p:cNvSpPr>
            <a:spLocks noGrp="1"/>
          </p:cNvSpPr>
          <p:nvPr>
            <p:ph type="dt" sz="half" idx="10"/>
          </p:nvPr>
        </p:nvSpPr>
        <p:spPr/>
        <p:txBody>
          <a:bodyPr/>
          <a:lstStyle/>
          <a:p>
            <a:fld id="{2DF50D88-BC83-4131-8B93-D0358F9A7783}" type="datetime1">
              <a:rPr lang="en-IN" smtClean="0"/>
              <a:t>26-05-2024</a:t>
            </a:fld>
            <a:endParaRPr lang="en-IN"/>
          </a:p>
        </p:txBody>
      </p:sp>
      <p:sp>
        <p:nvSpPr>
          <p:cNvPr id="5" name="Footer Placeholder 4">
            <a:extLst>
              <a:ext uri="{FF2B5EF4-FFF2-40B4-BE49-F238E27FC236}">
                <a16:creationId xmlns:a16="http://schemas.microsoft.com/office/drawing/2014/main" xmlns=""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69033B8-0209-4B30-2C6F-179BDB5EA371}"/>
              </a:ext>
            </a:extLst>
          </p:cNvPr>
          <p:cNvSpPr>
            <a:spLocks noGrp="1"/>
          </p:cNvSpPr>
          <p:nvPr>
            <p:ph type="dt" sz="half" idx="10"/>
          </p:nvPr>
        </p:nvSpPr>
        <p:spPr/>
        <p:txBody>
          <a:bodyPr/>
          <a:lstStyle/>
          <a:p>
            <a:fld id="{21EF2F7D-557B-4CF0-80EB-B5F1B19C9CFE}" type="datetime1">
              <a:rPr lang="en-IN" smtClean="0"/>
              <a:t>26-05-2024</a:t>
            </a:fld>
            <a:endParaRPr lang="en-IN"/>
          </a:p>
        </p:txBody>
      </p:sp>
      <p:sp>
        <p:nvSpPr>
          <p:cNvPr id="5" name="Footer Placeholder 4">
            <a:extLst>
              <a:ext uri="{FF2B5EF4-FFF2-40B4-BE49-F238E27FC236}">
                <a16:creationId xmlns:a16="http://schemas.microsoft.com/office/drawing/2014/main" xmlns=""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2A16AB4-BD58-87EF-4EAA-D937616E72AB}"/>
              </a:ext>
            </a:extLst>
          </p:cNvPr>
          <p:cNvSpPr>
            <a:spLocks noGrp="1"/>
          </p:cNvSpPr>
          <p:nvPr>
            <p:ph type="dt" sz="half" idx="10"/>
          </p:nvPr>
        </p:nvSpPr>
        <p:spPr/>
        <p:txBody>
          <a:bodyPr/>
          <a:lstStyle/>
          <a:p>
            <a:fld id="{8C739987-A7DD-467A-A56E-FC0084E7A1D9}" type="datetime1">
              <a:rPr lang="en-IN" smtClean="0"/>
              <a:t>26-05-2024</a:t>
            </a:fld>
            <a:endParaRPr lang="en-IN"/>
          </a:p>
        </p:txBody>
      </p:sp>
      <p:sp>
        <p:nvSpPr>
          <p:cNvPr id="5" name="Footer Placeholder 4">
            <a:extLst>
              <a:ext uri="{FF2B5EF4-FFF2-40B4-BE49-F238E27FC236}">
                <a16:creationId xmlns:a16="http://schemas.microsoft.com/office/drawing/2014/main" xmlns=""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ADA7FD2-9EB8-87E3-4536-329064C6216F}"/>
              </a:ext>
            </a:extLst>
          </p:cNvPr>
          <p:cNvSpPr>
            <a:spLocks noGrp="1"/>
          </p:cNvSpPr>
          <p:nvPr>
            <p:ph type="dt" sz="half" idx="10"/>
          </p:nvPr>
        </p:nvSpPr>
        <p:spPr/>
        <p:txBody>
          <a:bodyPr/>
          <a:lstStyle/>
          <a:p>
            <a:fld id="{C50C92C4-5205-4BEF-8C84-36622CB3B219}" type="datetime1">
              <a:rPr lang="en-IN" smtClean="0"/>
              <a:t>26-05-2024</a:t>
            </a:fld>
            <a:endParaRPr lang="en-IN"/>
          </a:p>
        </p:txBody>
      </p:sp>
      <p:sp>
        <p:nvSpPr>
          <p:cNvPr id="6" name="Footer Placeholder 5">
            <a:extLst>
              <a:ext uri="{FF2B5EF4-FFF2-40B4-BE49-F238E27FC236}">
                <a16:creationId xmlns:a16="http://schemas.microsoft.com/office/drawing/2014/main" xmlns=""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BE0EC0D-6631-72AD-D41E-8F4E4E117C12}"/>
              </a:ext>
            </a:extLst>
          </p:cNvPr>
          <p:cNvSpPr>
            <a:spLocks noGrp="1"/>
          </p:cNvSpPr>
          <p:nvPr>
            <p:ph type="dt" sz="half" idx="10"/>
          </p:nvPr>
        </p:nvSpPr>
        <p:spPr/>
        <p:txBody>
          <a:bodyPr/>
          <a:lstStyle/>
          <a:p>
            <a:fld id="{747370B0-2159-491B-A092-65A109EEB83A}" type="datetime1">
              <a:rPr lang="en-IN" smtClean="0"/>
              <a:t>26-05-2024</a:t>
            </a:fld>
            <a:endParaRPr lang="en-IN"/>
          </a:p>
        </p:txBody>
      </p:sp>
      <p:sp>
        <p:nvSpPr>
          <p:cNvPr id="8" name="Footer Placeholder 7">
            <a:extLst>
              <a:ext uri="{FF2B5EF4-FFF2-40B4-BE49-F238E27FC236}">
                <a16:creationId xmlns:a16="http://schemas.microsoft.com/office/drawing/2014/main" xmlns=""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69F2222-716C-BAA8-1750-0C0559796984}"/>
              </a:ext>
            </a:extLst>
          </p:cNvPr>
          <p:cNvSpPr>
            <a:spLocks noGrp="1"/>
          </p:cNvSpPr>
          <p:nvPr>
            <p:ph type="dt" sz="half" idx="10"/>
          </p:nvPr>
        </p:nvSpPr>
        <p:spPr/>
        <p:txBody>
          <a:bodyPr/>
          <a:lstStyle/>
          <a:p>
            <a:fld id="{E768AAFE-4C15-41ED-951F-18487BE46F13}" type="datetime1">
              <a:rPr lang="en-IN" smtClean="0"/>
              <a:t>26-05-2024</a:t>
            </a:fld>
            <a:endParaRPr lang="en-IN"/>
          </a:p>
        </p:txBody>
      </p:sp>
      <p:sp>
        <p:nvSpPr>
          <p:cNvPr id="4" name="Footer Placeholder 3">
            <a:extLst>
              <a:ext uri="{FF2B5EF4-FFF2-40B4-BE49-F238E27FC236}">
                <a16:creationId xmlns:a16="http://schemas.microsoft.com/office/drawing/2014/main" xmlns=""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1C404C8-2BAE-9849-5F70-9E400CA2EA1B}"/>
              </a:ext>
            </a:extLst>
          </p:cNvPr>
          <p:cNvSpPr>
            <a:spLocks noGrp="1"/>
          </p:cNvSpPr>
          <p:nvPr>
            <p:ph type="dt" sz="half" idx="10"/>
          </p:nvPr>
        </p:nvSpPr>
        <p:spPr/>
        <p:txBody>
          <a:bodyPr/>
          <a:lstStyle/>
          <a:p>
            <a:fld id="{EB620ADB-C9CD-421C-9751-EA4679659A14}" type="datetime1">
              <a:rPr lang="en-IN" smtClean="0"/>
              <a:t>26-05-2024</a:t>
            </a:fld>
            <a:endParaRPr lang="en-IN"/>
          </a:p>
        </p:txBody>
      </p:sp>
      <p:sp>
        <p:nvSpPr>
          <p:cNvPr id="3" name="Footer Placeholder 2">
            <a:extLst>
              <a:ext uri="{FF2B5EF4-FFF2-40B4-BE49-F238E27FC236}">
                <a16:creationId xmlns:a16="http://schemas.microsoft.com/office/drawing/2014/main" xmlns=""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5B2A297-1B5E-319E-4621-F4E414D4BC90}"/>
              </a:ext>
            </a:extLst>
          </p:cNvPr>
          <p:cNvSpPr>
            <a:spLocks noGrp="1"/>
          </p:cNvSpPr>
          <p:nvPr>
            <p:ph type="dt" sz="half" idx="10"/>
          </p:nvPr>
        </p:nvSpPr>
        <p:spPr/>
        <p:txBody>
          <a:bodyPr/>
          <a:lstStyle/>
          <a:p>
            <a:fld id="{A328E12B-E952-400A-B986-68759FAD30ED}" type="datetime1">
              <a:rPr lang="en-IN" smtClean="0"/>
              <a:t>26-05-2024</a:t>
            </a:fld>
            <a:endParaRPr lang="en-IN"/>
          </a:p>
        </p:txBody>
      </p:sp>
      <p:sp>
        <p:nvSpPr>
          <p:cNvPr id="6" name="Footer Placeholder 5">
            <a:extLst>
              <a:ext uri="{FF2B5EF4-FFF2-40B4-BE49-F238E27FC236}">
                <a16:creationId xmlns:a16="http://schemas.microsoft.com/office/drawing/2014/main" xmlns=""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0E279CB-9BA5-C74A-9EB3-1C1C7A24E41E}"/>
              </a:ext>
            </a:extLst>
          </p:cNvPr>
          <p:cNvSpPr>
            <a:spLocks noGrp="1"/>
          </p:cNvSpPr>
          <p:nvPr>
            <p:ph type="dt" sz="half" idx="10"/>
          </p:nvPr>
        </p:nvSpPr>
        <p:spPr/>
        <p:txBody>
          <a:bodyPr/>
          <a:lstStyle/>
          <a:p>
            <a:fld id="{72DC5733-DA24-4A4F-AEDF-A9A496EFD0C4}" type="datetime1">
              <a:rPr lang="en-IN" smtClean="0"/>
              <a:t>26-05-2024</a:t>
            </a:fld>
            <a:endParaRPr lang="en-IN"/>
          </a:p>
        </p:txBody>
      </p:sp>
      <p:sp>
        <p:nvSpPr>
          <p:cNvPr id="6" name="Footer Placeholder 5">
            <a:extLst>
              <a:ext uri="{FF2B5EF4-FFF2-40B4-BE49-F238E27FC236}">
                <a16:creationId xmlns:a16="http://schemas.microsoft.com/office/drawing/2014/main" xmlns=""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38386-AA99-462C-8041-1BCA3B29E950}" type="datetime1">
              <a:rPr lang="en-IN" smtClean="0"/>
              <a:t>26-05-2024</a:t>
            </a:fld>
            <a:endParaRPr lang="en-IN"/>
          </a:p>
        </p:txBody>
      </p:sp>
      <p:sp>
        <p:nvSpPr>
          <p:cNvPr id="5" name="Footer Placeholder 4">
            <a:extLst>
              <a:ext uri="{FF2B5EF4-FFF2-40B4-BE49-F238E27FC236}">
                <a16:creationId xmlns:a16="http://schemas.microsoft.com/office/drawing/2014/main" xmlns=""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github.com/YuvrajNarayanMishra/GrievanceRedressalSystem.git" TargetMode="Externa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s://drive.google.com/file/d/1MIFn0pTpW0PgeCbWVpfzdkF_0RVVOWJY/view?usp=drivesd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file/d/1zPPJWCzDnohyzsfjVg59B4DowcO_MM3x/view?usp=drive_link" TargetMode="External"/><Relationship Id="rId2" Type="http://schemas.openxmlformats.org/officeDocument/2006/relationships/hyperlink" Target="https://drive.google.com/file/d/1_pZKevytdFh7srJAbqG4oCHkyMDsRcYL/view?usp=drive_link" TargetMode="External"/><Relationship Id="rId1" Type="http://schemas.openxmlformats.org/officeDocument/2006/relationships/slideLayout" Target="../slideLayouts/slideLayout2.xml"/><Relationship Id="rId6" Type="http://schemas.openxmlformats.org/officeDocument/2006/relationships/hyperlink" Target="https://github.com/YuvrajNarayanMishra/CS-2024-C/tree/main/PCS24-71-Yuvraj" TargetMode="External"/><Relationship Id="rId5" Type="http://schemas.openxmlformats.org/officeDocument/2006/relationships/hyperlink" Target="https://drive.google.com/file/d/1LjkuXnB_0WajXaUeErkkq5M6ivH7Zo5_/view?usp=drive_link" TargetMode="External"/><Relationship Id="rId4" Type="http://schemas.openxmlformats.org/officeDocument/2006/relationships/hyperlink" Target="https://drive.google.com/file/d/1M6qEuV7gw5udKAt2RvpxGG34iofHTeQw/view?usp=drive_lin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isel.aisnet.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48DDB9-DBBF-DC77-1AE3-8FF0BB4289B5}"/>
              </a:ext>
            </a:extLst>
          </p:cNvPr>
          <p:cNvSpPr>
            <a:spLocks noGrp="1"/>
          </p:cNvSpPr>
          <p:nvPr>
            <p:ph type="ctrTitle"/>
          </p:nvPr>
        </p:nvSpPr>
        <p:spPr>
          <a:xfrm>
            <a:off x="1421364" y="2169994"/>
            <a:ext cx="9144000" cy="1432043"/>
          </a:xfrm>
        </p:spPr>
        <p:txBody>
          <a:bodyPr>
            <a:noAutofit/>
          </a:bodyPr>
          <a:lstStyle/>
          <a:p>
            <a:pPr algn="ctr">
              <a:lnSpc>
                <a:spcPct val="107000"/>
              </a:lnSpc>
              <a:spcAft>
                <a:spcPts val="800"/>
              </a:spcAft>
            </a:pP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r>
              <a:rPr lang="en-IN" sz="1800" b="1" kern="100" dirty="0">
                <a:effectLst/>
                <a:latin typeface="Bookman Old Style" panose="02050604050505020204" pitchFamily="18" charset="0"/>
                <a:ea typeface="Calibri" panose="020F0502020204030204" pitchFamily="34" charset="0"/>
                <a:cs typeface="Mangal" panose="02040503050203030202" pitchFamily="18" charset="0"/>
              </a:rPr>
              <a:t>DEPARTMENT OF COMPUTER SCIENCE</a:t>
            </a:r>
            <a:r>
              <a:rPr lang="en-IN" sz="1800" dirty="0"/>
              <a:t/>
            </a:r>
            <a:br>
              <a:rPr lang="en-IN" sz="1800" dirty="0"/>
            </a:br>
            <a:r>
              <a:rPr lang="en-IN" sz="1800" kern="100" dirty="0">
                <a:effectLst/>
                <a:latin typeface="Calibri" panose="020F0502020204030204" pitchFamily="34" charset="0"/>
                <a:ea typeface="Calibri" panose="020F0502020204030204" pitchFamily="34" charset="0"/>
                <a:cs typeface="Mangal" panose="02040503050203030202" pitchFamily="18" charset="0"/>
              </a:rPr>
              <a:t/>
            </a: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1800" b="1"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1800" kern="100" dirty="0">
                <a:effectLst/>
                <a:latin typeface="Calibri" panose="020F0502020204030204" pitchFamily="34" charset="0"/>
                <a:ea typeface="Calibri" panose="020F0502020204030204" pitchFamily="34" charset="0"/>
                <a:cs typeface="Mangal" panose="02040503050203030202" pitchFamily="18" charset="0"/>
              </a:rPr>
              <a:t/>
            </a: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3600" b="1" dirty="0"/>
              <a:t> </a:t>
            </a:r>
            <a:r>
              <a:rPr lang="en-IN" sz="4400" b="1" dirty="0"/>
              <a:t>Project Presentation (KCS 851)</a:t>
            </a:r>
            <a:r>
              <a:rPr lang="en-IN" sz="3600" dirty="0"/>
              <a:t/>
            </a:r>
            <a:br>
              <a:rPr lang="en-IN" sz="3600" dirty="0"/>
            </a:br>
            <a:r>
              <a:rPr lang="en-IN" sz="3600" b="1" dirty="0" smtClean="0"/>
              <a:t>“Grievance </a:t>
            </a:r>
            <a:r>
              <a:rPr lang="en-IN" sz="3600" b="1" dirty="0" err="1" smtClean="0"/>
              <a:t>Redressal</a:t>
            </a:r>
            <a:r>
              <a:rPr lang="en-IN" sz="3600" b="1" dirty="0" smtClean="0"/>
              <a:t> System"</a:t>
            </a:r>
            <a:endParaRPr lang="en-IN" sz="3600" b="1" dirty="0"/>
          </a:p>
        </p:txBody>
      </p:sp>
      <p:sp>
        <p:nvSpPr>
          <p:cNvPr id="3" name="Subtitle 2">
            <a:extLst>
              <a:ext uri="{FF2B5EF4-FFF2-40B4-BE49-F238E27FC236}">
                <a16:creationId xmlns:a16="http://schemas.microsoft.com/office/drawing/2014/main" xmlns="" id="{46207054-A6EA-6CA8-C089-99868F853414}"/>
              </a:ext>
            </a:extLst>
          </p:cNvPr>
          <p:cNvSpPr>
            <a:spLocks noGrp="1"/>
          </p:cNvSpPr>
          <p:nvPr>
            <p:ph type="subTitle" idx="1"/>
          </p:nvPr>
        </p:nvSpPr>
        <p:spPr>
          <a:xfrm>
            <a:off x="3316406" y="3900325"/>
            <a:ext cx="7351593" cy="2371002"/>
          </a:xfrm>
        </p:spPr>
        <p:txBody>
          <a:bodyPr>
            <a:normAutofit fontScale="92500" lnSpcReduction="10000"/>
          </a:bodyPr>
          <a:lstStyle/>
          <a:p>
            <a:pPr algn="l">
              <a:lnSpc>
                <a:spcPct val="110000"/>
              </a:lnSpc>
            </a:pPr>
            <a:r>
              <a:rPr lang="en-IN" dirty="0"/>
              <a:t>Guide Name: Prof. </a:t>
            </a:r>
            <a:r>
              <a:rPr lang="en-IN" dirty="0" err="1"/>
              <a:t>Pallavi</a:t>
            </a:r>
            <a:r>
              <a:rPr lang="en-IN" dirty="0"/>
              <a:t> </a:t>
            </a:r>
            <a:r>
              <a:rPr lang="en-IN" dirty="0" smtClean="0"/>
              <a:t>Sharma(Assistant Professor)</a:t>
            </a:r>
            <a:endParaRPr lang="en-IN" dirty="0"/>
          </a:p>
          <a:p>
            <a:pPr algn="l">
              <a:lnSpc>
                <a:spcPct val="110000"/>
              </a:lnSpc>
            </a:pPr>
            <a:r>
              <a:rPr lang="en-IN" dirty="0"/>
              <a:t>Project Members :</a:t>
            </a:r>
          </a:p>
          <a:p>
            <a:pPr algn="l">
              <a:lnSpc>
                <a:spcPct val="110000"/>
              </a:lnSpc>
            </a:pPr>
            <a:r>
              <a:rPr lang="en-IN" dirty="0"/>
              <a:t>1.Vishal </a:t>
            </a:r>
            <a:r>
              <a:rPr lang="en-IN" dirty="0" err="1" smtClean="0"/>
              <a:t>Yadav</a:t>
            </a:r>
            <a:r>
              <a:rPr lang="en-IN" dirty="0"/>
              <a:t> </a:t>
            </a:r>
            <a:r>
              <a:rPr lang="en-IN" dirty="0" smtClean="0"/>
              <a:t>2000290120194(8C)</a:t>
            </a:r>
            <a:endParaRPr lang="en-IN" dirty="0"/>
          </a:p>
          <a:p>
            <a:pPr algn="l">
              <a:lnSpc>
                <a:spcPct val="110000"/>
              </a:lnSpc>
            </a:pPr>
            <a:r>
              <a:rPr lang="en-IN" dirty="0"/>
              <a:t>2.Yuvraj Narayan </a:t>
            </a:r>
            <a:r>
              <a:rPr lang="en-IN" dirty="0" smtClean="0"/>
              <a:t>Mishra 2000290120200(8C)</a:t>
            </a:r>
            <a:endParaRPr lang="en-IN" dirty="0"/>
          </a:p>
          <a:p>
            <a:pPr algn="l">
              <a:lnSpc>
                <a:spcPct val="110000"/>
              </a:lnSpc>
            </a:pPr>
            <a:r>
              <a:rPr lang="en-US" dirty="0"/>
              <a:t>3.Shruti </a:t>
            </a:r>
            <a:r>
              <a:rPr lang="en-US" dirty="0" err="1" smtClean="0"/>
              <a:t>Gautam</a:t>
            </a:r>
            <a:r>
              <a:rPr lang="en-US" dirty="0"/>
              <a:t> </a:t>
            </a:r>
            <a:r>
              <a:rPr lang="en-US" dirty="0" smtClean="0"/>
              <a:t>2000290120155(8C)</a:t>
            </a:r>
            <a:endParaRPr lang="en-IN" dirty="0"/>
          </a:p>
          <a:p>
            <a:pPr>
              <a:lnSpc>
                <a:spcPct val="110000"/>
              </a:lnSpc>
            </a:pPr>
            <a:endParaRPr lang="en-IN" dirty="0"/>
          </a:p>
        </p:txBody>
      </p:sp>
      <p:sp>
        <p:nvSpPr>
          <p:cNvPr id="7" name="Rectangle 3">
            <a:extLst>
              <a:ext uri="{FF2B5EF4-FFF2-40B4-BE49-F238E27FC236}">
                <a16:creationId xmlns:a16="http://schemas.microsoft.com/office/drawing/2014/main" xmlns=""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xmlns="" id="{399CCFC6-9AB8-E142-8ABF-2BDE178B4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58" y="97104"/>
            <a:ext cx="11364684" cy="1205982"/>
          </a:xfrm>
          <a:prstGeom prst="rect">
            <a:avLst/>
          </a:prstGeom>
        </p:spPr>
      </p:pic>
      <p:sp>
        <p:nvSpPr>
          <p:cNvPr id="6" name="Slide Number Placeholder 5">
            <a:extLst>
              <a:ext uri="{FF2B5EF4-FFF2-40B4-BE49-F238E27FC236}">
                <a16:creationId xmlns:a16="http://schemas.microsoft.com/office/drawing/2014/main" xmlns="" id="{E114F4EE-400B-FEDB-993A-F70B49DB4028}"/>
              </a:ext>
            </a:extLst>
          </p:cNvPr>
          <p:cNvSpPr>
            <a:spLocks noGrp="1"/>
          </p:cNvSpPr>
          <p:nvPr>
            <p:ph type="sldNum" sz="quarter" idx="12"/>
          </p:nvPr>
        </p:nvSpPr>
        <p:spPr/>
        <p:txBody>
          <a:bodyPr/>
          <a:lstStyle/>
          <a:p>
            <a:fld id="{3F87B148-DC85-4EDB-ACA3-100B1D618A48}" type="slidenum">
              <a:rPr lang="en-IN" smtClean="0"/>
              <a:t>1</a:t>
            </a:fld>
            <a:endParaRPr lang="en-IN"/>
          </a:p>
        </p:txBody>
      </p:sp>
    </p:spTree>
    <p:extLst>
      <p:ext uri="{BB962C8B-B14F-4D97-AF65-F5344CB8AC3E}">
        <p14:creationId xmlns:p14="http://schemas.microsoft.com/office/powerpoint/2010/main" val="44005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6903"/>
            <a:ext cx="10515600" cy="5696793"/>
          </a:xfrm>
        </p:spPr>
        <p:txBody>
          <a:bodyPr>
            <a:noAutofit/>
          </a:bodyPr>
          <a:lstStyle/>
          <a:p>
            <a:pPr marL="0" indent="0" algn="ctr">
              <a:lnSpc>
                <a:spcPct val="100000"/>
              </a:lnSpc>
              <a:buNone/>
            </a:pPr>
            <a:r>
              <a:rPr lang="en-US" sz="2000" b="1" dirty="0" smtClean="0"/>
              <a:t>(5)</a:t>
            </a:r>
            <a:endParaRPr lang="en-US" sz="2000" b="1" dirty="0"/>
          </a:p>
          <a:p>
            <a:pPr marL="0" indent="0">
              <a:lnSpc>
                <a:spcPct val="100000"/>
              </a:lnSpc>
              <a:buNone/>
            </a:pPr>
            <a:r>
              <a:rPr lang="en-US" sz="2000" b="1" dirty="0"/>
              <a:t>Paper Tittle : </a:t>
            </a:r>
            <a:r>
              <a:rPr lang="en-IN" sz="2000" dirty="0"/>
              <a:t>Does e‐service quality of online grievance redress portals lead to satisfaction? An outlook from the perspectives of </a:t>
            </a:r>
            <a:r>
              <a:rPr lang="en-IN" sz="2000" dirty="0" smtClean="0"/>
              <a:t>Indian </a:t>
            </a:r>
            <a:r>
              <a:rPr lang="en-IN" sz="2000" dirty="0"/>
              <a:t>youth</a:t>
            </a:r>
          </a:p>
          <a:p>
            <a:pPr marL="0" indent="0">
              <a:lnSpc>
                <a:spcPct val="100000"/>
              </a:lnSpc>
              <a:buNone/>
            </a:pPr>
            <a:r>
              <a:rPr lang="en-US" sz="2000" b="1" dirty="0" smtClean="0"/>
              <a:t>Author </a:t>
            </a:r>
            <a:r>
              <a:rPr lang="en-US" sz="2000" b="1" dirty="0"/>
              <a:t>Name : </a:t>
            </a:r>
            <a:r>
              <a:rPr lang="en-IN" sz="2000" dirty="0"/>
              <a:t>Anil </a:t>
            </a:r>
            <a:r>
              <a:rPr lang="en-IN" sz="2000" dirty="0" smtClean="0"/>
              <a:t>Kumar, </a:t>
            </a:r>
            <a:r>
              <a:rPr lang="en-IN" sz="2000" dirty="0" err="1" smtClean="0"/>
              <a:t>Amit</a:t>
            </a:r>
            <a:r>
              <a:rPr lang="en-IN" sz="2000" dirty="0"/>
              <a:t> </a:t>
            </a:r>
            <a:r>
              <a:rPr lang="en-IN" sz="2000" dirty="0" err="1" smtClean="0"/>
              <a:t>Anand</a:t>
            </a:r>
            <a:r>
              <a:rPr lang="en-IN" sz="2000" dirty="0" smtClean="0"/>
              <a:t> </a:t>
            </a:r>
            <a:r>
              <a:rPr lang="en-IN" sz="2000" dirty="0" err="1"/>
              <a:t>Tiwari</a:t>
            </a:r>
            <a:r>
              <a:rPr lang="en-IN" sz="2000" dirty="0"/>
              <a:t>, </a:t>
            </a:r>
            <a:r>
              <a:rPr lang="en-IN" sz="2000" dirty="0" err="1"/>
              <a:t>Rohit</a:t>
            </a:r>
            <a:r>
              <a:rPr lang="en-IN" sz="2000" dirty="0"/>
              <a:t> Kumar Singh, </a:t>
            </a:r>
            <a:r>
              <a:rPr lang="en-IN" sz="2000" dirty="0" err="1" smtClean="0"/>
              <a:t>Tirthankar</a:t>
            </a:r>
            <a:r>
              <a:rPr lang="en-IN" sz="2000" dirty="0"/>
              <a:t> </a:t>
            </a:r>
            <a:r>
              <a:rPr lang="en-IN" sz="2000" dirty="0" smtClean="0"/>
              <a:t>Nag</a:t>
            </a:r>
          </a:p>
          <a:p>
            <a:pPr marL="0" indent="0">
              <a:lnSpc>
                <a:spcPct val="100000"/>
              </a:lnSpc>
              <a:buNone/>
            </a:pPr>
            <a:r>
              <a:rPr lang="en-US" sz="2000" b="1" dirty="0" smtClean="0"/>
              <a:t>Journal </a:t>
            </a:r>
            <a:r>
              <a:rPr lang="en-US" sz="2000" b="1" dirty="0"/>
              <a:t>Name : </a:t>
            </a:r>
            <a:r>
              <a:rPr lang="en-IN" sz="2000" dirty="0"/>
              <a:t>Journal of Public </a:t>
            </a:r>
            <a:r>
              <a:rPr lang="en-IN" sz="2000" dirty="0" smtClean="0"/>
              <a:t>Affairs</a:t>
            </a:r>
          </a:p>
          <a:p>
            <a:pPr marL="0" indent="0">
              <a:lnSpc>
                <a:spcPct val="100000"/>
              </a:lnSpc>
              <a:buNone/>
            </a:pPr>
            <a:r>
              <a:rPr lang="en-IN" sz="2000" b="1" dirty="0" smtClean="0"/>
              <a:t>Year </a:t>
            </a:r>
            <a:r>
              <a:rPr lang="en-IN" sz="2000" b="1" dirty="0"/>
              <a:t>of Publishing : </a:t>
            </a:r>
            <a:r>
              <a:rPr lang="en-IN" sz="2000" dirty="0" smtClean="0"/>
              <a:t>2023</a:t>
            </a:r>
            <a:endParaRPr lang="en-IN" sz="2000" dirty="0"/>
          </a:p>
          <a:p>
            <a:pPr marL="0" indent="0" algn="just">
              <a:lnSpc>
                <a:spcPct val="100000"/>
              </a:lnSpc>
              <a:buNone/>
            </a:pPr>
            <a:r>
              <a:rPr lang="en-IN" sz="2000" b="1" dirty="0"/>
              <a:t>Summary of </a:t>
            </a:r>
            <a:r>
              <a:rPr lang="en-IN" sz="2000" b="1" dirty="0" smtClean="0"/>
              <a:t>Paper : </a:t>
            </a:r>
            <a:r>
              <a:rPr lang="en-IN" sz="2000" dirty="0"/>
              <a:t>In India, citizens expect quality public services, including information technology-enabled versions. To increase citizen satisfaction, countries worldwide aim to develop transparent and accountable online systems. This study aimed to assess the e-service quality of an online grievance redress portal for student users. A survey of 677 respondents was conducted using partial least squares structural equation </a:t>
            </a:r>
            <a:r>
              <a:rPr lang="en-IN" sz="2000" dirty="0" err="1"/>
              <a:t>modeling</a:t>
            </a:r>
            <a:r>
              <a:rPr lang="en-IN" sz="2000" dirty="0"/>
              <a:t>. Results showed that security and privacy are crucial for student satisfaction, as they build trust in the online e-governance system. Reliability and quality of information delivery were also important. Gender did not significantly affect student satisfaction with e-government services. The study's limitations and future research scope are also presented.</a:t>
            </a:r>
          </a:p>
        </p:txBody>
      </p:sp>
      <p:sp>
        <p:nvSpPr>
          <p:cNvPr id="4" name="Slide Number Placeholder 3"/>
          <p:cNvSpPr>
            <a:spLocks noGrp="1"/>
          </p:cNvSpPr>
          <p:nvPr>
            <p:ph type="sldNum" sz="quarter" idx="12"/>
          </p:nvPr>
        </p:nvSpPr>
        <p:spPr/>
        <p:txBody>
          <a:bodyPr/>
          <a:lstStyle/>
          <a:p>
            <a:fld id="{3F87B148-DC85-4EDB-ACA3-100B1D618A48}" type="slidenum">
              <a:rPr lang="en-IN" smtClean="0"/>
              <a:t>10</a:t>
            </a:fld>
            <a:endParaRPr lang="en-IN"/>
          </a:p>
        </p:txBody>
      </p:sp>
    </p:spTree>
    <p:extLst>
      <p:ext uri="{BB962C8B-B14F-4D97-AF65-F5344CB8AC3E}">
        <p14:creationId xmlns:p14="http://schemas.microsoft.com/office/powerpoint/2010/main" val="2259781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9C9CE5-B130-0EC8-B8B5-AA89DA3F1294}"/>
              </a:ext>
            </a:extLst>
          </p:cNvPr>
          <p:cNvSpPr>
            <a:spLocks noGrp="1"/>
          </p:cNvSpPr>
          <p:nvPr>
            <p:ph type="title"/>
          </p:nvPr>
        </p:nvSpPr>
        <p:spPr/>
        <p:txBody>
          <a:bodyPr/>
          <a:lstStyle/>
          <a:p>
            <a:r>
              <a:rPr lang="en-IN" dirty="0" smtClean="0"/>
              <a:t>Workflow Diagram</a:t>
            </a:r>
            <a:endParaRPr lang="en-IN" dirty="0"/>
          </a:p>
        </p:txBody>
      </p:sp>
      <p:sp>
        <p:nvSpPr>
          <p:cNvPr id="4" name="Slide Number Placeholder 3">
            <a:extLst>
              <a:ext uri="{FF2B5EF4-FFF2-40B4-BE49-F238E27FC236}">
                <a16:creationId xmlns:a16="http://schemas.microsoft.com/office/drawing/2014/main" xmlns="" id="{3AEBAD8E-527C-0155-2486-176F266969B7}"/>
              </a:ext>
            </a:extLst>
          </p:cNvPr>
          <p:cNvSpPr>
            <a:spLocks noGrp="1"/>
          </p:cNvSpPr>
          <p:nvPr>
            <p:ph type="sldNum" sz="quarter" idx="12"/>
          </p:nvPr>
        </p:nvSpPr>
        <p:spPr/>
        <p:txBody>
          <a:bodyPr/>
          <a:lstStyle/>
          <a:p>
            <a:fld id="{3F87B148-DC85-4EDB-ACA3-100B1D618A48}" type="slidenum">
              <a:rPr lang="en-IN" smtClean="0"/>
              <a:t>11</a:t>
            </a:fld>
            <a:endParaRPr lang="en-IN"/>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5193" y="1825625"/>
            <a:ext cx="6633275" cy="4351338"/>
          </a:xfrm>
          <a:prstGeom prst="rect">
            <a:avLst/>
          </a:prstGeom>
          <a:noFill/>
          <a:ln>
            <a:noFill/>
          </a:ln>
        </p:spPr>
      </p:pic>
    </p:spTree>
    <p:extLst>
      <p:ext uri="{BB962C8B-B14F-4D97-AF65-F5344CB8AC3E}">
        <p14:creationId xmlns:p14="http://schemas.microsoft.com/office/powerpoint/2010/main" val="1116752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 Diagram</a:t>
            </a:r>
            <a:endParaRPr lang="en-IN" dirty="0"/>
          </a:p>
        </p:txBody>
      </p:sp>
      <p:sp>
        <p:nvSpPr>
          <p:cNvPr id="4" name="Slide Number Placeholder 3"/>
          <p:cNvSpPr>
            <a:spLocks noGrp="1"/>
          </p:cNvSpPr>
          <p:nvPr>
            <p:ph type="sldNum" sz="quarter" idx="12"/>
          </p:nvPr>
        </p:nvSpPr>
        <p:spPr/>
        <p:txBody>
          <a:bodyPr/>
          <a:lstStyle/>
          <a:p>
            <a:fld id="{3F87B148-DC85-4EDB-ACA3-100B1D618A48}" type="slidenum">
              <a:rPr lang="en-IN" smtClean="0"/>
              <a:t>12</a:t>
            </a:fld>
            <a:endParaRPr lang="en-IN"/>
          </a:p>
        </p:txBody>
      </p:sp>
      <p:pic>
        <p:nvPicPr>
          <p:cNvPr id="5" name="Content Placeholder 4" descr="Description: C:\Users\Giftland\OneDrive\Pictures\Screenshots\Screenshot 2024-03-07 23302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7786" y="1535568"/>
            <a:ext cx="5749871" cy="4788976"/>
          </a:xfrm>
          <a:prstGeom prst="rect">
            <a:avLst/>
          </a:prstGeom>
          <a:noFill/>
        </p:spPr>
      </p:pic>
    </p:spTree>
    <p:extLst>
      <p:ext uri="{BB962C8B-B14F-4D97-AF65-F5344CB8AC3E}">
        <p14:creationId xmlns:p14="http://schemas.microsoft.com/office/powerpoint/2010/main" val="1288364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DFD LEVEL 0</a:t>
            </a:r>
            <a:endParaRPr lang="en-IN" dirty="0"/>
          </a:p>
        </p:txBody>
      </p:sp>
      <p:sp>
        <p:nvSpPr>
          <p:cNvPr id="4" name="Slide Number Placeholder 3"/>
          <p:cNvSpPr>
            <a:spLocks noGrp="1"/>
          </p:cNvSpPr>
          <p:nvPr>
            <p:ph type="sldNum" sz="quarter" idx="12"/>
          </p:nvPr>
        </p:nvSpPr>
        <p:spPr/>
        <p:txBody>
          <a:bodyPr/>
          <a:lstStyle/>
          <a:p>
            <a:fld id="{3F87B148-DC85-4EDB-ACA3-100B1D618A48}" type="slidenum">
              <a:rPr lang="en-IN" smtClean="0"/>
              <a:t>13</a:t>
            </a:fld>
            <a:endParaRPr lang="en-IN"/>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6690" y="2188553"/>
            <a:ext cx="7452765" cy="3239145"/>
          </a:xfrm>
          <a:prstGeom prst="rect">
            <a:avLst/>
          </a:prstGeom>
          <a:noFill/>
          <a:ln>
            <a:noFill/>
          </a:ln>
        </p:spPr>
      </p:pic>
    </p:spTree>
    <p:extLst>
      <p:ext uri="{BB962C8B-B14F-4D97-AF65-F5344CB8AC3E}">
        <p14:creationId xmlns:p14="http://schemas.microsoft.com/office/powerpoint/2010/main" val="664707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0AD8C4-46AF-202F-1151-B2A4DC6910AA}"/>
              </a:ext>
            </a:extLst>
          </p:cNvPr>
          <p:cNvSpPr>
            <a:spLocks noGrp="1"/>
          </p:cNvSpPr>
          <p:nvPr>
            <p:ph type="title"/>
          </p:nvPr>
        </p:nvSpPr>
        <p:spPr>
          <a:xfrm>
            <a:off x="838200" y="0"/>
            <a:ext cx="10515600" cy="1189529"/>
          </a:xfrm>
        </p:spPr>
        <p:txBody>
          <a:bodyPr/>
          <a:lstStyle/>
          <a:p>
            <a:r>
              <a:rPr lang="en-IN" dirty="0"/>
              <a:t>Project </a:t>
            </a:r>
            <a:r>
              <a:rPr lang="en-IN" dirty="0" smtClean="0"/>
              <a:t>Status : 100% Completed</a:t>
            </a:r>
            <a:endParaRPr lang="en-IN" dirty="0"/>
          </a:p>
        </p:txBody>
      </p:sp>
      <p:sp>
        <p:nvSpPr>
          <p:cNvPr id="3" name="Content Placeholder 2">
            <a:extLst>
              <a:ext uri="{FF2B5EF4-FFF2-40B4-BE49-F238E27FC236}">
                <a16:creationId xmlns:a16="http://schemas.microsoft.com/office/drawing/2014/main" xmlns="" id="{0F9042DA-95B9-0846-B411-D53C06C6A171}"/>
              </a:ext>
            </a:extLst>
          </p:cNvPr>
          <p:cNvSpPr>
            <a:spLocks noGrp="1"/>
          </p:cNvSpPr>
          <p:nvPr>
            <p:ph idx="1"/>
          </p:nvPr>
        </p:nvSpPr>
        <p:spPr>
          <a:xfrm>
            <a:off x="854384" y="5543043"/>
            <a:ext cx="10515600" cy="1216545"/>
          </a:xfrm>
        </p:spPr>
        <p:txBody>
          <a:bodyPr>
            <a:normAutofit fontScale="92500" lnSpcReduction="10000"/>
          </a:bodyPr>
          <a:lstStyle/>
          <a:p>
            <a:pPr marL="0" indent="0">
              <a:buNone/>
            </a:pPr>
            <a:endParaRPr lang="en-IN" dirty="0" smtClean="0"/>
          </a:p>
          <a:p>
            <a:pPr marL="0" indent="0">
              <a:buNone/>
            </a:pPr>
            <a:endParaRPr lang="en-IN" dirty="0" smtClean="0"/>
          </a:p>
          <a:p>
            <a:pPr marL="0" indent="0">
              <a:buNone/>
            </a:pPr>
            <a:r>
              <a:rPr lang="en-IN" sz="1800" dirty="0" smtClean="0"/>
              <a:t>                  </a:t>
            </a:r>
            <a:r>
              <a:rPr lang="en-IN" sz="1800" dirty="0" err="1" smtClean="0"/>
              <a:t>GitHub</a:t>
            </a:r>
            <a:r>
              <a:rPr lang="en-IN" sz="1800" dirty="0" smtClean="0"/>
              <a:t> Link of Project : </a:t>
            </a:r>
            <a:r>
              <a:rPr lang="en-US" sz="1800" u="sng" dirty="0">
                <a:hlinkClick r:id="rId2"/>
              </a:rPr>
              <a:t>https://github.com/YuvrajNarayanMishra/GrievanceRedressalSystem.git</a:t>
            </a:r>
            <a:r>
              <a:rPr lang="en-US" sz="1800" dirty="0"/>
              <a:t> </a:t>
            </a:r>
            <a:endParaRPr lang="en-IN" sz="1800" dirty="0"/>
          </a:p>
        </p:txBody>
      </p:sp>
      <p:sp>
        <p:nvSpPr>
          <p:cNvPr id="4" name="Slide Number Placeholder 3">
            <a:extLst>
              <a:ext uri="{FF2B5EF4-FFF2-40B4-BE49-F238E27FC236}">
                <a16:creationId xmlns:a16="http://schemas.microsoft.com/office/drawing/2014/main" xmlns="" id="{8050F8CA-C9C5-1ECE-0758-D95CF267D5CB}"/>
              </a:ext>
            </a:extLst>
          </p:cNvPr>
          <p:cNvSpPr>
            <a:spLocks noGrp="1"/>
          </p:cNvSpPr>
          <p:nvPr>
            <p:ph type="sldNum" sz="quarter" idx="12"/>
          </p:nvPr>
        </p:nvSpPr>
        <p:spPr/>
        <p:txBody>
          <a:bodyPr/>
          <a:lstStyle/>
          <a:p>
            <a:fld id="{3F87B148-DC85-4EDB-ACA3-100B1D618A48}" type="slidenum">
              <a:rPr lang="en-IN" smtClean="0"/>
              <a:t>14</a:t>
            </a:fld>
            <a:endParaRPr lang="en-IN"/>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755971" y="1197621"/>
            <a:ext cx="4019799" cy="2318637"/>
          </a:xfrm>
          <a:prstGeom prst="rect">
            <a:avLst/>
          </a:prstGeom>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6222773" y="1197622"/>
            <a:ext cx="4089931" cy="2318636"/>
          </a:xfrm>
          <a:prstGeom prst="rect">
            <a:avLst/>
          </a:prstGeom>
        </p:spPr>
      </p:pic>
      <p:pic>
        <p:nvPicPr>
          <p:cNvPr id="7" name="Picture 6"/>
          <p:cNvPicPr/>
          <p:nvPr/>
        </p:nvPicPr>
        <p:blipFill>
          <a:blip r:embed="rId5" cstate="print">
            <a:extLst>
              <a:ext uri="{28A0092B-C50C-407E-A947-70E740481C1C}">
                <a14:useLocalDpi xmlns:a14="http://schemas.microsoft.com/office/drawing/2010/main" val="0"/>
              </a:ext>
            </a:extLst>
          </a:blip>
          <a:stretch>
            <a:fillRect/>
          </a:stretch>
        </p:blipFill>
        <p:spPr>
          <a:xfrm>
            <a:off x="1755971" y="3835624"/>
            <a:ext cx="3963154" cy="2351629"/>
          </a:xfrm>
          <a:prstGeom prst="rect">
            <a:avLst/>
          </a:prstGeom>
        </p:spPr>
      </p:pic>
      <p:pic>
        <p:nvPicPr>
          <p:cNvPr id="8" name="Picture 7"/>
          <p:cNvPicPr/>
          <p:nvPr/>
        </p:nvPicPr>
        <p:blipFill>
          <a:blip r:embed="rId6" cstate="print">
            <a:extLst>
              <a:ext uri="{28A0092B-C50C-407E-A947-70E740481C1C}">
                <a14:useLocalDpi xmlns:a14="http://schemas.microsoft.com/office/drawing/2010/main" val="0"/>
              </a:ext>
            </a:extLst>
          </a:blip>
          <a:stretch>
            <a:fillRect/>
          </a:stretch>
        </p:blipFill>
        <p:spPr>
          <a:xfrm>
            <a:off x="6222774" y="3835624"/>
            <a:ext cx="4089931" cy="2351630"/>
          </a:xfrm>
          <a:prstGeom prst="rect">
            <a:avLst/>
          </a:prstGeom>
        </p:spPr>
      </p:pic>
    </p:spTree>
    <p:extLst>
      <p:ext uri="{BB962C8B-B14F-4D97-AF65-F5344CB8AC3E}">
        <p14:creationId xmlns:p14="http://schemas.microsoft.com/office/powerpoint/2010/main" val="1681855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460" y="169932"/>
            <a:ext cx="10515600" cy="1195839"/>
          </a:xfrm>
        </p:spPr>
        <p:txBody>
          <a:bodyPr/>
          <a:lstStyle/>
          <a:p>
            <a:r>
              <a:rPr lang="en-IN" dirty="0"/>
              <a:t>Research Paper </a:t>
            </a:r>
            <a:r>
              <a:rPr lang="en-IN" dirty="0" smtClean="0"/>
              <a:t>Status : Accepted</a:t>
            </a:r>
            <a:endParaRPr lang="en-IN" dirty="0"/>
          </a:p>
        </p:txBody>
      </p:sp>
      <p:sp>
        <p:nvSpPr>
          <p:cNvPr id="4" name="Slide Number Placeholder 3"/>
          <p:cNvSpPr>
            <a:spLocks noGrp="1"/>
          </p:cNvSpPr>
          <p:nvPr>
            <p:ph type="sldNum" sz="quarter" idx="12"/>
          </p:nvPr>
        </p:nvSpPr>
        <p:spPr/>
        <p:txBody>
          <a:bodyPr/>
          <a:lstStyle/>
          <a:p>
            <a:fld id="{3F87B148-DC85-4EDB-ACA3-100B1D618A48}" type="slidenum">
              <a:rPr lang="en-IN" smtClean="0"/>
              <a:t>15</a:t>
            </a:fld>
            <a:endParaRPr lang="en-IN"/>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312196" y="1171682"/>
            <a:ext cx="3563323" cy="5043122"/>
          </a:xfrm>
          <a:prstGeom prst="rect">
            <a:avLst/>
          </a:prstGeom>
        </p:spPr>
      </p:pic>
      <p:pic>
        <p:nvPicPr>
          <p:cNvPr id="1026" name="Picture 2" descr="C:\Users\Giftland\OneDrive\Pictures\Screenshots\Screenshot 2024-05-25 10425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7107" y="1180531"/>
            <a:ext cx="4511299" cy="50431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44780" y="6355854"/>
            <a:ext cx="11292839" cy="338554"/>
          </a:xfrm>
          <a:prstGeom prst="rect">
            <a:avLst/>
          </a:prstGeom>
          <a:noFill/>
        </p:spPr>
        <p:txBody>
          <a:bodyPr wrap="square" rtlCol="0">
            <a:spAutoFit/>
          </a:bodyPr>
          <a:lstStyle/>
          <a:p>
            <a:r>
              <a:rPr lang="en-IN" sz="1600" dirty="0" smtClean="0"/>
              <a:t>               Hyperlink </a:t>
            </a:r>
            <a:r>
              <a:rPr lang="en-IN" sz="1600" dirty="0" smtClean="0"/>
              <a:t>of </a:t>
            </a:r>
            <a:r>
              <a:rPr lang="en-IN" sz="1600" dirty="0"/>
              <a:t>paper : </a:t>
            </a:r>
            <a:r>
              <a:rPr lang="en-IN" sz="1600" dirty="0">
                <a:hlinkClick r:id="rId4"/>
              </a:rPr>
              <a:t>https://</a:t>
            </a:r>
            <a:r>
              <a:rPr lang="en-IN" sz="1600" dirty="0" smtClean="0">
                <a:hlinkClick r:id="rId4"/>
              </a:rPr>
              <a:t>drive.google.com/file/d/1MIFn0pTpW0PgeCbWVpfzdkF_0RVVOWJY/view?usp=drivesdk</a:t>
            </a:r>
            <a:r>
              <a:rPr lang="en-IN" sz="1600" dirty="0" smtClean="0"/>
              <a:t>  </a:t>
            </a:r>
            <a:endParaRPr lang="en-IN" sz="1600" dirty="0"/>
          </a:p>
        </p:txBody>
      </p:sp>
    </p:spTree>
    <p:extLst>
      <p:ext uri="{BB962C8B-B14F-4D97-AF65-F5344CB8AC3E}">
        <p14:creationId xmlns:p14="http://schemas.microsoft.com/office/powerpoint/2010/main" val="323993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endParaRPr lang="en-IN" dirty="0"/>
          </a:p>
        </p:txBody>
      </p:sp>
      <p:sp>
        <p:nvSpPr>
          <p:cNvPr id="3" name="Content Placeholder 2"/>
          <p:cNvSpPr>
            <a:spLocks noGrp="1"/>
          </p:cNvSpPr>
          <p:nvPr>
            <p:ph idx="1"/>
          </p:nvPr>
        </p:nvSpPr>
        <p:spPr>
          <a:xfrm>
            <a:off x="838200" y="1825624"/>
            <a:ext cx="10515600" cy="4389195"/>
          </a:xfrm>
        </p:spPr>
        <p:txBody>
          <a:bodyPr>
            <a:normAutofit/>
          </a:bodyPr>
          <a:lstStyle/>
          <a:p>
            <a:pPr algn="just">
              <a:lnSpc>
                <a:spcPct val="100000"/>
              </a:lnSpc>
            </a:pPr>
            <a:r>
              <a:rPr lang="en-IN" sz="2400" b="1" dirty="0"/>
              <a:t>Mobile Application Development</a:t>
            </a:r>
            <a:r>
              <a:rPr lang="en-IN" sz="2400" dirty="0"/>
              <a:t>: Developing dedicated mobile applications for online grievance </a:t>
            </a:r>
            <a:r>
              <a:rPr lang="en-IN" sz="2400" dirty="0" err="1"/>
              <a:t>redressal</a:t>
            </a:r>
            <a:r>
              <a:rPr lang="en-IN" sz="2400" dirty="0"/>
              <a:t> systems can improve accessibility and user experience, allowing individuals to submit and track grievances conveniently from their smartphones.</a:t>
            </a:r>
          </a:p>
          <a:p>
            <a:pPr algn="just">
              <a:lnSpc>
                <a:spcPct val="100000"/>
              </a:lnSpc>
            </a:pPr>
            <a:r>
              <a:rPr lang="en-IN" sz="2400" b="1" dirty="0" err="1"/>
              <a:t>Blockchain</a:t>
            </a:r>
            <a:r>
              <a:rPr lang="en-IN" sz="2400" b="1" dirty="0"/>
              <a:t> Technology</a:t>
            </a:r>
            <a:r>
              <a:rPr lang="en-IN" sz="2400" dirty="0"/>
              <a:t>: Utilizing </a:t>
            </a:r>
            <a:r>
              <a:rPr lang="en-IN" sz="2400" dirty="0" err="1"/>
              <a:t>blockchain</a:t>
            </a:r>
            <a:r>
              <a:rPr lang="en-IN" sz="2400" dirty="0"/>
              <a:t> technology for secure and transparent record-keeping of grievance-related data could enhance trust and transparency in the grievance </a:t>
            </a:r>
            <a:r>
              <a:rPr lang="en-IN" sz="2400" dirty="0" err="1"/>
              <a:t>redressal</a:t>
            </a:r>
            <a:r>
              <a:rPr lang="en-IN" sz="2400" dirty="0"/>
              <a:t> process.</a:t>
            </a:r>
          </a:p>
          <a:p>
            <a:pPr algn="just">
              <a:lnSpc>
                <a:spcPct val="100000"/>
              </a:lnSpc>
            </a:pPr>
            <a:r>
              <a:rPr lang="en-US" sz="2400" b="1" dirty="0"/>
              <a:t>Offline Functionality</a:t>
            </a:r>
            <a:r>
              <a:rPr lang="en-US" sz="2400" dirty="0"/>
              <a:t>: Develop a robust offline complaint registering system, allowing users to register complaints even in low or no internet </a:t>
            </a:r>
            <a:r>
              <a:rPr lang="en-US" sz="2400" dirty="0" err="1"/>
              <a:t>connevtivity</a:t>
            </a:r>
            <a:r>
              <a:rPr lang="en-US" sz="2400" dirty="0"/>
              <a:t> scenarios, ensuring uninterrupted communication.</a:t>
            </a:r>
            <a:endParaRPr lang="en-IN" sz="2400" dirty="0"/>
          </a:p>
          <a:p>
            <a:pPr marL="0" indent="0">
              <a:lnSpc>
                <a:spcPct val="100000"/>
              </a:lnSpc>
              <a:buNone/>
            </a:pPr>
            <a:endParaRPr lang="en-IN" sz="2400" dirty="0"/>
          </a:p>
        </p:txBody>
      </p:sp>
      <p:sp>
        <p:nvSpPr>
          <p:cNvPr id="4" name="Slide Number Placeholder 3"/>
          <p:cNvSpPr>
            <a:spLocks noGrp="1"/>
          </p:cNvSpPr>
          <p:nvPr>
            <p:ph type="sldNum" sz="quarter" idx="12"/>
          </p:nvPr>
        </p:nvSpPr>
        <p:spPr/>
        <p:txBody>
          <a:bodyPr/>
          <a:lstStyle/>
          <a:p>
            <a:fld id="{3F87B148-DC85-4EDB-ACA3-100B1D618A48}" type="slidenum">
              <a:rPr lang="en-IN" smtClean="0"/>
              <a:t>16</a:t>
            </a:fld>
            <a:endParaRPr lang="en-IN"/>
          </a:p>
        </p:txBody>
      </p:sp>
    </p:spTree>
    <p:extLst>
      <p:ext uri="{BB962C8B-B14F-4D97-AF65-F5344CB8AC3E}">
        <p14:creationId xmlns:p14="http://schemas.microsoft.com/office/powerpoint/2010/main" val="4133256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CE7756-DA70-DECE-F716-253091BEAF90}"/>
              </a:ext>
            </a:extLst>
          </p:cNvPr>
          <p:cNvSpPr>
            <a:spLocks noGrp="1"/>
          </p:cNvSpPr>
          <p:nvPr>
            <p:ph type="title"/>
          </p:nvPr>
        </p:nvSpPr>
        <p:spPr/>
        <p:txBody>
          <a:bodyPr/>
          <a:lstStyle/>
          <a:p>
            <a:r>
              <a:rPr lang="en-IN" dirty="0"/>
              <a:t>All documents Proofs (</a:t>
            </a:r>
            <a:r>
              <a:rPr lang="en-IN" dirty="0" err="1"/>
              <a:t>Github</a:t>
            </a:r>
            <a:r>
              <a:rPr lang="en-IN" dirty="0"/>
              <a:t> and Drive)</a:t>
            </a:r>
          </a:p>
        </p:txBody>
      </p:sp>
      <p:sp>
        <p:nvSpPr>
          <p:cNvPr id="3" name="Content Placeholder 2">
            <a:extLst>
              <a:ext uri="{FF2B5EF4-FFF2-40B4-BE49-F238E27FC236}">
                <a16:creationId xmlns:a16="http://schemas.microsoft.com/office/drawing/2014/main" xmlns="" id="{C46DD2A9-BE34-8D8A-FFD6-13CA37F46D93}"/>
              </a:ext>
            </a:extLst>
          </p:cNvPr>
          <p:cNvSpPr>
            <a:spLocks noGrp="1"/>
          </p:cNvSpPr>
          <p:nvPr>
            <p:ph idx="1"/>
          </p:nvPr>
        </p:nvSpPr>
        <p:spPr>
          <a:xfrm>
            <a:off x="838200" y="1772156"/>
            <a:ext cx="10515600" cy="3957005"/>
          </a:xfrm>
        </p:spPr>
        <p:txBody>
          <a:bodyPr>
            <a:normAutofit fontScale="70000" lnSpcReduction="20000"/>
          </a:bodyPr>
          <a:lstStyle/>
          <a:p>
            <a:pPr>
              <a:lnSpc>
                <a:spcPct val="120000"/>
              </a:lnSpc>
            </a:pPr>
            <a:r>
              <a:rPr lang="en-IN" dirty="0"/>
              <a:t>Hyperlink of the testing report : </a:t>
            </a:r>
            <a:r>
              <a:rPr lang="en-IN" dirty="0">
                <a:hlinkClick r:id="rId2"/>
              </a:rPr>
              <a:t>https://</a:t>
            </a:r>
            <a:r>
              <a:rPr lang="en-IN" dirty="0" smtClean="0">
                <a:hlinkClick r:id="rId2"/>
              </a:rPr>
              <a:t>drive.google.com/file/d/1_pZKevytdFh7srJAbqG4oCHkyMDsRcYL/view?usp=drive_link</a:t>
            </a:r>
            <a:r>
              <a:rPr lang="en-IN" dirty="0" smtClean="0"/>
              <a:t> </a:t>
            </a:r>
            <a:endParaRPr lang="en-IN" dirty="0"/>
          </a:p>
          <a:p>
            <a:pPr>
              <a:lnSpc>
                <a:spcPct val="120000"/>
              </a:lnSpc>
            </a:pPr>
            <a:r>
              <a:rPr lang="en-IN" dirty="0"/>
              <a:t>Hyperlink of the Synopsis : </a:t>
            </a:r>
            <a:r>
              <a:rPr lang="en-IN" dirty="0">
                <a:hlinkClick r:id="rId3"/>
              </a:rPr>
              <a:t>https://</a:t>
            </a:r>
            <a:r>
              <a:rPr lang="en-IN" dirty="0" smtClean="0">
                <a:hlinkClick r:id="rId3"/>
              </a:rPr>
              <a:t>drive.google.com/file/d/1zPPJWCzDnohyzsfjVg59B4DowcO_MM3x/view?usp=drive_link</a:t>
            </a:r>
            <a:r>
              <a:rPr lang="en-IN" dirty="0" smtClean="0"/>
              <a:t> </a:t>
            </a:r>
            <a:endParaRPr lang="en-IN" dirty="0"/>
          </a:p>
          <a:p>
            <a:pPr>
              <a:lnSpc>
                <a:spcPct val="120000"/>
              </a:lnSpc>
            </a:pPr>
            <a:r>
              <a:rPr lang="en-IN" dirty="0"/>
              <a:t>Hyperlink of the SRS : </a:t>
            </a:r>
            <a:r>
              <a:rPr lang="en-IN" dirty="0">
                <a:hlinkClick r:id="rId4"/>
              </a:rPr>
              <a:t>https://</a:t>
            </a:r>
            <a:r>
              <a:rPr lang="en-IN" dirty="0" smtClean="0">
                <a:hlinkClick r:id="rId4"/>
              </a:rPr>
              <a:t>drive.google.com/file/d/1M6qEuV7gw5udKAt2RvpxGG34iofHTeQw/view?usp=drive_link</a:t>
            </a:r>
            <a:r>
              <a:rPr lang="en-IN" dirty="0" smtClean="0"/>
              <a:t> </a:t>
            </a:r>
            <a:endParaRPr lang="en-IN" dirty="0"/>
          </a:p>
          <a:p>
            <a:pPr>
              <a:lnSpc>
                <a:spcPct val="120000"/>
              </a:lnSpc>
            </a:pPr>
            <a:r>
              <a:rPr lang="en-IN" dirty="0"/>
              <a:t>Hyperlink of </a:t>
            </a:r>
            <a:r>
              <a:rPr lang="en-IN" dirty="0" smtClean="0"/>
              <a:t>Report </a:t>
            </a:r>
            <a:r>
              <a:rPr lang="en-IN" dirty="0"/>
              <a:t>: </a:t>
            </a:r>
            <a:r>
              <a:rPr lang="en-IN" dirty="0">
                <a:hlinkClick r:id="rId5"/>
              </a:rPr>
              <a:t>https://drive.google.com/file/d/1LjkuXnB_0WajXaUeErkkq5M6ivH7Zo5_/</a:t>
            </a:r>
            <a:r>
              <a:rPr lang="en-IN" dirty="0" smtClean="0">
                <a:hlinkClick r:id="rId5"/>
              </a:rPr>
              <a:t>view?usp=drive_link</a:t>
            </a:r>
            <a:r>
              <a:rPr lang="en-IN" dirty="0" smtClean="0"/>
              <a:t> </a:t>
            </a:r>
          </a:p>
          <a:p>
            <a:pPr>
              <a:lnSpc>
                <a:spcPct val="120000"/>
              </a:lnSpc>
            </a:pPr>
            <a:r>
              <a:rPr lang="en-IN" dirty="0" err="1" smtClean="0"/>
              <a:t>Github</a:t>
            </a:r>
            <a:r>
              <a:rPr lang="en-IN" dirty="0"/>
              <a:t> Link : </a:t>
            </a:r>
            <a:r>
              <a:rPr lang="en-IN" dirty="0">
                <a:hlinkClick r:id="rId6"/>
              </a:rPr>
              <a:t>https://</a:t>
            </a:r>
            <a:r>
              <a:rPr lang="en-IN" dirty="0" smtClean="0">
                <a:hlinkClick r:id="rId6"/>
              </a:rPr>
              <a:t>github.com/YuvrajNarayanMishra/CS-2024-C/tree/main/PCS24-71-Yuvraj</a:t>
            </a:r>
            <a:r>
              <a:rPr lang="en-IN" dirty="0" smtClean="0"/>
              <a:t> </a:t>
            </a:r>
            <a:endParaRPr lang="en-IN" dirty="0"/>
          </a:p>
        </p:txBody>
      </p:sp>
      <p:sp>
        <p:nvSpPr>
          <p:cNvPr id="4" name="Slide Number Placeholder 3">
            <a:extLst>
              <a:ext uri="{FF2B5EF4-FFF2-40B4-BE49-F238E27FC236}">
                <a16:creationId xmlns:a16="http://schemas.microsoft.com/office/drawing/2014/main" xmlns="" id="{4898C628-1954-7F89-2DB3-6D39DEAD49FD}"/>
              </a:ext>
            </a:extLst>
          </p:cNvPr>
          <p:cNvSpPr>
            <a:spLocks noGrp="1"/>
          </p:cNvSpPr>
          <p:nvPr>
            <p:ph type="sldNum" sz="quarter" idx="12"/>
          </p:nvPr>
        </p:nvSpPr>
        <p:spPr/>
        <p:txBody>
          <a:bodyPr/>
          <a:lstStyle/>
          <a:p>
            <a:fld id="{3F87B148-DC85-4EDB-ACA3-100B1D618A48}" type="slidenum">
              <a:rPr lang="en-IN" smtClean="0"/>
              <a:t>17</a:t>
            </a:fld>
            <a:endParaRPr lang="en-IN"/>
          </a:p>
        </p:txBody>
      </p:sp>
    </p:spTree>
    <p:extLst>
      <p:ext uri="{BB962C8B-B14F-4D97-AF65-F5344CB8AC3E}">
        <p14:creationId xmlns:p14="http://schemas.microsoft.com/office/powerpoint/2010/main" val="473929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99170A-0FBE-5C45-B43F-5165573FA890}"/>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xmlns="" id="{CA81EDF1-E847-732B-B515-11B953BE4975}"/>
              </a:ext>
            </a:extLst>
          </p:cNvPr>
          <p:cNvSpPr>
            <a:spLocks noGrp="1"/>
          </p:cNvSpPr>
          <p:nvPr>
            <p:ph idx="1"/>
          </p:nvPr>
        </p:nvSpPr>
        <p:spPr>
          <a:xfrm>
            <a:off x="838199" y="1561764"/>
            <a:ext cx="10723537" cy="4994020"/>
          </a:xfrm>
        </p:spPr>
        <p:txBody>
          <a:bodyPr>
            <a:normAutofit fontScale="47500" lnSpcReduction="20000"/>
          </a:bodyPr>
          <a:lstStyle/>
          <a:p>
            <a:pPr marL="0" indent="0" algn="just">
              <a:lnSpc>
                <a:spcPct val="120000"/>
              </a:lnSpc>
              <a:buNone/>
            </a:pPr>
            <a:r>
              <a:rPr lang="en-US" sz="3800" dirty="0"/>
              <a:t>[1]</a:t>
            </a:r>
            <a:r>
              <a:rPr lang="en-GB" sz="3800" dirty="0"/>
              <a:t> </a:t>
            </a:r>
            <a:r>
              <a:rPr lang="en-GB" sz="3800" dirty="0" err="1"/>
              <a:t>Rana</a:t>
            </a:r>
            <a:r>
              <a:rPr lang="en-GB" sz="3800" dirty="0"/>
              <a:t>, </a:t>
            </a:r>
            <a:r>
              <a:rPr lang="en-GB" sz="3800" dirty="0" err="1"/>
              <a:t>Nripendra</a:t>
            </a:r>
            <a:r>
              <a:rPr lang="en-GB" sz="3800" dirty="0"/>
              <a:t> P., et al. "Adoption of online public grievance </a:t>
            </a:r>
            <a:r>
              <a:rPr lang="en-GB" sz="3800" dirty="0" err="1"/>
              <a:t>redressal</a:t>
            </a:r>
            <a:r>
              <a:rPr lang="en-GB" sz="3800" dirty="0"/>
              <a:t> system in India: Toward developing a unified view." </a:t>
            </a:r>
            <a:r>
              <a:rPr lang="en-GB" sz="3800" i="1" dirty="0"/>
              <a:t>Computers in Human </a:t>
            </a:r>
            <a:r>
              <a:rPr lang="en-GB" sz="3800" i="1" dirty="0" err="1"/>
              <a:t>Behavior</a:t>
            </a:r>
            <a:r>
              <a:rPr lang="en-GB" sz="3800" dirty="0"/>
              <a:t> 59 (2016): 265-282.</a:t>
            </a:r>
            <a:endParaRPr lang="en-IN" sz="3800" dirty="0"/>
          </a:p>
          <a:p>
            <a:pPr marL="0" lvl="0" indent="0" algn="just">
              <a:lnSpc>
                <a:spcPct val="120000"/>
              </a:lnSpc>
              <a:buNone/>
            </a:pPr>
            <a:r>
              <a:rPr lang="en-US" sz="3800" dirty="0"/>
              <a:t>[2] </a:t>
            </a:r>
            <a:r>
              <a:rPr lang="en-AU" sz="3800" dirty="0"/>
              <a:t>Rana, </a:t>
            </a:r>
            <a:r>
              <a:rPr lang="en-AU" sz="3800" dirty="0" err="1"/>
              <a:t>Nripendra</a:t>
            </a:r>
            <a:r>
              <a:rPr lang="en-AU" sz="3800" dirty="0"/>
              <a:t>, Michael Williams, and </a:t>
            </a:r>
            <a:r>
              <a:rPr lang="en-AU" sz="3800" dirty="0" err="1"/>
              <a:t>Yogesh</a:t>
            </a:r>
            <a:r>
              <a:rPr lang="en-AU" sz="3800" dirty="0"/>
              <a:t> </a:t>
            </a:r>
            <a:r>
              <a:rPr lang="en-AU" sz="3800" dirty="0" err="1"/>
              <a:t>Dwivedi</a:t>
            </a:r>
            <a:r>
              <a:rPr lang="en-AU" sz="3800" dirty="0"/>
              <a:t>. "Examining factors affecting adoption of online public grievance </a:t>
            </a:r>
            <a:r>
              <a:rPr lang="en-AU" sz="3800" dirty="0" err="1"/>
              <a:t>redressal</a:t>
            </a:r>
            <a:r>
              <a:rPr lang="en-AU" sz="3800" dirty="0"/>
              <a:t> system: A case of India." (2013).</a:t>
            </a:r>
            <a:endParaRPr lang="en-IN" sz="3800" dirty="0"/>
          </a:p>
          <a:p>
            <a:pPr marL="0" indent="0" algn="just">
              <a:lnSpc>
                <a:spcPct val="120000"/>
              </a:lnSpc>
              <a:buNone/>
            </a:pPr>
            <a:r>
              <a:rPr lang="en-US" sz="3800" dirty="0"/>
              <a:t>[3] </a:t>
            </a:r>
            <a:r>
              <a:rPr lang="en-AU" sz="3800" dirty="0"/>
              <a:t>Rana, </a:t>
            </a:r>
            <a:r>
              <a:rPr lang="en-AU" sz="3800" dirty="0" err="1"/>
              <a:t>Nripendra</a:t>
            </a:r>
            <a:r>
              <a:rPr lang="en-AU" sz="3800" dirty="0"/>
              <a:t> P., </a:t>
            </a:r>
            <a:r>
              <a:rPr lang="en-AU" sz="3800" dirty="0" err="1"/>
              <a:t>Yogesh</a:t>
            </a:r>
            <a:r>
              <a:rPr lang="en-AU" sz="3800" dirty="0"/>
              <a:t> K. </a:t>
            </a:r>
            <a:r>
              <a:rPr lang="en-AU" sz="3800" dirty="0" err="1"/>
              <a:t>Dwivedi</a:t>
            </a:r>
            <a:r>
              <a:rPr lang="en-AU" sz="3800" dirty="0"/>
              <a:t>, and Michael D. Williams. "Examining the factors affecting intention to use of, and user satisfaction with online public grievance </a:t>
            </a:r>
            <a:r>
              <a:rPr lang="en-AU" sz="3800" dirty="0" err="1"/>
              <a:t>redressal</a:t>
            </a:r>
            <a:r>
              <a:rPr lang="en-AU" sz="3800" dirty="0"/>
              <a:t> system (OPGRS) in India." </a:t>
            </a:r>
            <a:r>
              <a:rPr lang="en-AU" sz="3800" i="1" dirty="0"/>
              <a:t>Grand Successes and Failures in IT. Public and Private Sectors: IFIP WG 8.6 International Working Conference on Transfer and Diffusion of IT, TDIT 2013, Bangalore, India, June 27-29, 2013. Proceedings</a:t>
            </a:r>
            <a:r>
              <a:rPr lang="en-AU" sz="3800" dirty="0"/>
              <a:t>. Springer Berlin Heidelberg, 2013.</a:t>
            </a:r>
            <a:endParaRPr lang="en-IN" sz="3800" dirty="0"/>
          </a:p>
          <a:p>
            <a:pPr marL="0" indent="0" algn="just">
              <a:lnSpc>
                <a:spcPct val="120000"/>
              </a:lnSpc>
              <a:buNone/>
            </a:pPr>
            <a:r>
              <a:rPr lang="en-US" sz="3800" dirty="0"/>
              <a:t>[4]</a:t>
            </a:r>
            <a:r>
              <a:rPr lang="en-IN" sz="3800" dirty="0"/>
              <a:t> </a:t>
            </a:r>
            <a:r>
              <a:rPr lang="en-IN" sz="3800" dirty="0" err="1"/>
              <a:t>Chowdhury</a:t>
            </a:r>
            <a:r>
              <a:rPr lang="en-IN" sz="3800" dirty="0"/>
              <a:t>, </a:t>
            </a:r>
            <a:r>
              <a:rPr lang="en-IN" sz="3800" dirty="0" err="1"/>
              <a:t>Md</a:t>
            </a:r>
            <a:r>
              <a:rPr lang="en-IN" sz="3800" dirty="0"/>
              <a:t> </a:t>
            </a:r>
            <a:r>
              <a:rPr lang="en-IN" sz="3800" dirty="0" err="1"/>
              <a:t>Shahidul</a:t>
            </a:r>
            <a:r>
              <a:rPr lang="en-IN" sz="3800" dirty="0"/>
              <a:t> Islam. "Strengthening Grievance Redress System: A Case of </a:t>
            </a:r>
            <a:r>
              <a:rPr lang="en-IN" sz="3800" dirty="0" err="1"/>
              <a:t>Narsingdi</a:t>
            </a:r>
            <a:r>
              <a:rPr lang="en-IN" sz="3800" dirty="0"/>
              <a:t> District Administration." </a:t>
            </a:r>
            <a:r>
              <a:rPr lang="en-IN" sz="3800" i="1" dirty="0" err="1"/>
              <a:t>angladesh</a:t>
            </a:r>
            <a:r>
              <a:rPr lang="en-IN" sz="3800" i="1" dirty="0"/>
              <a:t> </a:t>
            </a:r>
            <a:r>
              <a:rPr lang="en-IN" sz="3800" i="1" dirty="0" err="1"/>
              <a:t>ournal</a:t>
            </a:r>
            <a:r>
              <a:rPr lang="en-IN" sz="3800" i="1" dirty="0"/>
              <a:t> of </a:t>
            </a:r>
            <a:r>
              <a:rPr lang="en-IN" sz="3800" i="1" dirty="0" err="1"/>
              <a:t>ublic</a:t>
            </a:r>
            <a:r>
              <a:rPr lang="en-IN" sz="3800" i="1" dirty="0"/>
              <a:t> </a:t>
            </a:r>
            <a:r>
              <a:rPr lang="en-IN" sz="3800" i="1" dirty="0" err="1"/>
              <a:t>dministration</a:t>
            </a:r>
            <a:r>
              <a:rPr lang="en-IN" sz="3800" dirty="0"/>
              <a:t> 31.1 (2023): 23-46.</a:t>
            </a:r>
          </a:p>
          <a:p>
            <a:pPr marL="0" lvl="0" indent="0" algn="just">
              <a:lnSpc>
                <a:spcPct val="120000"/>
              </a:lnSpc>
              <a:buNone/>
            </a:pPr>
            <a:r>
              <a:rPr lang="en-US" sz="3800" dirty="0"/>
              <a:t>[5]</a:t>
            </a:r>
            <a:r>
              <a:rPr lang="en-IN" sz="3800" dirty="0"/>
              <a:t> </a:t>
            </a:r>
            <a:r>
              <a:rPr lang="en-AU" sz="3800" dirty="0" err="1"/>
              <a:t>Shettigar</a:t>
            </a:r>
            <a:r>
              <a:rPr lang="en-AU" sz="3800" dirty="0"/>
              <a:t>, </a:t>
            </a:r>
            <a:r>
              <a:rPr lang="en-AU" sz="3800" dirty="0" err="1"/>
              <a:t>Rakshitha</a:t>
            </a:r>
            <a:r>
              <a:rPr lang="en-AU" sz="3800" dirty="0"/>
              <a:t>, et al. "</a:t>
            </a:r>
            <a:r>
              <a:rPr lang="en-AU" sz="3800" dirty="0" err="1"/>
              <a:t>Blockchain</a:t>
            </a:r>
            <a:r>
              <a:rPr lang="en-AU" sz="3800" dirty="0"/>
              <a:t>-Based Grievance Management System." </a:t>
            </a:r>
            <a:r>
              <a:rPr lang="en-AU" sz="3800" i="1" dirty="0"/>
              <a:t>Evolution in Computational Intelligence: Frontiers in Intelligent Computing: Theory and Applications (FICTA 2020), Volume 1</a:t>
            </a:r>
            <a:r>
              <a:rPr lang="en-AU" sz="3800" dirty="0"/>
              <a:t>. Springer Singapore, 2021.</a:t>
            </a:r>
            <a:endParaRPr lang="en-IN" sz="3800" dirty="0"/>
          </a:p>
          <a:p>
            <a:pPr marL="0" lvl="0" indent="0" algn="just">
              <a:lnSpc>
                <a:spcPct val="120000"/>
              </a:lnSpc>
              <a:buNone/>
            </a:pPr>
            <a:r>
              <a:rPr lang="en-US" sz="3800" dirty="0"/>
              <a:t>[6]</a:t>
            </a:r>
            <a:r>
              <a:rPr lang="en-IN" sz="3800" dirty="0"/>
              <a:t> </a:t>
            </a:r>
            <a:r>
              <a:rPr lang="en-AU" sz="3800" dirty="0" err="1"/>
              <a:t>Chander</a:t>
            </a:r>
            <a:r>
              <a:rPr lang="en-AU" sz="3800" dirty="0"/>
              <a:t>, </a:t>
            </a:r>
            <a:r>
              <a:rPr lang="en-AU" sz="3800" dirty="0" err="1"/>
              <a:t>Subhash</a:t>
            </a:r>
            <a:r>
              <a:rPr lang="en-AU" sz="3800" dirty="0"/>
              <a:t>, and </a:t>
            </a:r>
            <a:r>
              <a:rPr lang="en-AU" sz="3800" dirty="0" err="1"/>
              <a:t>Ashwani</a:t>
            </a:r>
            <a:r>
              <a:rPr lang="en-AU" sz="3800" dirty="0"/>
              <a:t> Kush. "Assessing grievances redressing mechanism in India." </a:t>
            </a:r>
            <a:r>
              <a:rPr lang="en-AU" sz="3800" i="1" dirty="0"/>
              <a:t>International Journal of Computer Applications</a:t>
            </a:r>
            <a:r>
              <a:rPr lang="en-AU" sz="3800" dirty="0"/>
              <a:t> 52.5 (2012).</a:t>
            </a:r>
            <a:endParaRPr lang="en-IN" sz="3800" dirty="0"/>
          </a:p>
          <a:p>
            <a:pPr marL="0" indent="0">
              <a:lnSpc>
                <a:spcPct val="120000"/>
              </a:lnSpc>
              <a:buNone/>
            </a:pPr>
            <a:endParaRPr lang="en-IN" dirty="0"/>
          </a:p>
        </p:txBody>
      </p:sp>
      <p:sp>
        <p:nvSpPr>
          <p:cNvPr id="4" name="Slide Number Placeholder 3">
            <a:extLst>
              <a:ext uri="{FF2B5EF4-FFF2-40B4-BE49-F238E27FC236}">
                <a16:creationId xmlns:a16="http://schemas.microsoft.com/office/drawing/2014/main" xmlns="" id="{3EAD480E-8B71-75F5-FE30-5283CB4B3ABB}"/>
              </a:ext>
            </a:extLst>
          </p:cNvPr>
          <p:cNvSpPr>
            <a:spLocks noGrp="1"/>
          </p:cNvSpPr>
          <p:nvPr>
            <p:ph type="sldNum" sz="quarter" idx="12"/>
          </p:nvPr>
        </p:nvSpPr>
        <p:spPr/>
        <p:txBody>
          <a:bodyPr/>
          <a:lstStyle/>
          <a:p>
            <a:fld id="{3F87B148-DC85-4EDB-ACA3-100B1D618A48}" type="slidenum">
              <a:rPr lang="en-IN" smtClean="0"/>
              <a:t>18</a:t>
            </a:fld>
            <a:endParaRPr lang="en-IN"/>
          </a:p>
        </p:txBody>
      </p:sp>
    </p:spTree>
    <p:extLst>
      <p:ext uri="{BB962C8B-B14F-4D97-AF65-F5344CB8AC3E}">
        <p14:creationId xmlns:p14="http://schemas.microsoft.com/office/powerpoint/2010/main" val="27368831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98902"/>
            <a:ext cx="10515600" cy="5278061"/>
          </a:xfrm>
        </p:spPr>
        <p:txBody>
          <a:bodyPr>
            <a:normAutofit/>
          </a:bodyPr>
          <a:lstStyle/>
          <a:p>
            <a:pPr marL="0" lvl="0" indent="0" algn="just">
              <a:lnSpc>
                <a:spcPct val="100000"/>
              </a:lnSpc>
              <a:buNone/>
            </a:pPr>
            <a:r>
              <a:rPr lang="en-US" sz="1800" dirty="0"/>
              <a:t>[7]</a:t>
            </a:r>
            <a:r>
              <a:rPr lang="en-IN" sz="1800" dirty="0"/>
              <a:t> </a:t>
            </a:r>
            <a:r>
              <a:rPr lang="en-AU" sz="1800" dirty="0" err="1"/>
              <a:t>Prajapat</a:t>
            </a:r>
            <a:r>
              <a:rPr lang="en-AU" sz="1800" dirty="0"/>
              <a:t>, </a:t>
            </a:r>
            <a:r>
              <a:rPr lang="en-AU" sz="1800" dirty="0" err="1"/>
              <a:t>Shaligram</a:t>
            </a:r>
            <a:r>
              <a:rPr lang="en-AU" sz="1800" dirty="0"/>
              <a:t>, </a:t>
            </a:r>
            <a:r>
              <a:rPr lang="en-AU" sz="1800" dirty="0" err="1"/>
              <a:t>Vaibhav</a:t>
            </a:r>
            <a:r>
              <a:rPr lang="en-AU" sz="1800" dirty="0"/>
              <a:t> </a:t>
            </a:r>
            <a:r>
              <a:rPr lang="en-AU" sz="1800" dirty="0" err="1"/>
              <a:t>Sabharwal</a:t>
            </a:r>
            <a:r>
              <a:rPr lang="en-AU" sz="1800" dirty="0"/>
              <a:t>, and </a:t>
            </a:r>
            <a:r>
              <a:rPr lang="en-AU" sz="1800" dirty="0" err="1"/>
              <a:t>Varun</a:t>
            </a:r>
            <a:r>
              <a:rPr lang="en-AU" sz="1800" dirty="0"/>
              <a:t> </a:t>
            </a:r>
            <a:r>
              <a:rPr lang="en-AU" sz="1800" dirty="0" err="1"/>
              <a:t>Wadhwani</a:t>
            </a:r>
            <a:r>
              <a:rPr lang="en-AU" sz="1800" dirty="0"/>
              <a:t>. "A prototype for grievance </a:t>
            </a:r>
            <a:r>
              <a:rPr lang="en-AU" sz="1800" dirty="0" err="1"/>
              <a:t>redressal</a:t>
            </a:r>
            <a:r>
              <a:rPr lang="en-AU" sz="1800" dirty="0"/>
              <a:t> system." </a:t>
            </a:r>
            <a:r>
              <a:rPr lang="en-AU" sz="1800" i="1" dirty="0"/>
              <a:t>Proceedings of International Conference on Recent Advancement on Computer and Communication: ICRAC 2017</a:t>
            </a:r>
            <a:r>
              <a:rPr lang="en-AU" sz="1800" dirty="0"/>
              <a:t>. Springer Singapore, 2018.</a:t>
            </a:r>
            <a:endParaRPr lang="en-IN" sz="1800" dirty="0"/>
          </a:p>
          <a:p>
            <a:pPr marL="0" lvl="0" indent="0" algn="just">
              <a:lnSpc>
                <a:spcPct val="100000"/>
              </a:lnSpc>
              <a:buNone/>
            </a:pPr>
            <a:r>
              <a:rPr lang="en-US" sz="1800" dirty="0"/>
              <a:t>[8]</a:t>
            </a:r>
            <a:r>
              <a:rPr lang="en-IN" sz="1800" dirty="0"/>
              <a:t> </a:t>
            </a:r>
            <a:r>
              <a:rPr lang="en-IN" sz="1800" dirty="0" err="1"/>
              <a:t>Shahi</a:t>
            </a:r>
            <a:r>
              <a:rPr lang="en-IN" sz="1800" dirty="0"/>
              <a:t>, </a:t>
            </a:r>
            <a:r>
              <a:rPr lang="en-IN" sz="1800" dirty="0" err="1"/>
              <a:t>Abhinav</a:t>
            </a:r>
            <a:r>
              <a:rPr lang="en-IN" sz="1800" dirty="0"/>
              <a:t>. "Grievance </a:t>
            </a:r>
            <a:r>
              <a:rPr lang="en-IN" sz="1800" dirty="0" err="1"/>
              <a:t>Redressal</a:t>
            </a:r>
            <a:r>
              <a:rPr lang="en-IN" sz="1800" dirty="0"/>
              <a:t> in India during Pandemic and the Way Forward." </a:t>
            </a:r>
            <a:r>
              <a:rPr lang="en-IN" sz="1800" i="1" dirty="0"/>
              <a:t>ASCI Journal of Management</a:t>
            </a:r>
            <a:r>
              <a:rPr lang="en-IN" sz="1800" dirty="0"/>
              <a:t> 51.1 (2022).</a:t>
            </a:r>
          </a:p>
          <a:p>
            <a:pPr marL="0" lvl="0" indent="0" algn="just">
              <a:lnSpc>
                <a:spcPct val="100000"/>
              </a:lnSpc>
              <a:buNone/>
            </a:pPr>
            <a:r>
              <a:rPr lang="en-AU" sz="1800" dirty="0" smtClean="0"/>
              <a:t>[9] </a:t>
            </a:r>
            <a:r>
              <a:rPr lang="en-AU" sz="1800" dirty="0" err="1" smtClean="0"/>
              <a:t>Aravindhan</a:t>
            </a:r>
            <a:r>
              <a:rPr lang="en-AU" sz="1800" dirty="0"/>
              <a:t>, K., et al. "Web Portal for Effective Student Grievance Support System." </a:t>
            </a:r>
            <a:r>
              <a:rPr lang="en-AU" sz="1800" i="1" dirty="0"/>
              <a:t>2020 6th International Conference on Advanced Computing and Communication Systems (ICACCS)</a:t>
            </a:r>
            <a:r>
              <a:rPr lang="en-AU" sz="1800" dirty="0"/>
              <a:t>. IEEE, 2020.</a:t>
            </a:r>
            <a:endParaRPr lang="en-IN" sz="1800" dirty="0"/>
          </a:p>
          <a:p>
            <a:pPr marL="0" lvl="0" indent="0" algn="just">
              <a:lnSpc>
                <a:spcPct val="100000"/>
              </a:lnSpc>
              <a:buNone/>
            </a:pPr>
            <a:r>
              <a:rPr lang="en-AU" sz="1800" dirty="0" smtClean="0"/>
              <a:t>[10] Rana</a:t>
            </a:r>
            <a:r>
              <a:rPr lang="en-AU" sz="1800" dirty="0"/>
              <a:t>, </a:t>
            </a:r>
            <a:r>
              <a:rPr lang="en-AU" sz="1800" dirty="0" err="1"/>
              <a:t>Nripendra</a:t>
            </a:r>
            <a:r>
              <a:rPr lang="en-AU" sz="1800" dirty="0"/>
              <a:t> P., et al. "An extended </a:t>
            </a:r>
            <a:r>
              <a:rPr lang="en-AU" sz="1800" dirty="0" err="1"/>
              <a:t>DeLone</a:t>
            </a:r>
            <a:r>
              <a:rPr lang="en-AU" sz="1800" dirty="0"/>
              <a:t> and McLean's information system model for examining success of online public grievance </a:t>
            </a:r>
            <a:r>
              <a:rPr lang="en-AU" sz="1800" dirty="0" err="1"/>
              <a:t>redressal</a:t>
            </a:r>
            <a:r>
              <a:rPr lang="en-AU" sz="1800" dirty="0"/>
              <a:t> system in Indian context." </a:t>
            </a:r>
            <a:r>
              <a:rPr lang="en-AU" sz="1800" i="1" dirty="0"/>
              <a:t>International Journal of Indian Culture and Business Management</a:t>
            </a:r>
            <a:r>
              <a:rPr lang="en-AU" sz="1800" dirty="0"/>
              <a:t> 10.3 (2015): 267-290.</a:t>
            </a:r>
            <a:endParaRPr lang="en-IN" sz="1800" dirty="0"/>
          </a:p>
          <a:p>
            <a:pPr marL="0" lvl="0" indent="0" algn="just">
              <a:lnSpc>
                <a:spcPct val="100000"/>
              </a:lnSpc>
              <a:buNone/>
            </a:pPr>
            <a:r>
              <a:rPr lang="en-AU" sz="1800" dirty="0" smtClean="0"/>
              <a:t>[11] Kumar</a:t>
            </a:r>
            <a:r>
              <a:rPr lang="en-AU" sz="1800" dirty="0"/>
              <a:t>, Anil, et al. "Does e‐service quality of online grievance redress portals lead to satisfaction? An outlook from the perspectives of </a:t>
            </a:r>
            <a:r>
              <a:rPr lang="en-AU" sz="1800" dirty="0" smtClean="0"/>
              <a:t>Indian </a:t>
            </a:r>
            <a:r>
              <a:rPr lang="en-AU" sz="1800" dirty="0"/>
              <a:t>youth." </a:t>
            </a:r>
            <a:r>
              <a:rPr lang="en-AU" sz="1800" i="1" dirty="0"/>
              <a:t>Journal of Public Affairs</a:t>
            </a:r>
            <a:r>
              <a:rPr lang="en-AU" sz="1800" dirty="0"/>
              <a:t> 23.1 (2023): e2822.</a:t>
            </a:r>
            <a:endParaRPr lang="en-IN" sz="1800" dirty="0"/>
          </a:p>
          <a:p>
            <a:pPr marL="0" indent="0">
              <a:lnSpc>
                <a:spcPct val="100000"/>
              </a:lnSpc>
              <a:buNone/>
            </a:pPr>
            <a:endParaRPr lang="en-IN" dirty="0"/>
          </a:p>
        </p:txBody>
      </p:sp>
      <p:sp>
        <p:nvSpPr>
          <p:cNvPr id="4" name="Slide Number Placeholder 3"/>
          <p:cNvSpPr>
            <a:spLocks noGrp="1"/>
          </p:cNvSpPr>
          <p:nvPr>
            <p:ph type="sldNum" sz="quarter" idx="12"/>
          </p:nvPr>
        </p:nvSpPr>
        <p:spPr/>
        <p:txBody>
          <a:bodyPr/>
          <a:lstStyle/>
          <a:p>
            <a:fld id="{3F87B148-DC85-4EDB-ACA3-100B1D618A48}" type="slidenum">
              <a:rPr lang="en-IN" smtClean="0"/>
              <a:t>19</a:t>
            </a:fld>
            <a:endParaRPr lang="en-IN"/>
          </a:p>
        </p:txBody>
      </p:sp>
    </p:spTree>
    <p:extLst>
      <p:ext uri="{BB962C8B-B14F-4D97-AF65-F5344CB8AC3E}">
        <p14:creationId xmlns:p14="http://schemas.microsoft.com/office/powerpoint/2010/main" val="2315763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xmlns="" id="{F3BD3E8B-0709-388B-458A-AEF01E26D159}"/>
              </a:ext>
            </a:extLst>
          </p:cNvPr>
          <p:cNvSpPr>
            <a:spLocks noGrp="1"/>
          </p:cNvSpPr>
          <p:nvPr>
            <p:ph idx="1"/>
          </p:nvPr>
        </p:nvSpPr>
        <p:spPr/>
        <p:txBody>
          <a:bodyPr/>
          <a:lstStyle/>
          <a:p>
            <a:pPr marL="0" indent="0" algn="just">
              <a:lnSpc>
                <a:spcPct val="100000"/>
              </a:lnSpc>
              <a:buNone/>
            </a:pPr>
            <a:r>
              <a:rPr lang="en-US" dirty="0"/>
              <a:t>In the context of India's progress towards cleanliness and digitalization, there's a need for a convenient grievance communication system regarding issues like cleanliness, drainage, and unauthorized construction. Current methods are hindered by long queues and limited service hours, leading to neglected problems and citizen disengagement. An online platform is required to facilitate easy reporting of issues, promoting citizen involvement and efficient problem-solving by authorities</a:t>
            </a:r>
            <a:r>
              <a:rPr lang="en-US" dirty="0" smtClean="0"/>
              <a:t>.</a:t>
            </a:r>
            <a:endParaRPr lang="en-IN" dirty="0"/>
          </a:p>
        </p:txBody>
      </p:sp>
      <p:sp>
        <p:nvSpPr>
          <p:cNvPr id="4" name="Slide Number Placeholder 3">
            <a:extLst>
              <a:ext uri="{FF2B5EF4-FFF2-40B4-BE49-F238E27FC236}">
                <a16:creationId xmlns:a16="http://schemas.microsoft.com/office/drawing/2014/main" xmlns="" id="{FA669B67-E642-6359-B42A-A1E89FAE02DD}"/>
              </a:ext>
            </a:extLst>
          </p:cNvPr>
          <p:cNvSpPr>
            <a:spLocks noGrp="1"/>
          </p:cNvSpPr>
          <p:nvPr>
            <p:ph type="sldNum" sz="quarter" idx="12"/>
          </p:nvPr>
        </p:nvSpPr>
        <p:spPr/>
        <p:txBody>
          <a:bodyPr/>
          <a:lstStyle/>
          <a:p>
            <a:fld id="{3F87B148-DC85-4EDB-ACA3-100B1D618A48}" type="slidenum">
              <a:rPr lang="en-IN" smtClean="0"/>
              <a:t>2</a:t>
            </a:fld>
            <a:endParaRPr lang="en-IN"/>
          </a:p>
        </p:txBody>
      </p:sp>
    </p:spTree>
    <p:extLst>
      <p:ext uri="{BB962C8B-B14F-4D97-AF65-F5344CB8AC3E}">
        <p14:creationId xmlns:p14="http://schemas.microsoft.com/office/powerpoint/2010/main" val="2147070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xmlns="" id="{9181BEE4-040B-E441-AE7B-CECFB272C133}"/>
              </a:ext>
            </a:extLst>
          </p:cNvPr>
          <p:cNvSpPr>
            <a:spLocks noGrp="1"/>
          </p:cNvSpPr>
          <p:nvPr>
            <p:ph idx="1"/>
          </p:nvPr>
        </p:nvSpPr>
        <p:spPr>
          <a:xfrm>
            <a:off x="838200" y="1747880"/>
            <a:ext cx="10646044" cy="4714913"/>
          </a:xfrm>
        </p:spPr>
        <p:txBody>
          <a:bodyPr>
            <a:normAutofit/>
          </a:bodyPr>
          <a:lstStyle/>
          <a:p>
            <a:pPr algn="just">
              <a:lnSpc>
                <a:spcPct val="100000"/>
              </a:lnSpc>
            </a:pPr>
            <a:r>
              <a:rPr lang="en-IN" sz="2400" b="1" dirty="0"/>
              <a:t>To provide</a:t>
            </a:r>
            <a:r>
              <a:rPr lang="en-IN" sz="2400" dirty="0"/>
              <a:t> an easily accessible platform for online grievance submission from any location at any time</a:t>
            </a:r>
            <a:r>
              <a:rPr lang="en-IN" sz="2400" dirty="0" smtClean="0"/>
              <a:t>.</a:t>
            </a:r>
          </a:p>
          <a:p>
            <a:pPr algn="just">
              <a:lnSpc>
                <a:spcPct val="100000"/>
              </a:lnSpc>
            </a:pPr>
            <a:r>
              <a:rPr lang="en-IN" sz="2400" b="1" dirty="0" smtClean="0"/>
              <a:t>To </a:t>
            </a:r>
            <a:r>
              <a:rPr lang="en-IN" sz="2400" b="1" dirty="0"/>
              <a:t>create</a:t>
            </a:r>
            <a:r>
              <a:rPr lang="en-IN" sz="2400" dirty="0"/>
              <a:t> a transparent process for tracking the status and progress of grievances by complainants and administrators</a:t>
            </a:r>
            <a:r>
              <a:rPr lang="en-IN" sz="2400" dirty="0" smtClean="0"/>
              <a:t>.</a:t>
            </a:r>
          </a:p>
          <a:p>
            <a:pPr algn="just">
              <a:lnSpc>
                <a:spcPct val="100000"/>
              </a:lnSpc>
            </a:pPr>
            <a:r>
              <a:rPr lang="en-IN" sz="2400" b="1" dirty="0" smtClean="0"/>
              <a:t>To </a:t>
            </a:r>
            <a:r>
              <a:rPr lang="en-IN" sz="2400" b="1" dirty="0"/>
              <a:t>streamline</a:t>
            </a:r>
            <a:r>
              <a:rPr lang="en-IN" sz="2400" dirty="0"/>
              <a:t> the grievance handling process with automated workflows and notifications</a:t>
            </a:r>
            <a:r>
              <a:rPr lang="en-IN" sz="2400" dirty="0" smtClean="0"/>
              <a:t>.</a:t>
            </a:r>
          </a:p>
          <a:p>
            <a:pPr algn="just">
              <a:lnSpc>
                <a:spcPct val="100000"/>
              </a:lnSpc>
            </a:pPr>
            <a:r>
              <a:rPr lang="en-IN" sz="2400" b="1" dirty="0" smtClean="0"/>
              <a:t>To </a:t>
            </a:r>
            <a:r>
              <a:rPr lang="en-IN" sz="2400" b="1" dirty="0"/>
              <a:t>establish</a:t>
            </a:r>
            <a:r>
              <a:rPr lang="en-IN" sz="2400" dirty="0"/>
              <a:t> clear communication channels between stakeholders and the grievance handling team for prompt responses and feedback</a:t>
            </a:r>
            <a:r>
              <a:rPr lang="en-IN" sz="2400" dirty="0" smtClean="0"/>
              <a:t>.</a:t>
            </a:r>
          </a:p>
          <a:p>
            <a:pPr algn="just">
              <a:lnSpc>
                <a:spcPct val="100000"/>
              </a:lnSpc>
            </a:pPr>
            <a:r>
              <a:rPr lang="en-IN" sz="2400" b="1" dirty="0" smtClean="0"/>
              <a:t>To </a:t>
            </a:r>
            <a:r>
              <a:rPr lang="en-IN" sz="2400" b="1" dirty="0"/>
              <a:t>design</a:t>
            </a:r>
            <a:r>
              <a:rPr lang="en-IN" sz="2400" dirty="0"/>
              <a:t> a system that adheres to legal and regulatory requirements, ensuring confidentiality and privacy.</a:t>
            </a:r>
          </a:p>
        </p:txBody>
      </p:sp>
      <p:sp>
        <p:nvSpPr>
          <p:cNvPr id="4" name="Slide Number Placeholder 3">
            <a:extLst>
              <a:ext uri="{FF2B5EF4-FFF2-40B4-BE49-F238E27FC236}">
                <a16:creationId xmlns:a16="http://schemas.microsoft.com/office/drawing/2014/main" xmlns="" id="{B161C2EE-9908-3402-0331-79EA8373855C}"/>
              </a:ext>
            </a:extLst>
          </p:cNvPr>
          <p:cNvSpPr>
            <a:spLocks noGrp="1"/>
          </p:cNvSpPr>
          <p:nvPr>
            <p:ph type="sldNum" sz="quarter" idx="12"/>
          </p:nvPr>
        </p:nvSpPr>
        <p:spPr/>
        <p:txBody>
          <a:bodyPr/>
          <a:lstStyle/>
          <a:p>
            <a:fld id="{3F87B148-DC85-4EDB-ACA3-100B1D618A48}" type="slidenum">
              <a:rPr lang="en-IN" smtClean="0"/>
              <a:t>3</a:t>
            </a:fld>
            <a:endParaRPr lang="en-IN"/>
          </a:p>
        </p:txBody>
      </p:sp>
    </p:spTree>
    <p:extLst>
      <p:ext uri="{BB962C8B-B14F-4D97-AF65-F5344CB8AC3E}">
        <p14:creationId xmlns:p14="http://schemas.microsoft.com/office/powerpoint/2010/main" val="597251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IN" dirty="0" err="1"/>
              <a:t>roject</a:t>
            </a:r>
            <a:r>
              <a:rPr lang="en-IN" dirty="0"/>
              <a:t> Scope</a:t>
            </a:r>
          </a:p>
        </p:txBody>
      </p:sp>
      <p:sp>
        <p:nvSpPr>
          <p:cNvPr id="3" name="Content Placeholder 2"/>
          <p:cNvSpPr>
            <a:spLocks noGrp="1"/>
          </p:cNvSpPr>
          <p:nvPr>
            <p:ph idx="1"/>
          </p:nvPr>
        </p:nvSpPr>
        <p:spPr>
          <a:xfrm>
            <a:off x="838200" y="1642820"/>
            <a:ext cx="10515600" cy="4835471"/>
          </a:xfrm>
        </p:spPr>
        <p:txBody>
          <a:bodyPr>
            <a:normAutofit fontScale="62500" lnSpcReduction="20000"/>
          </a:bodyPr>
          <a:lstStyle/>
          <a:p>
            <a:pPr marL="285750" indent="-285750" algn="just">
              <a:lnSpc>
                <a:spcPct val="120000"/>
              </a:lnSpc>
            </a:pPr>
            <a:r>
              <a:rPr lang="en-IN" b="1" dirty="0"/>
              <a:t>Secure Communication</a:t>
            </a:r>
            <a:r>
              <a:rPr lang="en-IN" dirty="0"/>
              <a:t>: Users can submit grievances and interact with authorities through a secure messaging system, ensuring confidentiality of sensitive information with end-to-end encryption.</a:t>
            </a:r>
          </a:p>
          <a:p>
            <a:pPr marL="285750" indent="-285750" algn="just">
              <a:lnSpc>
                <a:spcPct val="120000"/>
              </a:lnSpc>
            </a:pPr>
            <a:r>
              <a:rPr lang="en-IN" b="1" dirty="0"/>
              <a:t>Transparent Tracking</a:t>
            </a:r>
            <a:r>
              <a:rPr lang="en-IN" dirty="0"/>
              <a:t>: Users can track the status of their grievances transparently, with access to a public ledger or dashboard displaying the progress of complaints from submission to resolution, fostering accountability and trust.</a:t>
            </a:r>
          </a:p>
          <a:p>
            <a:pPr marL="285750" indent="-285750" algn="just">
              <a:lnSpc>
                <a:spcPct val="120000"/>
              </a:lnSpc>
            </a:pPr>
            <a:r>
              <a:rPr lang="en-IN" b="1" dirty="0"/>
              <a:t>Feedback Mechanism</a:t>
            </a:r>
            <a:r>
              <a:rPr lang="en-IN" dirty="0"/>
              <a:t>: Users are provided with avenues to provide feedback on the grievance </a:t>
            </a:r>
            <a:r>
              <a:rPr lang="en-IN" dirty="0" err="1"/>
              <a:t>redressal</a:t>
            </a:r>
            <a:r>
              <a:rPr lang="en-IN" dirty="0"/>
              <a:t> process, enabling continuous improvement and refinement of the system to better serve the needs of stakeholders.</a:t>
            </a:r>
          </a:p>
          <a:p>
            <a:pPr marL="285750" indent="-285750" algn="just">
              <a:lnSpc>
                <a:spcPct val="120000"/>
              </a:lnSpc>
            </a:pPr>
            <a:r>
              <a:rPr lang="en-IN" b="1" dirty="0"/>
              <a:t>User Authentication and Authorization</a:t>
            </a:r>
            <a:r>
              <a:rPr lang="en-IN" dirty="0"/>
              <a:t>: Robust authentication and authorization mechanisms are implemented to ensure that only authorized individuals can access and interact with the grievance </a:t>
            </a:r>
            <a:r>
              <a:rPr lang="en-IN" dirty="0" err="1"/>
              <a:t>redressal</a:t>
            </a:r>
            <a:r>
              <a:rPr lang="en-IN" dirty="0"/>
              <a:t> system, maintaining data security and privacy.</a:t>
            </a:r>
          </a:p>
          <a:p>
            <a:pPr marL="285750" indent="-285750" algn="just">
              <a:lnSpc>
                <a:spcPct val="120000"/>
              </a:lnSpc>
            </a:pPr>
            <a:r>
              <a:rPr lang="en-IN" b="1" dirty="0"/>
              <a:t>Offline Access</a:t>
            </a:r>
            <a:r>
              <a:rPr lang="en-IN" dirty="0"/>
              <a:t>: While real-time communication is prioritized, features for offline submission of grievances or accessing previously submitted complaints may be considered for future iterations to accommodate users with limited </a:t>
            </a:r>
            <a:r>
              <a:rPr lang="en-IN" dirty="0" smtClean="0"/>
              <a:t>connectivity.</a:t>
            </a:r>
            <a:endParaRPr lang="en-IN" dirty="0"/>
          </a:p>
        </p:txBody>
      </p:sp>
      <p:sp>
        <p:nvSpPr>
          <p:cNvPr id="4" name="Slide Number Placeholder 3"/>
          <p:cNvSpPr>
            <a:spLocks noGrp="1"/>
          </p:cNvSpPr>
          <p:nvPr>
            <p:ph type="sldNum" sz="quarter" idx="12"/>
          </p:nvPr>
        </p:nvSpPr>
        <p:spPr/>
        <p:txBody>
          <a:bodyPr/>
          <a:lstStyle/>
          <a:p>
            <a:fld id="{3F87B148-DC85-4EDB-ACA3-100B1D618A48}" type="slidenum">
              <a:rPr lang="en-IN" smtClean="0"/>
              <a:t>4</a:t>
            </a:fld>
            <a:endParaRPr lang="en-IN"/>
          </a:p>
        </p:txBody>
      </p:sp>
    </p:spTree>
    <p:extLst>
      <p:ext uri="{BB962C8B-B14F-4D97-AF65-F5344CB8AC3E}">
        <p14:creationId xmlns:p14="http://schemas.microsoft.com/office/powerpoint/2010/main" val="3805223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1C568D-3050-6438-93B2-E5AF9F44308B}"/>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xmlns="" id="{8A5B179F-098B-C6BE-CCDC-17FFD09F1CE9}"/>
              </a:ext>
            </a:extLst>
          </p:cNvPr>
          <p:cNvSpPr>
            <a:spLocks noGrp="1"/>
          </p:cNvSpPr>
          <p:nvPr>
            <p:ph idx="1"/>
          </p:nvPr>
        </p:nvSpPr>
        <p:spPr/>
        <p:txBody>
          <a:bodyPr>
            <a:normAutofit/>
          </a:bodyPr>
          <a:lstStyle/>
          <a:p>
            <a:pPr marL="342900" lvl="0" indent="-342900" algn="just">
              <a:lnSpc>
                <a:spcPct val="100000"/>
              </a:lnSpc>
              <a:spcAft>
                <a:spcPts val="1000"/>
              </a:spcAft>
              <a:buFont typeface="Arial" panose="020B0604020202020204" pitchFamily="34" charset="0"/>
              <a:buChar char="●"/>
            </a:pPr>
            <a:r>
              <a:rPr lang="en-IN" sz="2000" dirty="0" smtClean="0">
                <a:solidFill>
                  <a:srgbClr val="222222"/>
                </a:solidFill>
                <a:highlight>
                  <a:srgbClr val="FFFFFF"/>
                </a:highlight>
                <a:ea typeface="Times New Roman" panose="02020603050405020304" pitchFamily="18" charset="0"/>
                <a:cs typeface="Noto Sans Symbols"/>
              </a:rPr>
              <a:t>PHP(Backend)</a:t>
            </a:r>
            <a:endParaRPr lang="en-IN" sz="2000" dirty="0">
              <a:solidFill>
                <a:srgbClr val="222222"/>
              </a:solidFill>
              <a:highlight>
                <a:srgbClr val="FFFFFF"/>
              </a:highlight>
              <a:ea typeface="Times New Roman" panose="02020603050405020304" pitchFamily="18" charset="0"/>
              <a:cs typeface="Noto Sans Symbols"/>
            </a:endParaRPr>
          </a:p>
          <a:p>
            <a:pPr marL="342900" lvl="0" indent="-342900" algn="just">
              <a:lnSpc>
                <a:spcPct val="100000"/>
              </a:lnSpc>
              <a:spcAft>
                <a:spcPts val="1000"/>
              </a:spcAft>
              <a:buFont typeface="Arial" panose="020B0604020202020204" pitchFamily="34" charset="0"/>
              <a:buChar char="●"/>
            </a:pPr>
            <a:r>
              <a:rPr lang="en-IN" sz="2000" dirty="0">
                <a:solidFill>
                  <a:srgbClr val="222222"/>
                </a:solidFill>
                <a:highlight>
                  <a:srgbClr val="FFFFFF"/>
                </a:highlight>
                <a:ea typeface="Times New Roman" panose="02020603050405020304" pitchFamily="18" charset="0"/>
                <a:cs typeface="Noto Sans Symbols"/>
              </a:rPr>
              <a:t>JAVASCRIPT</a:t>
            </a:r>
          </a:p>
          <a:p>
            <a:pPr marL="342900" lvl="0" indent="-342900" algn="just">
              <a:lnSpc>
                <a:spcPct val="100000"/>
              </a:lnSpc>
              <a:spcAft>
                <a:spcPts val="1000"/>
              </a:spcAft>
              <a:buFont typeface="Arial" panose="020B0604020202020204" pitchFamily="34" charset="0"/>
              <a:buChar char="●"/>
            </a:pPr>
            <a:r>
              <a:rPr lang="en-IN" sz="2000" dirty="0">
                <a:solidFill>
                  <a:srgbClr val="222222"/>
                </a:solidFill>
                <a:highlight>
                  <a:srgbClr val="FFFFFF"/>
                </a:highlight>
                <a:ea typeface="Times New Roman" panose="02020603050405020304" pitchFamily="18" charset="0"/>
                <a:cs typeface="Noto Sans Symbols"/>
              </a:rPr>
              <a:t>HTML</a:t>
            </a:r>
            <a:endParaRPr lang="en-IN" sz="2000" dirty="0">
              <a:ea typeface="Noto Sans Symbols"/>
              <a:cs typeface="Noto Sans Symbols"/>
            </a:endParaRPr>
          </a:p>
          <a:p>
            <a:pPr marL="342900" lvl="0" indent="-342900" algn="just">
              <a:lnSpc>
                <a:spcPct val="100000"/>
              </a:lnSpc>
              <a:spcAft>
                <a:spcPts val="1000"/>
              </a:spcAft>
              <a:buFont typeface="Arial" panose="020B0604020202020204" pitchFamily="34" charset="0"/>
              <a:buChar char="●"/>
            </a:pPr>
            <a:r>
              <a:rPr lang="en-IN" sz="2000" dirty="0">
                <a:solidFill>
                  <a:srgbClr val="222222"/>
                </a:solidFill>
                <a:highlight>
                  <a:srgbClr val="FFFFFF"/>
                </a:highlight>
                <a:ea typeface="Times New Roman" panose="02020603050405020304" pitchFamily="18" charset="0"/>
                <a:cs typeface="Noto Sans Symbols"/>
              </a:rPr>
              <a:t>CSS</a:t>
            </a:r>
            <a:endParaRPr lang="en-IN" sz="2000" dirty="0">
              <a:ea typeface="Noto Sans Symbols"/>
              <a:cs typeface="Noto Sans Symbols"/>
            </a:endParaRPr>
          </a:p>
          <a:p>
            <a:pPr marL="342900" lvl="0" indent="-342900" algn="just">
              <a:lnSpc>
                <a:spcPct val="100000"/>
              </a:lnSpc>
              <a:spcAft>
                <a:spcPts val="1000"/>
              </a:spcAft>
              <a:buFont typeface="Arial" panose="020B0604020202020204" pitchFamily="34" charset="0"/>
              <a:buChar char="●"/>
            </a:pPr>
            <a:r>
              <a:rPr lang="en-US" sz="2000" dirty="0">
                <a:ea typeface="Noto Sans Symbols"/>
                <a:cs typeface="Times New Roman" panose="02020603050405020304" pitchFamily="18" charset="0"/>
              </a:rPr>
              <a:t>BOOTSTRAP</a:t>
            </a:r>
            <a:endParaRPr lang="en-IN" sz="2000" dirty="0">
              <a:ea typeface="Noto Sans Symbols"/>
              <a:cs typeface="Times New Roman" panose="02020603050405020304" pitchFamily="18" charset="0"/>
            </a:endParaRPr>
          </a:p>
          <a:p>
            <a:pPr marL="342900" lvl="0" indent="-342900" algn="just">
              <a:lnSpc>
                <a:spcPct val="100000"/>
              </a:lnSpc>
              <a:spcAft>
                <a:spcPts val="1000"/>
              </a:spcAft>
              <a:buFont typeface="Arial" panose="020B0604020202020204" pitchFamily="34" charset="0"/>
              <a:buChar char="●"/>
            </a:pPr>
            <a:r>
              <a:rPr lang="en-IN" sz="2000" dirty="0">
                <a:ea typeface="Noto Sans Symbols"/>
                <a:cs typeface="Times New Roman" panose="02020603050405020304" pitchFamily="18" charset="0"/>
              </a:rPr>
              <a:t>DATABASE - MYSQL</a:t>
            </a:r>
            <a:endParaRPr lang="en-US" sz="2000" dirty="0">
              <a:ea typeface="Noto Sans Symbols"/>
              <a:cs typeface="Times New Roman" panose="02020603050405020304" pitchFamily="18" charset="0"/>
            </a:endParaRPr>
          </a:p>
          <a:p>
            <a:pPr marL="0" indent="0">
              <a:lnSpc>
                <a:spcPct val="100000"/>
              </a:lnSpc>
              <a:buNone/>
            </a:pPr>
            <a:endParaRPr lang="en-IN" dirty="0"/>
          </a:p>
        </p:txBody>
      </p:sp>
      <p:sp>
        <p:nvSpPr>
          <p:cNvPr id="4" name="Slide Number Placeholder 3">
            <a:extLst>
              <a:ext uri="{FF2B5EF4-FFF2-40B4-BE49-F238E27FC236}">
                <a16:creationId xmlns:a16="http://schemas.microsoft.com/office/drawing/2014/main" xmlns="" id="{782A078F-32D4-C99B-5F3A-24FE425A791D}"/>
              </a:ext>
            </a:extLst>
          </p:cNvPr>
          <p:cNvSpPr>
            <a:spLocks noGrp="1"/>
          </p:cNvSpPr>
          <p:nvPr>
            <p:ph type="sldNum" sz="quarter" idx="12"/>
          </p:nvPr>
        </p:nvSpPr>
        <p:spPr/>
        <p:txBody>
          <a:bodyPr/>
          <a:lstStyle/>
          <a:p>
            <a:fld id="{3F87B148-DC85-4EDB-ACA3-100B1D618A48}" type="slidenum">
              <a:rPr lang="en-IN" smtClean="0"/>
              <a:t>5</a:t>
            </a:fld>
            <a:endParaRPr lang="en-IN"/>
          </a:p>
        </p:txBody>
      </p:sp>
    </p:spTree>
    <p:extLst>
      <p:ext uri="{BB962C8B-B14F-4D97-AF65-F5344CB8AC3E}">
        <p14:creationId xmlns:p14="http://schemas.microsoft.com/office/powerpoint/2010/main" val="337596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83B69E-B5BD-0D7E-9B15-D6BC194946C6}"/>
              </a:ext>
            </a:extLst>
          </p:cNvPr>
          <p:cNvSpPr>
            <a:spLocks noGrp="1"/>
          </p:cNvSpPr>
          <p:nvPr>
            <p:ph type="title"/>
          </p:nvPr>
        </p:nvSpPr>
        <p:spPr>
          <a:xfrm>
            <a:off x="846292" y="145657"/>
            <a:ext cx="10515600" cy="1140430"/>
          </a:xfrm>
        </p:spPr>
        <p:txBody>
          <a:bodyPr/>
          <a:lstStyle/>
          <a:p>
            <a:r>
              <a:rPr lang="en-IN" dirty="0"/>
              <a:t>Literature Survey	</a:t>
            </a:r>
          </a:p>
        </p:txBody>
      </p:sp>
      <p:sp>
        <p:nvSpPr>
          <p:cNvPr id="3" name="Content Placeholder 2">
            <a:extLst>
              <a:ext uri="{FF2B5EF4-FFF2-40B4-BE49-F238E27FC236}">
                <a16:creationId xmlns:a16="http://schemas.microsoft.com/office/drawing/2014/main" xmlns="" id="{4C01EA55-2671-1ED1-6C8C-4C1D7BA6AE89}"/>
              </a:ext>
            </a:extLst>
          </p:cNvPr>
          <p:cNvSpPr>
            <a:spLocks noGrp="1"/>
          </p:cNvSpPr>
          <p:nvPr>
            <p:ph idx="1"/>
          </p:nvPr>
        </p:nvSpPr>
        <p:spPr>
          <a:xfrm>
            <a:off x="838200" y="1100517"/>
            <a:ext cx="10515600" cy="5526861"/>
          </a:xfrm>
        </p:spPr>
        <p:txBody>
          <a:bodyPr>
            <a:noAutofit/>
          </a:bodyPr>
          <a:lstStyle/>
          <a:p>
            <a:pPr marL="0" indent="0" algn="ctr">
              <a:lnSpc>
                <a:spcPct val="100000"/>
              </a:lnSpc>
              <a:buNone/>
            </a:pPr>
            <a:r>
              <a:rPr lang="en-US" sz="2000" b="1" dirty="0" smtClean="0"/>
              <a:t>(1)</a:t>
            </a:r>
            <a:endParaRPr lang="en-US" sz="2000" b="1" dirty="0"/>
          </a:p>
          <a:p>
            <a:pPr marL="0" indent="0" algn="just">
              <a:lnSpc>
                <a:spcPct val="100000"/>
              </a:lnSpc>
              <a:buNone/>
            </a:pPr>
            <a:r>
              <a:rPr lang="en-US" sz="2000" b="1" dirty="0" smtClean="0"/>
              <a:t>Paper </a:t>
            </a:r>
            <a:r>
              <a:rPr lang="en-US" sz="2000" b="1" dirty="0"/>
              <a:t>Tittle : </a:t>
            </a:r>
            <a:r>
              <a:rPr lang="en-IN" sz="2000" dirty="0"/>
              <a:t>Adoption of online public grievance </a:t>
            </a:r>
            <a:r>
              <a:rPr lang="en-IN" sz="2000" dirty="0" err="1"/>
              <a:t>redressal</a:t>
            </a:r>
            <a:r>
              <a:rPr lang="en-IN" sz="2000" dirty="0"/>
              <a:t> system in India: Toward developing a unified view</a:t>
            </a:r>
          </a:p>
          <a:p>
            <a:pPr marL="0" indent="0" algn="just">
              <a:lnSpc>
                <a:spcPct val="100000"/>
              </a:lnSpc>
              <a:buNone/>
            </a:pPr>
            <a:r>
              <a:rPr lang="en-US" sz="2000" b="1" dirty="0"/>
              <a:t>Author Name : </a:t>
            </a:r>
            <a:r>
              <a:rPr lang="en-IN" sz="2000" dirty="0" err="1"/>
              <a:t>Nripendra</a:t>
            </a:r>
            <a:r>
              <a:rPr lang="en-IN" sz="2000" dirty="0"/>
              <a:t> P. </a:t>
            </a:r>
            <a:r>
              <a:rPr lang="en-IN" sz="2000" dirty="0" err="1" smtClean="0"/>
              <a:t>Rana</a:t>
            </a:r>
            <a:r>
              <a:rPr lang="en-IN" sz="2000" dirty="0" smtClean="0"/>
              <a:t>, </a:t>
            </a:r>
            <a:r>
              <a:rPr lang="en-IN" sz="2000" dirty="0" err="1" smtClean="0"/>
              <a:t>Yogesh</a:t>
            </a:r>
            <a:r>
              <a:rPr lang="en-IN" sz="2000" dirty="0" smtClean="0"/>
              <a:t> K. </a:t>
            </a:r>
            <a:r>
              <a:rPr lang="en-IN" sz="2000" dirty="0" err="1" smtClean="0"/>
              <a:t>Dwivedi</a:t>
            </a:r>
            <a:r>
              <a:rPr lang="en-IN" sz="2000" dirty="0"/>
              <a:t>, Michael D. </a:t>
            </a:r>
            <a:r>
              <a:rPr lang="en-IN" sz="2000" dirty="0" smtClean="0"/>
              <a:t>Williams, </a:t>
            </a:r>
            <a:r>
              <a:rPr lang="en-IN" sz="2000" dirty="0" err="1" smtClean="0"/>
              <a:t>Vishanth</a:t>
            </a:r>
            <a:r>
              <a:rPr lang="en-IN" sz="2000" dirty="0" smtClean="0"/>
              <a:t> </a:t>
            </a:r>
            <a:r>
              <a:rPr lang="en-IN" sz="2000" dirty="0" err="1" smtClean="0"/>
              <a:t>Weerakkody</a:t>
            </a:r>
            <a:endParaRPr lang="en-IN" sz="2000" dirty="0" smtClean="0"/>
          </a:p>
          <a:p>
            <a:pPr marL="0" indent="0" algn="just">
              <a:lnSpc>
                <a:spcPct val="100000"/>
              </a:lnSpc>
              <a:buNone/>
            </a:pPr>
            <a:r>
              <a:rPr lang="en-IN" sz="2000" b="1" dirty="0" smtClean="0"/>
              <a:t>Journal Name </a:t>
            </a:r>
            <a:r>
              <a:rPr lang="en-IN" sz="2000" b="1" dirty="0"/>
              <a:t>: </a:t>
            </a:r>
            <a:r>
              <a:rPr lang="en-IN" sz="2000" dirty="0"/>
              <a:t>Computers in Human </a:t>
            </a:r>
            <a:r>
              <a:rPr lang="en-IN" sz="2000" dirty="0" err="1"/>
              <a:t>Behavior</a:t>
            </a:r>
            <a:endParaRPr lang="en-IN" sz="2000" dirty="0"/>
          </a:p>
          <a:p>
            <a:pPr marL="0" indent="0" algn="just">
              <a:lnSpc>
                <a:spcPct val="100000"/>
              </a:lnSpc>
              <a:buNone/>
            </a:pPr>
            <a:r>
              <a:rPr lang="en-IN" sz="2000" b="1" dirty="0"/>
              <a:t>Year of Publishing : </a:t>
            </a:r>
            <a:r>
              <a:rPr lang="en-IN" sz="2000" dirty="0"/>
              <a:t>2016</a:t>
            </a:r>
          </a:p>
          <a:p>
            <a:pPr marL="0" indent="0" algn="just">
              <a:lnSpc>
                <a:spcPct val="100000"/>
              </a:lnSpc>
              <a:buNone/>
            </a:pPr>
            <a:r>
              <a:rPr lang="en-IN" sz="2000" b="1" dirty="0"/>
              <a:t>Summary </a:t>
            </a:r>
            <a:r>
              <a:rPr lang="en-IN" sz="2000" b="1" dirty="0" smtClean="0"/>
              <a:t>of Paper : </a:t>
            </a:r>
            <a:r>
              <a:rPr lang="en-IN" sz="2000" dirty="0" smtClean="0"/>
              <a:t>The </a:t>
            </a:r>
            <a:r>
              <a:rPr lang="en-IN" sz="2000" dirty="0"/>
              <a:t>aim of this research is to develop a unified model of electronic government (e-government) system adoption and validate it using the data gathered from 419 citizens from few selected cities in India. In course of doing so, the research also evaluates the performance of nine well-known alternative theoretical models of information technology (IT) adoption including the unified theory of acceptance and use of technology (UTAUT). The results indicate that the proposed unified model for e-government adoption by this research has outperformed all other theoretical models by explaining highest 66% variance on </a:t>
            </a:r>
            <a:r>
              <a:rPr lang="en-IN" sz="2000" dirty="0" err="1"/>
              <a:t>behavioral</a:t>
            </a:r>
            <a:r>
              <a:rPr lang="en-IN" sz="2000" dirty="0"/>
              <a:t> intentions, adequately acceptable levels of fit indices, and significant relationships between each hypothesis. The research also provides its limitations and presents implications for theory and practice toward the end.</a:t>
            </a:r>
          </a:p>
        </p:txBody>
      </p:sp>
      <p:sp>
        <p:nvSpPr>
          <p:cNvPr id="4" name="Slide Number Placeholder 3">
            <a:extLst>
              <a:ext uri="{FF2B5EF4-FFF2-40B4-BE49-F238E27FC236}">
                <a16:creationId xmlns:a16="http://schemas.microsoft.com/office/drawing/2014/main" xmlns="" id="{4EE13E28-6107-F3AD-0189-17F76A75BCC0}"/>
              </a:ext>
            </a:extLst>
          </p:cNvPr>
          <p:cNvSpPr>
            <a:spLocks noGrp="1"/>
          </p:cNvSpPr>
          <p:nvPr>
            <p:ph type="sldNum" sz="quarter" idx="12"/>
          </p:nvPr>
        </p:nvSpPr>
        <p:spPr/>
        <p:txBody>
          <a:bodyPr/>
          <a:lstStyle/>
          <a:p>
            <a:fld id="{3F87B148-DC85-4EDB-ACA3-100B1D618A48}" type="slidenum">
              <a:rPr lang="en-IN" smtClean="0"/>
              <a:t>6</a:t>
            </a:fld>
            <a:endParaRPr lang="en-IN"/>
          </a:p>
        </p:txBody>
      </p:sp>
    </p:spTree>
    <p:extLst>
      <p:ext uri="{BB962C8B-B14F-4D97-AF65-F5344CB8AC3E}">
        <p14:creationId xmlns:p14="http://schemas.microsoft.com/office/powerpoint/2010/main" val="1311006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0786"/>
            <a:ext cx="10515600" cy="6044749"/>
          </a:xfrm>
        </p:spPr>
        <p:txBody>
          <a:bodyPr>
            <a:noAutofit/>
          </a:bodyPr>
          <a:lstStyle/>
          <a:p>
            <a:pPr marL="0" indent="0" algn="ctr">
              <a:lnSpc>
                <a:spcPct val="100000"/>
              </a:lnSpc>
              <a:buNone/>
            </a:pPr>
            <a:r>
              <a:rPr lang="en-US" sz="2000" b="1" dirty="0" smtClean="0"/>
              <a:t>(2)</a:t>
            </a:r>
            <a:endParaRPr lang="en-US" sz="2000" b="1" dirty="0"/>
          </a:p>
          <a:p>
            <a:pPr marL="0" indent="0">
              <a:lnSpc>
                <a:spcPct val="100000"/>
              </a:lnSpc>
              <a:buNone/>
            </a:pPr>
            <a:r>
              <a:rPr lang="en-US" sz="2000" b="1" dirty="0"/>
              <a:t>Paper Tittle : </a:t>
            </a:r>
            <a:r>
              <a:rPr lang="en-IN" sz="2000" dirty="0"/>
              <a:t>Examining factors affecting adoption of online public grievance </a:t>
            </a:r>
            <a:r>
              <a:rPr lang="en-IN" sz="2000" dirty="0" err="1"/>
              <a:t>redressal</a:t>
            </a:r>
            <a:r>
              <a:rPr lang="en-IN" sz="2000" dirty="0"/>
              <a:t> system: A case of </a:t>
            </a:r>
            <a:r>
              <a:rPr lang="en-IN" sz="2000" dirty="0" smtClean="0"/>
              <a:t>India</a:t>
            </a:r>
          </a:p>
          <a:p>
            <a:pPr marL="0" indent="0">
              <a:lnSpc>
                <a:spcPct val="100000"/>
              </a:lnSpc>
              <a:buNone/>
            </a:pPr>
            <a:r>
              <a:rPr lang="en-US" sz="2000" b="1" dirty="0" smtClean="0"/>
              <a:t>Author </a:t>
            </a:r>
            <a:r>
              <a:rPr lang="en-US" sz="2000" b="1" dirty="0"/>
              <a:t>Name : </a:t>
            </a:r>
            <a:r>
              <a:rPr lang="en-US" sz="2000" dirty="0" err="1"/>
              <a:t>Rana</a:t>
            </a:r>
            <a:r>
              <a:rPr lang="en-US" sz="2000" dirty="0"/>
              <a:t>, </a:t>
            </a:r>
            <a:r>
              <a:rPr lang="en-US" sz="2000" dirty="0" err="1"/>
              <a:t>Nripendra</a:t>
            </a:r>
            <a:r>
              <a:rPr lang="en-US" sz="2000" dirty="0"/>
              <a:t>, Michael Williams, and </a:t>
            </a:r>
            <a:r>
              <a:rPr lang="en-US" sz="2000" dirty="0" err="1"/>
              <a:t>Yogesh</a:t>
            </a:r>
            <a:r>
              <a:rPr lang="en-US" sz="2000" dirty="0"/>
              <a:t> </a:t>
            </a:r>
            <a:r>
              <a:rPr lang="en-US" sz="2000" dirty="0" err="1" smtClean="0"/>
              <a:t>Dwivedi</a:t>
            </a:r>
            <a:endParaRPr lang="en-US" sz="2000" dirty="0" smtClean="0"/>
          </a:p>
          <a:p>
            <a:pPr marL="0" indent="0">
              <a:lnSpc>
                <a:spcPct val="100000"/>
              </a:lnSpc>
              <a:buNone/>
            </a:pPr>
            <a:r>
              <a:rPr lang="en-US" sz="2000" b="1" dirty="0"/>
              <a:t>Journal </a:t>
            </a:r>
            <a:r>
              <a:rPr lang="en-US" sz="2000" b="1" dirty="0" smtClean="0"/>
              <a:t>Name : </a:t>
            </a:r>
            <a:r>
              <a:rPr lang="en-IN" sz="2000" dirty="0"/>
              <a:t>Association for Information Systems (AIS) </a:t>
            </a:r>
            <a:r>
              <a:rPr lang="en-IN" sz="2000" dirty="0" err="1"/>
              <a:t>eLibrary</a:t>
            </a:r>
            <a:endParaRPr lang="en-IN" sz="2000" dirty="0">
              <a:hlinkClick r:id="rId2"/>
            </a:endParaRPr>
          </a:p>
          <a:p>
            <a:pPr marL="0" indent="0">
              <a:lnSpc>
                <a:spcPct val="100000"/>
              </a:lnSpc>
              <a:buNone/>
            </a:pPr>
            <a:r>
              <a:rPr lang="en-IN" sz="2000" b="1" dirty="0" smtClean="0"/>
              <a:t>Year </a:t>
            </a:r>
            <a:r>
              <a:rPr lang="en-IN" sz="2000" b="1" dirty="0"/>
              <a:t>of Publishing : </a:t>
            </a:r>
            <a:r>
              <a:rPr lang="en-IN" sz="2000" dirty="0" smtClean="0"/>
              <a:t>2013</a:t>
            </a:r>
            <a:endParaRPr lang="en-IN" sz="2000" dirty="0"/>
          </a:p>
          <a:p>
            <a:pPr marL="0" indent="0" algn="just">
              <a:lnSpc>
                <a:spcPct val="100000"/>
              </a:lnSpc>
              <a:buNone/>
            </a:pPr>
            <a:r>
              <a:rPr lang="en-IN" sz="2000" b="1" dirty="0"/>
              <a:t>Summary of </a:t>
            </a:r>
            <a:r>
              <a:rPr lang="en-IN" sz="2000" b="1" dirty="0" smtClean="0"/>
              <a:t>Paper : </a:t>
            </a:r>
            <a:r>
              <a:rPr lang="en-IN" sz="2000" dirty="0" smtClean="0"/>
              <a:t>The </a:t>
            </a:r>
            <a:r>
              <a:rPr lang="en-IN" sz="2000" dirty="0"/>
              <a:t>purpose of this paper is to examine the factors influencing the adoption of the online public grievance </a:t>
            </a:r>
            <a:r>
              <a:rPr lang="en-IN" sz="2000" dirty="0" err="1"/>
              <a:t>redressal</a:t>
            </a:r>
            <a:r>
              <a:rPr lang="en-IN" sz="2000" dirty="0"/>
              <a:t> system (OPGRS) in the Indian context. This e-government initiative is based on the government’s long term strategic policy that aims to reform and overhaul the Indian bureaucracy. The model developed is based on the unified theory of acceptance and use of technology (UTAUT) and includes the constructs including performance expectancy, effort expectancy, social influence, facilitating conditions, self-efficacy, and </a:t>
            </a:r>
            <a:r>
              <a:rPr lang="en-IN" sz="2000" dirty="0" err="1"/>
              <a:t>behavioral</a:t>
            </a:r>
            <a:r>
              <a:rPr lang="en-IN" sz="2000" dirty="0"/>
              <a:t> intention. The empirical outcomes provided the positive significant relationships for all 11 hypotheses established using six constructs. The empirical evidence and discussion presented in the study can help the Indian government to improve upon and fully utilize the potential of OPGRS as a useful tool for transparent and corruption free country. The research also provides its limitations and future research directions, and implications for theory and practice at the end.</a:t>
            </a:r>
          </a:p>
        </p:txBody>
      </p:sp>
      <p:sp>
        <p:nvSpPr>
          <p:cNvPr id="4" name="Slide Number Placeholder 3"/>
          <p:cNvSpPr>
            <a:spLocks noGrp="1"/>
          </p:cNvSpPr>
          <p:nvPr>
            <p:ph type="sldNum" sz="quarter" idx="12"/>
          </p:nvPr>
        </p:nvSpPr>
        <p:spPr/>
        <p:txBody>
          <a:bodyPr/>
          <a:lstStyle/>
          <a:p>
            <a:fld id="{3F87B148-DC85-4EDB-ACA3-100B1D618A48}" type="slidenum">
              <a:rPr lang="en-IN" smtClean="0"/>
              <a:t>7</a:t>
            </a:fld>
            <a:endParaRPr lang="en-IN"/>
          </a:p>
        </p:txBody>
      </p:sp>
    </p:spTree>
    <p:extLst>
      <p:ext uri="{BB962C8B-B14F-4D97-AF65-F5344CB8AC3E}">
        <p14:creationId xmlns:p14="http://schemas.microsoft.com/office/powerpoint/2010/main" val="480850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1841"/>
            <a:ext cx="10515600" cy="6530272"/>
          </a:xfrm>
        </p:spPr>
        <p:txBody>
          <a:bodyPr>
            <a:noAutofit/>
          </a:bodyPr>
          <a:lstStyle/>
          <a:p>
            <a:pPr marL="0" indent="0" algn="ctr">
              <a:lnSpc>
                <a:spcPct val="100000"/>
              </a:lnSpc>
              <a:buNone/>
            </a:pPr>
            <a:r>
              <a:rPr lang="en-US" sz="2000" b="1" dirty="0" smtClean="0"/>
              <a:t>(3)</a:t>
            </a:r>
            <a:endParaRPr lang="en-US" sz="2000" b="1" dirty="0"/>
          </a:p>
          <a:p>
            <a:pPr marL="0" indent="0">
              <a:lnSpc>
                <a:spcPct val="100000"/>
              </a:lnSpc>
              <a:buNone/>
            </a:pPr>
            <a:r>
              <a:rPr lang="en-US" sz="2000" b="1" dirty="0"/>
              <a:t>Paper Tittle : </a:t>
            </a:r>
            <a:r>
              <a:rPr lang="en-IN" sz="2000" dirty="0"/>
              <a:t>Assessing grievances redressing mechanism in </a:t>
            </a:r>
            <a:r>
              <a:rPr lang="en-IN" sz="2000" dirty="0" smtClean="0"/>
              <a:t>India</a:t>
            </a:r>
            <a:endParaRPr lang="en-IN" sz="2000" dirty="0"/>
          </a:p>
          <a:p>
            <a:pPr marL="0" indent="0">
              <a:lnSpc>
                <a:spcPct val="100000"/>
              </a:lnSpc>
              <a:buNone/>
            </a:pPr>
            <a:r>
              <a:rPr lang="en-US" sz="2000" b="1" dirty="0" smtClean="0"/>
              <a:t>Author </a:t>
            </a:r>
            <a:r>
              <a:rPr lang="en-US" sz="2000" b="1" dirty="0"/>
              <a:t>Name : </a:t>
            </a:r>
            <a:r>
              <a:rPr lang="en-IN" sz="2000" dirty="0" err="1"/>
              <a:t>Subhash</a:t>
            </a:r>
            <a:r>
              <a:rPr lang="en-IN" sz="2000" dirty="0"/>
              <a:t> </a:t>
            </a:r>
            <a:r>
              <a:rPr lang="en-IN" sz="2000" dirty="0" err="1" smtClean="0"/>
              <a:t>Chander</a:t>
            </a:r>
            <a:r>
              <a:rPr lang="en-IN" sz="2000" dirty="0"/>
              <a:t>, </a:t>
            </a:r>
            <a:r>
              <a:rPr lang="en-IN" sz="2000" dirty="0" err="1"/>
              <a:t>Ashwani</a:t>
            </a:r>
            <a:r>
              <a:rPr lang="en-IN" sz="2000" dirty="0"/>
              <a:t> Kush</a:t>
            </a:r>
          </a:p>
          <a:p>
            <a:pPr marL="0" indent="0">
              <a:lnSpc>
                <a:spcPct val="100000"/>
              </a:lnSpc>
              <a:buNone/>
            </a:pPr>
            <a:r>
              <a:rPr lang="en-US" sz="2000" b="1" dirty="0" smtClean="0"/>
              <a:t>Journal Name : </a:t>
            </a:r>
            <a:r>
              <a:rPr lang="en-IN" sz="2000" dirty="0"/>
              <a:t>International Journal of Computer Applications</a:t>
            </a:r>
            <a:endParaRPr lang="en-US" sz="2000" dirty="0"/>
          </a:p>
          <a:p>
            <a:pPr marL="0" indent="0">
              <a:lnSpc>
                <a:spcPct val="100000"/>
              </a:lnSpc>
              <a:buNone/>
            </a:pPr>
            <a:r>
              <a:rPr lang="en-IN" sz="2000" b="1" dirty="0"/>
              <a:t>Year of Publishing : </a:t>
            </a:r>
            <a:r>
              <a:rPr lang="en-IN" sz="2000" dirty="0" smtClean="0"/>
              <a:t>2012</a:t>
            </a:r>
            <a:endParaRPr lang="en-IN" sz="2000" dirty="0"/>
          </a:p>
          <a:p>
            <a:pPr marL="0" indent="0" algn="just">
              <a:lnSpc>
                <a:spcPct val="100000"/>
              </a:lnSpc>
              <a:buNone/>
            </a:pPr>
            <a:r>
              <a:rPr lang="en-IN" sz="2000" b="1" dirty="0"/>
              <a:t>Summary of </a:t>
            </a:r>
            <a:r>
              <a:rPr lang="en-IN" sz="2000" b="1" dirty="0" smtClean="0"/>
              <a:t>Paper: </a:t>
            </a:r>
            <a:r>
              <a:rPr lang="en-IN" sz="2000" dirty="0"/>
              <a:t>Various online services for the benefits of citizens are being provided by various states in India. Major aim of providing such services online is to empower the citizens. Major implementations regarding services for citizens in India include various acts for rights of human beings in democratic states. The major problem of today’s countries is corruption, bureaucracy and both are related with each other. There are so many grievances to all people residing in democratic countries like India. In Indian democratic structure Department of Administrative Reforms and Public Grievances (DARPG) is responsible for tackling the problems of grievances of various departments of different states and centre. In this paper four states and their grievance redressing system is taken into consideration. Various metrics related with the grievance portals have been considered and scale has been devised. The performance of all these four Indian states in grievance redress process has been measured on the scale. On the scale certain numerical values have been assigned for ten services as per their relevance for the citizens. Based on these values certain results have been shown in the graphical form. Various portals taken into account are </a:t>
            </a:r>
            <a:r>
              <a:rPr lang="en-IN" sz="2000" dirty="0" err="1"/>
              <a:t>HarSamadhan</a:t>
            </a:r>
            <a:r>
              <a:rPr lang="en-IN" sz="2000" dirty="0"/>
              <a:t> of Haryana, </a:t>
            </a:r>
            <a:r>
              <a:rPr lang="en-IN" sz="2000" dirty="0" err="1"/>
              <a:t>eSamadhan</a:t>
            </a:r>
            <a:r>
              <a:rPr lang="en-IN" sz="2000" dirty="0"/>
              <a:t> of Himachal Pradesh, SWAGAT of Gujarat and </a:t>
            </a:r>
            <a:r>
              <a:rPr lang="en-IN" sz="2000" dirty="0" err="1"/>
              <a:t>JanMitra</a:t>
            </a:r>
            <a:r>
              <a:rPr lang="en-IN" sz="2000" dirty="0"/>
              <a:t> of </a:t>
            </a:r>
            <a:r>
              <a:rPr lang="en-IN" sz="2000" dirty="0" err="1" smtClean="0"/>
              <a:t>Karnatka</a:t>
            </a:r>
            <a:r>
              <a:rPr lang="en-IN" sz="2000" dirty="0" smtClean="0"/>
              <a:t>.</a:t>
            </a:r>
            <a:endParaRPr lang="en-IN" sz="2000" b="1" dirty="0"/>
          </a:p>
        </p:txBody>
      </p:sp>
      <p:sp>
        <p:nvSpPr>
          <p:cNvPr id="4" name="Slide Number Placeholder 3"/>
          <p:cNvSpPr>
            <a:spLocks noGrp="1"/>
          </p:cNvSpPr>
          <p:nvPr>
            <p:ph type="sldNum" sz="quarter" idx="12"/>
          </p:nvPr>
        </p:nvSpPr>
        <p:spPr/>
        <p:txBody>
          <a:bodyPr/>
          <a:lstStyle/>
          <a:p>
            <a:fld id="{3F87B148-DC85-4EDB-ACA3-100B1D618A48}" type="slidenum">
              <a:rPr lang="en-IN" smtClean="0"/>
              <a:t>8</a:t>
            </a:fld>
            <a:endParaRPr lang="en-IN"/>
          </a:p>
        </p:txBody>
      </p:sp>
    </p:spTree>
    <p:extLst>
      <p:ext uri="{BB962C8B-B14F-4D97-AF65-F5344CB8AC3E}">
        <p14:creationId xmlns:p14="http://schemas.microsoft.com/office/powerpoint/2010/main" val="307152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473"/>
            <a:ext cx="10515600" cy="6578824"/>
          </a:xfrm>
        </p:spPr>
        <p:txBody>
          <a:bodyPr>
            <a:noAutofit/>
          </a:bodyPr>
          <a:lstStyle/>
          <a:p>
            <a:pPr marL="0" indent="0" algn="ctr">
              <a:lnSpc>
                <a:spcPct val="100000"/>
              </a:lnSpc>
              <a:buNone/>
            </a:pPr>
            <a:r>
              <a:rPr lang="en-US" sz="2000" b="1" dirty="0" smtClean="0"/>
              <a:t>(4)</a:t>
            </a:r>
            <a:endParaRPr lang="en-US" sz="2000" b="1" dirty="0"/>
          </a:p>
          <a:p>
            <a:pPr marL="0" indent="0">
              <a:lnSpc>
                <a:spcPct val="100000"/>
              </a:lnSpc>
              <a:buNone/>
            </a:pPr>
            <a:r>
              <a:rPr lang="en-US" sz="2000" b="1" dirty="0"/>
              <a:t>Paper Tittle : </a:t>
            </a:r>
            <a:r>
              <a:rPr lang="en-IN" sz="2000" dirty="0"/>
              <a:t>Grievance </a:t>
            </a:r>
            <a:r>
              <a:rPr lang="en-IN" sz="2000" dirty="0" err="1"/>
              <a:t>Redressal</a:t>
            </a:r>
            <a:r>
              <a:rPr lang="en-IN" sz="2000" dirty="0"/>
              <a:t> in India during Pandemic and the Way </a:t>
            </a:r>
            <a:r>
              <a:rPr lang="en-IN" sz="2000" dirty="0" smtClean="0"/>
              <a:t>Forward</a:t>
            </a:r>
            <a:endParaRPr lang="en-IN" sz="2000" dirty="0"/>
          </a:p>
          <a:p>
            <a:pPr marL="0" indent="0">
              <a:lnSpc>
                <a:spcPct val="100000"/>
              </a:lnSpc>
              <a:buNone/>
            </a:pPr>
            <a:r>
              <a:rPr lang="en-US" sz="2000" b="1" dirty="0" smtClean="0"/>
              <a:t>Author </a:t>
            </a:r>
            <a:r>
              <a:rPr lang="en-US" sz="2000" b="1" dirty="0"/>
              <a:t>Name : </a:t>
            </a:r>
            <a:r>
              <a:rPr lang="en-IN" sz="2000" dirty="0" err="1" smtClean="0"/>
              <a:t>Abhinav</a:t>
            </a:r>
            <a:r>
              <a:rPr lang="en-IN" sz="2000" dirty="0" smtClean="0"/>
              <a:t> </a:t>
            </a:r>
            <a:r>
              <a:rPr lang="en-IN" sz="2000" dirty="0" err="1" smtClean="0"/>
              <a:t>Shahi</a:t>
            </a:r>
            <a:endParaRPr lang="en-IN" sz="2000" dirty="0" smtClean="0"/>
          </a:p>
          <a:p>
            <a:pPr marL="0" indent="0">
              <a:lnSpc>
                <a:spcPct val="100000"/>
              </a:lnSpc>
              <a:buNone/>
            </a:pPr>
            <a:r>
              <a:rPr lang="en-US" sz="2000" b="1" dirty="0" smtClean="0"/>
              <a:t>Journal </a:t>
            </a:r>
            <a:r>
              <a:rPr lang="en-US" sz="2000" b="1" dirty="0"/>
              <a:t>Name : </a:t>
            </a:r>
            <a:r>
              <a:rPr lang="en-IN" sz="2000" dirty="0"/>
              <a:t>ASCI Journal of </a:t>
            </a:r>
            <a:r>
              <a:rPr lang="en-IN" sz="2000" dirty="0" smtClean="0"/>
              <a:t>Management</a:t>
            </a:r>
          </a:p>
          <a:p>
            <a:pPr marL="0" indent="0">
              <a:lnSpc>
                <a:spcPct val="100000"/>
              </a:lnSpc>
              <a:buNone/>
            </a:pPr>
            <a:r>
              <a:rPr lang="en-IN" sz="2000" b="1" dirty="0" smtClean="0"/>
              <a:t>Year </a:t>
            </a:r>
            <a:r>
              <a:rPr lang="en-IN" sz="2000" b="1" dirty="0"/>
              <a:t>of Publishing : </a:t>
            </a:r>
            <a:r>
              <a:rPr lang="en-IN" sz="2000" dirty="0" smtClean="0"/>
              <a:t>2022</a:t>
            </a:r>
            <a:endParaRPr lang="en-IN" sz="2000" dirty="0"/>
          </a:p>
          <a:p>
            <a:pPr marL="0" indent="0" algn="just">
              <a:lnSpc>
                <a:spcPct val="100000"/>
              </a:lnSpc>
              <a:buNone/>
            </a:pPr>
            <a:r>
              <a:rPr lang="en-IN" sz="2000" b="1" dirty="0"/>
              <a:t>Summary of </a:t>
            </a:r>
            <a:r>
              <a:rPr lang="en-IN" sz="2000" b="1" dirty="0" smtClean="0"/>
              <a:t>Paper : </a:t>
            </a:r>
            <a:r>
              <a:rPr lang="en-IN" sz="2000" dirty="0"/>
              <a:t>In a fast-paced world like ours, which is already battling a pandemic, Grievance </a:t>
            </a:r>
            <a:r>
              <a:rPr lang="en-IN" sz="2000" dirty="0" err="1"/>
              <a:t>Redressal</a:t>
            </a:r>
            <a:r>
              <a:rPr lang="en-IN" sz="2000" dirty="0"/>
              <a:t> Mechanism (GRM) is the need of the hour. The Grievance </a:t>
            </a:r>
            <a:r>
              <a:rPr lang="en-IN" sz="2000" dirty="0" err="1"/>
              <a:t>Redressal</a:t>
            </a:r>
            <a:r>
              <a:rPr lang="en-IN" sz="2000" dirty="0"/>
              <a:t> Mechanism is an essential apparatus in any government or organizations’ toolkit to facilitate smooth functioning. From receiving complaints through a designated channel to </a:t>
            </a:r>
            <a:r>
              <a:rPr lang="en-IN" sz="2000" dirty="0" err="1"/>
              <a:t>redressal</a:t>
            </a:r>
            <a:r>
              <a:rPr lang="en-IN" sz="2000" dirty="0"/>
              <a:t> in an effective way, Grievance </a:t>
            </a:r>
            <a:r>
              <a:rPr lang="en-IN" sz="2000" dirty="0" err="1"/>
              <a:t>Redressal</a:t>
            </a:r>
            <a:r>
              <a:rPr lang="en-IN" sz="2000" dirty="0"/>
              <a:t> Mechanisms are inevitable in a world of rising technologies and reach henceforth. Grievance </a:t>
            </a:r>
            <a:r>
              <a:rPr lang="en-IN" sz="2000" dirty="0" err="1"/>
              <a:t>Redressal</a:t>
            </a:r>
            <a:r>
              <a:rPr lang="en-IN" sz="2000" dirty="0"/>
              <a:t> Mechanisms are dominating a major chunk of workflow not only nationally but internationally too. With the growing technologies and increasing digital literacy among the population, such mechanisms have improved with time, making it more accessible, user-friendly, and contactless. This paper aims to review the existing literature on the issue and look for recent on-field examples wherein states like Kerala, Himachal Pradesh and Bihar have performed exceptionally in e-governance innovations during the pandemic. Alongside some remarkable achievements, there have been some crucial challenges too. These include the ability of such mechanisms among general public and bridging the digital divide in our country. This paper also aims to find solutions to these problems to progress towards a better future for all.</a:t>
            </a:r>
            <a:endParaRPr lang="en-IN" sz="2000" dirty="0" smtClean="0"/>
          </a:p>
        </p:txBody>
      </p:sp>
      <p:sp>
        <p:nvSpPr>
          <p:cNvPr id="4" name="Slide Number Placeholder 3"/>
          <p:cNvSpPr>
            <a:spLocks noGrp="1"/>
          </p:cNvSpPr>
          <p:nvPr>
            <p:ph type="sldNum" sz="quarter" idx="12"/>
          </p:nvPr>
        </p:nvSpPr>
        <p:spPr/>
        <p:txBody>
          <a:bodyPr/>
          <a:lstStyle/>
          <a:p>
            <a:fld id="{3F87B148-DC85-4EDB-ACA3-100B1D618A48}" type="slidenum">
              <a:rPr lang="en-IN" smtClean="0"/>
              <a:t>9</a:t>
            </a:fld>
            <a:endParaRPr lang="en-IN" dirty="0"/>
          </a:p>
        </p:txBody>
      </p:sp>
    </p:spTree>
    <p:extLst>
      <p:ext uri="{BB962C8B-B14F-4D97-AF65-F5344CB8AC3E}">
        <p14:creationId xmlns:p14="http://schemas.microsoft.com/office/powerpoint/2010/main" val="630694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1218</TotalTime>
  <Words>1386</Words>
  <Application>Microsoft Office PowerPoint</Application>
  <PresentationFormat>Custom</PresentationFormat>
  <Paragraphs>108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                      DEPARTMENT OF COMPUTER SCIENCE     Project Presentation (KCS 851) “Grievance Redressal System"</vt:lpstr>
      <vt:lpstr>Problem Statement</vt:lpstr>
      <vt:lpstr>Objectives</vt:lpstr>
      <vt:lpstr>Project Scope</vt:lpstr>
      <vt:lpstr>Technology Used </vt:lpstr>
      <vt:lpstr>Literature Survey </vt:lpstr>
      <vt:lpstr>PowerPoint Presentation</vt:lpstr>
      <vt:lpstr>PowerPoint Presentation</vt:lpstr>
      <vt:lpstr>PowerPoint Presentation</vt:lpstr>
      <vt:lpstr>PowerPoint Presentation</vt:lpstr>
      <vt:lpstr>Workflow Diagram</vt:lpstr>
      <vt:lpstr>ER Diagram</vt:lpstr>
      <vt:lpstr>DFD LEVEL 0</vt:lpstr>
      <vt:lpstr>Project Status : 100% Completed</vt:lpstr>
      <vt:lpstr>Research Paper Status : Accepted</vt:lpstr>
      <vt:lpstr>Future Work</vt:lpstr>
      <vt:lpstr>All documents Proofs (Github and Drive)</vt:lpstr>
      <vt:lpstr>References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Windows User</cp:lastModifiedBy>
  <cp:revision>33</cp:revision>
  <dcterms:created xsi:type="dcterms:W3CDTF">2023-09-23T09:10:50Z</dcterms:created>
  <dcterms:modified xsi:type="dcterms:W3CDTF">2024-05-25T21:30:40Z</dcterms:modified>
</cp:coreProperties>
</file>