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84" r:id="rId6"/>
    <p:sldId id="274" r:id="rId7"/>
    <p:sldId id="275" r:id="rId8"/>
    <p:sldId id="271" r:id="rId9"/>
    <p:sldId id="272" r:id="rId10"/>
    <p:sldId id="276" r:id="rId11"/>
    <p:sldId id="277" r:id="rId12"/>
    <p:sldId id="278" r:id="rId13"/>
    <p:sldId id="279" r:id="rId14"/>
    <p:sldId id="260" r:id="rId15"/>
    <p:sldId id="281" r:id="rId16"/>
    <p:sldId id="266" r:id="rId17"/>
    <p:sldId id="289" r:id="rId18"/>
    <p:sldId id="269" r:id="rId19"/>
    <p:sldId id="291" r:id="rId20"/>
    <p:sldId id="292" r:id="rId21"/>
    <p:sldId id="293" r:id="rId22"/>
    <p:sldId id="294" r:id="rId23"/>
    <p:sldId id="297" r:id="rId24"/>
    <p:sldId id="270" r:id="rId25"/>
    <p:sldId id="299" r:id="rId26"/>
    <p:sldId id="290" r:id="rId27"/>
    <p:sldId id="298" r:id="rId28"/>
    <p:sldId id="296" r:id="rId29"/>
    <p:sldId id="26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B5C288-39BF-47BE-840C-FD2A6A6ADCBC}">
          <p14:sldIdLst>
            <p14:sldId id="256"/>
            <p14:sldId id="257"/>
            <p14:sldId id="258"/>
            <p14:sldId id="259"/>
            <p14:sldId id="284"/>
            <p14:sldId id="274"/>
            <p14:sldId id="275"/>
            <p14:sldId id="271"/>
            <p14:sldId id="272"/>
            <p14:sldId id="276"/>
            <p14:sldId id="277"/>
            <p14:sldId id="278"/>
            <p14:sldId id="279"/>
            <p14:sldId id="260"/>
            <p14:sldId id="281"/>
            <p14:sldId id="266"/>
            <p14:sldId id="289"/>
            <p14:sldId id="269"/>
            <p14:sldId id="291"/>
            <p14:sldId id="292"/>
            <p14:sldId id="293"/>
            <p14:sldId id="294"/>
            <p14:sldId id="297"/>
            <p14:sldId id="270"/>
            <p14:sldId id="299"/>
            <p14:sldId id="290"/>
            <p14:sldId id="298"/>
            <p14:sldId id="296"/>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27-05-2024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3A92-86D8-F270-C40D-65E6BE7C8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BA8210-DED0-254D-9359-A63CAD76B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8FFB2B-42CF-BBCC-CD66-F2E6CA693D12}"/>
              </a:ext>
            </a:extLst>
          </p:cNvPr>
          <p:cNvSpPr>
            <a:spLocks noGrp="1"/>
          </p:cNvSpPr>
          <p:nvPr>
            <p:ph type="dt" sz="half" idx="10"/>
          </p:nvPr>
        </p:nvSpPr>
        <p:spPr/>
        <p:txBody>
          <a:bodyPr/>
          <a:lstStyle/>
          <a:p>
            <a:fld id="{AED75D64-2596-4CD3-88B1-63A1A557245C}" type="datetimeFigureOut">
              <a:rPr lang="en-IN" smtClean="0"/>
              <a:t>27-05-2024</a:t>
            </a:fld>
            <a:endParaRPr lang="en-IN"/>
          </a:p>
        </p:txBody>
      </p:sp>
      <p:sp>
        <p:nvSpPr>
          <p:cNvPr id="5" name="Footer Placeholder 4">
            <a:extLst>
              <a:ext uri="{FF2B5EF4-FFF2-40B4-BE49-F238E27FC236}">
                <a16:creationId xmlns:a16="http://schemas.microsoft.com/office/drawing/2014/main" id="{C17CBCD3-08F9-8C7F-1F01-819E9DA85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E3EEE-2045-09C2-EBB3-CCEE218485E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4380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A04A-7375-9A89-465C-8710CCFBF5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2670C-10FE-A289-E584-420837366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A6A14-0851-CC34-5DB0-71E9D46922DA}"/>
              </a:ext>
            </a:extLst>
          </p:cNvPr>
          <p:cNvSpPr>
            <a:spLocks noGrp="1"/>
          </p:cNvSpPr>
          <p:nvPr>
            <p:ph type="dt" sz="half" idx="10"/>
          </p:nvPr>
        </p:nvSpPr>
        <p:spPr/>
        <p:txBody>
          <a:bodyPr/>
          <a:lstStyle/>
          <a:p>
            <a:fld id="{AED75D64-2596-4CD3-88B1-63A1A557245C}" type="datetimeFigureOut">
              <a:rPr lang="en-IN" smtClean="0"/>
              <a:t>27-05-2024</a:t>
            </a:fld>
            <a:endParaRPr lang="en-IN"/>
          </a:p>
        </p:txBody>
      </p:sp>
      <p:sp>
        <p:nvSpPr>
          <p:cNvPr id="5" name="Footer Placeholder 4">
            <a:extLst>
              <a:ext uri="{FF2B5EF4-FFF2-40B4-BE49-F238E27FC236}">
                <a16:creationId xmlns:a16="http://schemas.microsoft.com/office/drawing/2014/main" id="{56B11896-97CA-4C88-7C45-CC1B4768C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6824D-902A-6D06-6962-9D054D3AFB2B}"/>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55792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60BD5-766F-5196-BDE5-C3A1862891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9D6EFF-F0DA-9EB3-34D8-F2955F2F0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40BCD-472A-EC23-8A6E-F46BC767CE36}"/>
              </a:ext>
            </a:extLst>
          </p:cNvPr>
          <p:cNvSpPr>
            <a:spLocks noGrp="1"/>
          </p:cNvSpPr>
          <p:nvPr>
            <p:ph type="dt" sz="half" idx="10"/>
          </p:nvPr>
        </p:nvSpPr>
        <p:spPr/>
        <p:txBody>
          <a:bodyPr/>
          <a:lstStyle/>
          <a:p>
            <a:fld id="{AED75D64-2596-4CD3-88B1-63A1A557245C}" type="datetimeFigureOut">
              <a:rPr lang="en-IN" smtClean="0"/>
              <a:t>27-05-2024</a:t>
            </a:fld>
            <a:endParaRPr lang="en-IN"/>
          </a:p>
        </p:txBody>
      </p:sp>
      <p:sp>
        <p:nvSpPr>
          <p:cNvPr id="5" name="Footer Placeholder 4">
            <a:extLst>
              <a:ext uri="{FF2B5EF4-FFF2-40B4-BE49-F238E27FC236}">
                <a16:creationId xmlns:a16="http://schemas.microsoft.com/office/drawing/2014/main" id="{A349664F-0A96-0FBD-FBF7-34F3F6DB9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998E6-173B-2439-1CA6-820BD95353C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7419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F397-2D92-EB8B-B186-2A6AC7236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992F4-728D-29F1-3E6A-01E08508B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9033B8-0209-4B30-2C6F-179BDB5EA371}"/>
              </a:ext>
            </a:extLst>
          </p:cNvPr>
          <p:cNvSpPr>
            <a:spLocks noGrp="1"/>
          </p:cNvSpPr>
          <p:nvPr>
            <p:ph type="dt" sz="half" idx="10"/>
          </p:nvPr>
        </p:nvSpPr>
        <p:spPr/>
        <p:txBody>
          <a:bodyPr/>
          <a:lstStyle/>
          <a:p>
            <a:fld id="{AED75D64-2596-4CD3-88B1-63A1A557245C}" type="datetimeFigureOut">
              <a:rPr lang="en-IN" smtClean="0"/>
              <a:t>27-05-2024</a:t>
            </a:fld>
            <a:endParaRPr lang="en-IN"/>
          </a:p>
        </p:txBody>
      </p:sp>
      <p:sp>
        <p:nvSpPr>
          <p:cNvPr id="5" name="Footer Placeholder 4">
            <a:extLst>
              <a:ext uri="{FF2B5EF4-FFF2-40B4-BE49-F238E27FC236}">
                <a16:creationId xmlns:a16="http://schemas.microsoft.com/office/drawing/2014/main" id="{E8B3AEA0-CAC8-CBC3-8B78-8E15E747A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57642-71D4-ACC2-1F3E-9CD2EB3C85C9}"/>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565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B908-6DF8-1FCB-67DB-D4C942CEA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510CA8-9B2B-C19F-B910-2492826F7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16AB4-BD58-87EF-4EAA-D937616E72AB}"/>
              </a:ext>
            </a:extLst>
          </p:cNvPr>
          <p:cNvSpPr>
            <a:spLocks noGrp="1"/>
          </p:cNvSpPr>
          <p:nvPr>
            <p:ph type="dt" sz="half" idx="10"/>
          </p:nvPr>
        </p:nvSpPr>
        <p:spPr/>
        <p:txBody>
          <a:bodyPr/>
          <a:lstStyle/>
          <a:p>
            <a:fld id="{AED75D64-2596-4CD3-88B1-63A1A557245C}" type="datetimeFigureOut">
              <a:rPr lang="en-IN" smtClean="0"/>
              <a:t>27-05-2024</a:t>
            </a:fld>
            <a:endParaRPr lang="en-IN"/>
          </a:p>
        </p:txBody>
      </p:sp>
      <p:sp>
        <p:nvSpPr>
          <p:cNvPr id="5" name="Footer Placeholder 4">
            <a:extLst>
              <a:ext uri="{FF2B5EF4-FFF2-40B4-BE49-F238E27FC236}">
                <a16:creationId xmlns:a16="http://schemas.microsoft.com/office/drawing/2014/main" id="{1ECC2809-E745-F7C2-6A01-BC8F6B70E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DE8E4-6D8B-78E8-2F14-2BB6B916E96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1380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D1C9-1CC3-7FB3-A237-5B66A8D00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1BA8A5-7D8E-6E43-B5A9-4FF7A871A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E17264-E4E6-D981-052C-0DEBCE666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DA7FD2-9EB8-87E3-4536-329064C6216F}"/>
              </a:ext>
            </a:extLst>
          </p:cNvPr>
          <p:cNvSpPr>
            <a:spLocks noGrp="1"/>
          </p:cNvSpPr>
          <p:nvPr>
            <p:ph type="dt" sz="half" idx="10"/>
          </p:nvPr>
        </p:nvSpPr>
        <p:spPr/>
        <p:txBody>
          <a:bodyPr/>
          <a:lstStyle/>
          <a:p>
            <a:fld id="{AED75D64-2596-4CD3-88B1-63A1A557245C}" type="datetimeFigureOut">
              <a:rPr lang="en-IN" smtClean="0"/>
              <a:t>27-05-2024</a:t>
            </a:fld>
            <a:endParaRPr lang="en-IN"/>
          </a:p>
        </p:txBody>
      </p:sp>
      <p:sp>
        <p:nvSpPr>
          <p:cNvPr id="6" name="Footer Placeholder 5">
            <a:extLst>
              <a:ext uri="{FF2B5EF4-FFF2-40B4-BE49-F238E27FC236}">
                <a16:creationId xmlns:a16="http://schemas.microsoft.com/office/drawing/2014/main" id="{8D4B1988-64D6-18A0-C06B-6906365A8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63ACB-1015-9737-CB84-6CD79AF8A64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3038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5957-610B-1FA8-33A1-21AA1F08F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A74B68-FBC8-3B10-7A46-9BC1DAAE6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AA7A9-404A-3973-5D77-68ABACAAB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06A909-3E94-8941-8704-1F1A6CBB5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A87C4-9EB4-7EA7-FDCF-2E6959AB9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0EC0D-6631-72AD-D41E-8F4E4E117C12}"/>
              </a:ext>
            </a:extLst>
          </p:cNvPr>
          <p:cNvSpPr>
            <a:spLocks noGrp="1"/>
          </p:cNvSpPr>
          <p:nvPr>
            <p:ph type="dt" sz="half" idx="10"/>
          </p:nvPr>
        </p:nvSpPr>
        <p:spPr/>
        <p:txBody>
          <a:bodyPr/>
          <a:lstStyle/>
          <a:p>
            <a:fld id="{AED75D64-2596-4CD3-88B1-63A1A557245C}" type="datetimeFigureOut">
              <a:rPr lang="en-IN" smtClean="0"/>
              <a:t>27-05-2024</a:t>
            </a:fld>
            <a:endParaRPr lang="en-IN"/>
          </a:p>
        </p:txBody>
      </p:sp>
      <p:sp>
        <p:nvSpPr>
          <p:cNvPr id="8" name="Footer Placeholder 7">
            <a:extLst>
              <a:ext uri="{FF2B5EF4-FFF2-40B4-BE49-F238E27FC236}">
                <a16:creationId xmlns:a16="http://schemas.microsoft.com/office/drawing/2014/main" id="{FAE0D36D-F4A6-803E-B571-B8C086DEB2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BC6852-B339-61A5-289C-8D7BB16136C5}"/>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2764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C899-F595-98B5-34AB-445F8E42F1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9F2222-716C-BAA8-1750-0C0559796984}"/>
              </a:ext>
            </a:extLst>
          </p:cNvPr>
          <p:cNvSpPr>
            <a:spLocks noGrp="1"/>
          </p:cNvSpPr>
          <p:nvPr>
            <p:ph type="dt" sz="half" idx="10"/>
          </p:nvPr>
        </p:nvSpPr>
        <p:spPr/>
        <p:txBody>
          <a:bodyPr/>
          <a:lstStyle/>
          <a:p>
            <a:fld id="{AED75D64-2596-4CD3-88B1-63A1A557245C}" type="datetimeFigureOut">
              <a:rPr lang="en-IN" smtClean="0"/>
              <a:t>27-05-2024</a:t>
            </a:fld>
            <a:endParaRPr lang="en-IN"/>
          </a:p>
        </p:txBody>
      </p:sp>
      <p:sp>
        <p:nvSpPr>
          <p:cNvPr id="4" name="Footer Placeholder 3">
            <a:extLst>
              <a:ext uri="{FF2B5EF4-FFF2-40B4-BE49-F238E27FC236}">
                <a16:creationId xmlns:a16="http://schemas.microsoft.com/office/drawing/2014/main" id="{38192E02-5B08-5EDA-33BB-3C303DEBB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5C514D-1B04-26B1-F22A-042E1DB9E94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63421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404C8-2BAE-9849-5F70-9E400CA2EA1B}"/>
              </a:ext>
            </a:extLst>
          </p:cNvPr>
          <p:cNvSpPr>
            <a:spLocks noGrp="1"/>
          </p:cNvSpPr>
          <p:nvPr>
            <p:ph type="dt" sz="half" idx="10"/>
          </p:nvPr>
        </p:nvSpPr>
        <p:spPr/>
        <p:txBody>
          <a:bodyPr/>
          <a:lstStyle/>
          <a:p>
            <a:fld id="{AED75D64-2596-4CD3-88B1-63A1A557245C}" type="datetimeFigureOut">
              <a:rPr lang="en-IN" smtClean="0"/>
              <a:t>27-05-2024</a:t>
            </a:fld>
            <a:endParaRPr lang="en-IN"/>
          </a:p>
        </p:txBody>
      </p:sp>
      <p:sp>
        <p:nvSpPr>
          <p:cNvPr id="3" name="Footer Placeholder 2">
            <a:extLst>
              <a:ext uri="{FF2B5EF4-FFF2-40B4-BE49-F238E27FC236}">
                <a16:creationId xmlns:a16="http://schemas.microsoft.com/office/drawing/2014/main" id="{42588F1E-D2C7-ED7B-8A5E-8E2AE2CA28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D2471C-B9E9-F0D6-6B57-65A4011512D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9469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6307-F6C1-2E59-6E21-7D6E8FDE3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22EA03-CAA3-5197-8A90-FE0DF1B88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2EF38A-009D-280B-ED9B-4724A75E9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2A297-1B5E-319E-4621-F4E414D4BC90}"/>
              </a:ext>
            </a:extLst>
          </p:cNvPr>
          <p:cNvSpPr>
            <a:spLocks noGrp="1"/>
          </p:cNvSpPr>
          <p:nvPr>
            <p:ph type="dt" sz="half" idx="10"/>
          </p:nvPr>
        </p:nvSpPr>
        <p:spPr/>
        <p:txBody>
          <a:bodyPr/>
          <a:lstStyle/>
          <a:p>
            <a:fld id="{AED75D64-2596-4CD3-88B1-63A1A557245C}" type="datetimeFigureOut">
              <a:rPr lang="en-IN" smtClean="0"/>
              <a:t>27-05-2024</a:t>
            </a:fld>
            <a:endParaRPr lang="en-IN"/>
          </a:p>
        </p:txBody>
      </p:sp>
      <p:sp>
        <p:nvSpPr>
          <p:cNvPr id="6" name="Footer Placeholder 5">
            <a:extLst>
              <a:ext uri="{FF2B5EF4-FFF2-40B4-BE49-F238E27FC236}">
                <a16:creationId xmlns:a16="http://schemas.microsoft.com/office/drawing/2014/main" id="{428E0FBC-59F7-C727-3DBF-C24C99819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5830C-09EE-0399-4A59-0F41F5AF9C7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4695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98D5-7B6D-8F5A-713C-A40E2A7D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1CA0C-C6B4-128B-B882-DEA2AFF58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C7A70E-114A-C610-17B7-5464121BF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279CB-9BA5-C74A-9EB3-1C1C7A24E41E}"/>
              </a:ext>
            </a:extLst>
          </p:cNvPr>
          <p:cNvSpPr>
            <a:spLocks noGrp="1"/>
          </p:cNvSpPr>
          <p:nvPr>
            <p:ph type="dt" sz="half" idx="10"/>
          </p:nvPr>
        </p:nvSpPr>
        <p:spPr/>
        <p:txBody>
          <a:bodyPr/>
          <a:lstStyle/>
          <a:p>
            <a:fld id="{AED75D64-2596-4CD3-88B1-63A1A557245C}" type="datetimeFigureOut">
              <a:rPr lang="en-IN" smtClean="0"/>
              <a:t>27-05-2024</a:t>
            </a:fld>
            <a:endParaRPr lang="en-IN"/>
          </a:p>
        </p:txBody>
      </p:sp>
      <p:sp>
        <p:nvSpPr>
          <p:cNvPr id="6" name="Footer Placeholder 5">
            <a:extLst>
              <a:ext uri="{FF2B5EF4-FFF2-40B4-BE49-F238E27FC236}">
                <a16:creationId xmlns:a16="http://schemas.microsoft.com/office/drawing/2014/main" id="{12FC573E-DC7B-4E5A-050C-0A885D151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FF75DD-277F-8B43-84EC-3CC52D51A1EE}"/>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1829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E82E1-AEE7-C28D-8A9A-CE7D19823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B563C3-ADA2-F126-9715-1CC6FB860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768EC-4765-2B9C-1173-1C62E8C72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75D64-2596-4CD3-88B1-63A1A557245C}" type="datetimeFigureOut">
              <a:rPr lang="en-IN" smtClean="0"/>
              <a:t>27-05-2024</a:t>
            </a:fld>
            <a:endParaRPr lang="en-IN"/>
          </a:p>
        </p:txBody>
      </p:sp>
      <p:sp>
        <p:nvSpPr>
          <p:cNvPr id="5" name="Footer Placeholder 4">
            <a:extLst>
              <a:ext uri="{FF2B5EF4-FFF2-40B4-BE49-F238E27FC236}">
                <a16:creationId xmlns:a16="http://schemas.microsoft.com/office/drawing/2014/main" id="{480248C3-D768-145C-06D7-5C195AE6A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FE74A-E301-B8D7-E62A-5F534542D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46571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hyperlink" Target="https://docs.google.com/document/d/1Bq4ALa5BL0EUM_FQjdtcWNRkiTPdY9Lf/edit?usp=sharing&amp;ouid=108444590373988136484&amp;rtpof=true&amp;sd=true"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rive.google.com/file/d/1jXVHia3ZSzDXlUtYf5FlCrGkNwD-bsYX/view?usp=shari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KIET-Github/CS-2024-C/tree/main/PCS24-8-Aakriti"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s://docs.google.com/document/d/12bupoFvv5rtKwvdrfMxbFsAkLOvO6wm/edit?usp=sharing&amp;ouid=108444590373988136484&amp;rtpof=true&amp;sd=true" TargetMode="External"/><Relationship Id="rId2" Type="http://schemas.openxmlformats.org/officeDocument/2006/relationships/hyperlink" Target="https://docs.google.com/document/d/1j6pjD4dFtv3AIL8jatAe5PV8i4EHEZKw/edit?usp=sharing&amp;ouid=108444590373988136484&amp;rtpof=true&amp;sd=true" TargetMode="External"/><Relationship Id="rId1" Type="http://schemas.openxmlformats.org/officeDocument/2006/relationships/slideLayout" Target="../slideLayouts/slideLayout6.xml"/><Relationship Id="rId5" Type="http://schemas.openxmlformats.org/officeDocument/2006/relationships/hyperlink" Target="https://drive.google.com/file/d/1_bwy5Dn2TAQfFiKUKGg5y6pnjA-twwGA/view?usp=sharing" TargetMode="External"/><Relationship Id="rId4" Type="http://schemas.openxmlformats.org/officeDocument/2006/relationships/hyperlink" Target="https://docs.google.com/document/d/1U3Cn5-qhQDScX_4lEnfvEphQ8riei_yv/edit?usp=sharing&amp;ouid=108444590373988136484&amp;rtpof=true&amp;sd=tru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605980" y="583369"/>
            <a:ext cx="9144000" cy="2985796"/>
          </a:xfrm>
        </p:spPr>
        <p:txBody>
          <a:bodyPr>
            <a:normAutofit fontScale="90000"/>
          </a:bodyPr>
          <a:lstStyle/>
          <a:p>
            <a:br>
              <a:rPr lang="en-IN" dirty="0"/>
            </a:br>
            <a:br>
              <a:rPr lang="en-IN" dirty="0"/>
            </a:br>
            <a:br>
              <a:rPr lang="en-IN" dirty="0"/>
            </a:br>
            <a:endParaRPr lang="en-IN" sz="4900" dirty="0"/>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4320073" y="3753639"/>
            <a:ext cx="7554686" cy="2684483"/>
          </a:xfrm>
        </p:spPr>
        <p:txBody>
          <a:bodyPr>
            <a:normAutofit fontScale="77500" lnSpcReduction="20000"/>
          </a:bodyPr>
          <a:lstStyle/>
          <a:p>
            <a:r>
              <a:rPr lang="en-IN" sz="3800" dirty="0"/>
              <a:t>                          </a:t>
            </a:r>
            <a:r>
              <a:rPr lang="en-IN" sz="2300" dirty="0"/>
              <a:t>Guide Name: Mr. Vivek Kumar Sharma</a:t>
            </a:r>
          </a:p>
          <a:p>
            <a:r>
              <a:rPr lang="en-IN" sz="2300" dirty="0"/>
              <a:t>                                                                         Assistant Professor</a:t>
            </a:r>
          </a:p>
          <a:p>
            <a:r>
              <a:rPr lang="en-IN" sz="2300" dirty="0"/>
              <a:t>                                                                           Department of Computer Science</a:t>
            </a:r>
          </a:p>
          <a:p>
            <a:r>
              <a:rPr lang="en-IN" sz="2300" dirty="0"/>
              <a:t>        Project Members </a:t>
            </a:r>
          </a:p>
          <a:p>
            <a:r>
              <a:rPr lang="en-IN" sz="2300" dirty="0"/>
              <a:t>                                                    1.</a:t>
            </a:r>
            <a:r>
              <a:rPr lang="en-IN" sz="2300" kern="0" dirty="0">
                <a:effectLst/>
                <a:ea typeface="Century Gothic" panose="020B0502020202020204" pitchFamily="34" charset="0"/>
              </a:rPr>
              <a:t>Aakansha</a:t>
            </a:r>
            <a:r>
              <a:rPr lang="en-IN" sz="2300" kern="0" dirty="0">
                <a:ea typeface="Century Gothic" panose="020B0502020202020204" pitchFamily="34" charset="0"/>
              </a:rPr>
              <a:t> </a:t>
            </a:r>
            <a:r>
              <a:rPr lang="en-IN" sz="2300" kern="0" dirty="0">
                <a:effectLst/>
                <a:ea typeface="Century Gothic" panose="020B0502020202020204" pitchFamily="34" charset="0"/>
              </a:rPr>
              <a:t>Tyagi (2000290120001)(Sec-A)</a:t>
            </a:r>
            <a:endParaRPr lang="en-IN" sz="2300" dirty="0"/>
          </a:p>
          <a:p>
            <a:r>
              <a:rPr lang="en-IN" sz="2300" dirty="0"/>
              <a:t>                                                  2.</a:t>
            </a:r>
            <a:r>
              <a:rPr lang="en-IN" sz="2300" kern="0" dirty="0">
                <a:effectLst/>
                <a:ea typeface="Century Gothic" panose="020B0502020202020204" pitchFamily="34" charset="0"/>
              </a:rPr>
              <a:t>Aakriti Gupta (2000290120002) (Sec-A)</a:t>
            </a:r>
            <a:endParaRPr lang="en-IN" sz="2300" dirty="0"/>
          </a:p>
          <a:p>
            <a:r>
              <a:rPr lang="en-IN" sz="2300" dirty="0"/>
              <a:t>                                                   3.</a:t>
            </a:r>
            <a:r>
              <a:rPr lang="en-IN" sz="2300" kern="0" dirty="0">
                <a:effectLst/>
                <a:ea typeface="Century Gothic" panose="020B0502020202020204" pitchFamily="34" charset="0"/>
              </a:rPr>
              <a:t>Ayush Jaiswal (2000290120052) (Sec-A)</a:t>
            </a:r>
          </a:p>
          <a:p>
            <a:r>
              <a:rPr lang="en-IN" sz="2300" kern="0" dirty="0"/>
              <a:t>                                                4.</a:t>
            </a:r>
            <a:r>
              <a:rPr lang="en-IN" sz="2300" kern="0" dirty="0">
                <a:effectLst/>
                <a:ea typeface="Century Gothic" panose="020B0502020202020204" pitchFamily="34" charset="0"/>
              </a:rPr>
              <a:t>Ayush Tyagi (2000290120056) (Sec-A)</a:t>
            </a:r>
            <a:endParaRPr lang="en-IN" sz="2300" dirty="0"/>
          </a:p>
          <a:p>
            <a:endParaRPr lang="en-IN" sz="3800" dirty="0"/>
          </a:p>
          <a:p>
            <a:endParaRPr lang="en-IN" dirty="0"/>
          </a:p>
        </p:txBody>
      </p:sp>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47430BB7-426F-66D8-9DFD-8A2D28F878DC}"/>
              </a:ext>
            </a:extLst>
          </p:cNvPr>
          <p:cNvSpPr>
            <a:spLocks noChangeArrowheads="1"/>
          </p:cNvSpPr>
          <p:nvPr/>
        </p:nvSpPr>
        <p:spPr bwMode="auto">
          <a:xfrm>
            <a:off x="1929033" y="583369"/>
            <a:ext cx="816505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KIET Group of Institutions, Ghaziabad	</a:t>
            </a:r>
            <a:endParaRPr kumimoji="0" lang="en-US" altLang="en-US" sz="2000" b="1"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 ISO – 9001: 2008 Certified  ‘A+’ Grade accredited Institution by NAAC)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A240F977-B47A-86EC-3D45-4D7B12F4765D}"/>
              </a:ext>
            </a:extLst>
          </p:cNvPr>
          <p:cNvPicPr>
            <a:picLocks noChangeAspect="1"/>
          </p:cNvPicPr>
          <p:nvPr/>
        </p:nvPicPr>
        <p:blipFill>
          <a:blip r:embed="rId2"/>
          <a:srcRect/>
          <a:stretch>
            <a:fillRect/>
          </a:stretch>
        </p:blipFill>
        <p:spPr bwMode="auto">
          <a:xfrm>
            <a:off x="582760" y="272802"/>
            <a:ext cx="10857601" cy="1018453"/>
          </a:xfrm>
          <a:prstGeom prst="rect">
            <a:avLst/>
          </a:prstGeom>
          <a:noFill/>
          <a:ln w="9525">
            <a:noFill/>
            <a:miter lim="800000"/>
            <a:headEnd/>
            <a:tailEnd/>
          </a:ln>
        </p:spPr>
      </p:pic>
      <p:sp>
        <p:nvSpPr>
          <p:cNvPr id="6" name="TextBox 5">
            <a:extLst>
              <a:ext uri="{FF2B5EF4-FFF2-40B4-BE49-F238E27FC236}">
                <a16:creationId xmlns:a16="http://schemas.microsoft.com/office/drawing/2014/main" id="{EFDEF65B-97EF-7777-5A55-0A38ABE5E6C0}"/>
              </a:ext>
            </a:extLst>
          </p:cNvPr>
          <p:cNvSpPr txBox="1"/>
          <p:nvPr/>
        </p:nvSpPr>
        <p:spPr>
          <a:xfrm>
            <a:off x="3524638" y="1291254"/>
            <a:ext cx="6104553" cy="369332"/>
          </a:xfrm>
          <a:prstGeom prst="rect">
            <a:avLst/>
          </a:prstGeom>
          <a:noFill/>
        </p:spPr>
        <p:txBody>
          <a:bodyPr wrap="square">
            <a:spAutoFit/>
          </a:bodyPr>
          <a:lstStyle/>
          <a:p>
            <a:r>
              <a:rPr lang="en-IN" sz="1800" b="1" kern="100" dirty="0">
                <a:effectLst/>
                <a:latin typeface="Bookman Old Style" panose="02050604050505020204" pitchFamily="18" charset="0"/>
                <a:ea typeface="Calibri" panose="020F0502020204030204" pitchFamily="34" charset="0"/>
                <a:cs typeface="Mangal" panose="02040503050203030202" pitchFamily="18" charset="0"/>
              </a:rPr>
              <a:t>DEPARTMENT OF COMPUTER SCIENCE</a:t>
            </a:r>
            <a:endParaRPr lang="en-IN" dirty="0"/>
          </a:p>
        </p:txBody>
      </p:sp>
      <p:sp>
        <p:nvSpPr>
          <p:cNvPr id="9" name="Title 1">
            <a:extLst>
              <a:ext uri="{FF2B5EF4-FFF2-40B4-BE49-F238E27FC236}">
                <a16:creationId xmlns:a16="http://schemas.microsoft.com/office/drawing/2014/main" id="{A948DDB9-DBBF-DC77-1AE3-8FF0BB4289B5}"/>
              </a:ext>
            </a:extLst>
          </p:cNvPr>
          <p:cNvSpPr>
            <a:spLocks noGrp="1"/>
          </p:cNvSpPr>
          <p:nvPr/>
        </p:nvSpPr>
        <p:spPr>
          <a:xfrm>
            <a:off x="1524000" y="1769175"/>
            <a:ext cx="9144000" cy="1875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107000"/>
              </a:lnSpc>
              <a:spcAft>
                <a:spcPts val="800"/>
              </a:spcAft>
            </a:pP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kern="100" dirty="0">
                <a:effectLst/>
                <a:latin typeface="Calibri" panose="020F0502020204030204" pitchFamily="34" charset="0"/>
                <a:ea typeface="Calibri" panose="020F0502020204030204" pitchFamily="34" charset="0"/>
                <a:cs typeface="Mangal" panose="02040503050203030202" pitchFamily="18" charset="0"/>
              </a:rPr>
            </a:br>
            <a:r>
              <a:rPr lang="en-IN" sz="1800" b="1"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br>
              <a:rPr lang="en-IN" sz="1800" kern="100" dirty="0">
                <a:effectLst/>
                <a:latin typeface="Calibri" panose="020F0502020204030204" pitchFamily="34" charset="0"/>
                <a:ea typeface="Calibri" panose="020F0502020204030204" pitchFamily="34" charset="0"/>
                <a:cs typeface="Mangal" panose="02040503050203030202" pitchFamily="18" charset="0"/>
              </a:rPr>
            </a:br>
            <a:br>
              <a:rPr lang="en-IN" sz="1800" dirty="0"/>
            </a:br>
            <a:r>
              <a:rPr lang="en-IN" sz="3600" dirty="0"/>
              <a:t>Project Presentation (KCS 851)</a:t>
            </a:r>
          </a:p>
          <a:p>
            <a:pPr algn="ctr">
              <a:lnSpc>
                <a:spcPct val="107000"/>
              </a:lnSpc>
              <a:spcAft>
                <a:spcPts val="800"/>
              </a:spcAft>
            </a:pPr>
            <a:r>
              <a:rPr lang="en-IN" sz="3600" dirty="0"/>
              <a:t>PENTACKLES</a:t>
            </a:r>
          </a:p>
        </p:txBody>
      </p:sp>
      <p:pic>
        <p:nvPicPr>
          <p:cNvPr id="5" name="Picture 4">
            <a:extLst>
              <a:ext uri="{FF2B5EF4-FFF2-40B4-BE49-F238E27FC236}">
                <a16:creationId xmlns:a16="http://schemas.microsoft.com/office/drawing/2014/main" id="{399CCFC6-9AB8-E142-8ABF-2BDE178B44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218" y="38875"/>
            <a:ext cx="11364684" cy="1205982"/>
          </a:xfrm>
          <a:prstGeom prst="rect">
            <a:avLst/>
          </a:prstGeom>
        </p:spPr>
      </p:pic>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139959"/>
            <a:ext cx="10515600" cy="802433"/>
          </a:xfrm>
        </p:spPr>
        <p:txBody>
          <a:bodyPr>
            <a:normAutofit/>
          </a:bodyPr>
          <a:lstStyle/>
          <a:p>
            <a:r>
              <a:rPr lang="en-IN" b="1" dirty="0"/>
              <a:t>Literature Survey-6</a:t>
            </a:r>
            <a:r>
              <a:rPr lang="en-IN" dirty="0"/>
              <a:t>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1119673"/>
            <a:ext cx="10515600" cy="5598368"/>
          </a:xfrm>
        </p:spPr>
        <p:txBody>
          <a:bodyPr>
            <a:normAutofit fontScale="77500" lnSpcReduction="20000"/>
          </a:bodyPr>
          <a:lstStyle/>
          <a:p>
            <a:pPr algn="just"/>
            <a:r>
              <a:rPr lang="en-US" b="1" dirty="0"/>
              <a:t>Title:</a:t>
            </a:r>
            <a:r>
              <a:rPr lang="en-US" dirty="0"/>
              <a:t> Machine Learning Approach for Risk Factors Analysis and Survival Prediction of Heart Failure Patients</a:t>
            </a:r>
          </a:p>
          <a:p>
            <a:pPr algn="just"/>
            <a:r>
              <a:rPr lang="en-US" b="1" dirty="0"/>
              <a:t>Authors</a:t>
            </a:r>
            <a:r>
              <a:rPr lang="en-US" dirty="0"/>
              <a:t>:</a:t>
            </a:r>
            <a:r>
              <a:rPr lang="en-IN" dirty="0"/>
              <a:t> Md. Mamun Ali a , </a:t>
            </a:r>
            <a:r>
              <a:rPr lang="en-IN" dirty="0" err="1"/>
              <a:t>Vian</a:t>
            </a:r>
            <a:r>
              <a:rPr lang="en-IN" dirty="0"/>
              <a:t> S. Al-</a:t>
            </a:r>
            <a:r>
              <a:rPr lang="en-IN" dirty="0" err="1"/>
              <a:t>Doori</a:t>
            </a:r>
            <a:r>
              <a:rPr lang="en-IN" dirty="0"/>
              <a:t> b , </a:t>
            </a:r>
            <a:r>
              <a:rPr lang="en-IN" dirty="0" err="1"/>
              <a:t>Nubogh</a:t>
            </a:r>
            <a:r>
              <a:rPr lang="en-IN" dirty="0"/>
              <a:t> </a:t>
            </a:r>
            <a:r>
              <a:rPr lang="en-IN" dirty="0" err="1"/>
              <a:t>Mirzah</a:t>
            </a:r>
            <a:r>
              <a:rPr lang="en-IN" dirty="0"/>
              <a:t> c , </a:t>
            </a:r>
            <a:r>
              <a:rPr lang="en-IN" dirty="0" err="1"/>
              <a:t>Asifa</a:t>
            </a:r>
            <a:r>
              <a:rPr lang="en-IN" dirty="0"/>
              <a:t> Afsari </a:t>
            </a:r>
            <a:r>
              <a:rPr lang="en-IN" dirty="0" err="1"/>
              <a:t>Hemu</a:t>
            </a:r>
            <a:r>
              <a:rPr lang="en-IN" dirty="0"/>
              <a:t> d , Imran Mahmud a , Sami Azam e , </a:t>
            </a:r>
            <a:r>
              <a:rPr lang="en-IN" dirty="0" err="1"/>
              <a:t>Kusay</a:t>
            </a:r>
            <a:r>
              <a:rPr lang="en-IN" dirty="0"/>
              <a:t> Faisal Al-</a:t>
            </a:r>
            <a:r>
              <a:rPr lang="en-IN" dirty="0" err="1"/>
              <a:t>tabatabaie</a:t>
            </a:r>
            <a:r>
              <a:rPr lang="en-IN" dirty="0"/>
              <a:t> f , Kawsar Ahmed </a:t>
            </a:r>
            <a:r>
              <a:rPr lang="en-IN" dirty="0" err="1"/>
              <a:t>g,h</a:t>
            </a:r>
            <a:r>
              <a:rPr lang="en-IN" dirty="0"/>
              <a:t>,∗ , Francis M. Bui g , Mohammad Ali Moni</a:t>
            </a:r>
            <a:endParaRPr lang="en-US" dirty="0"/>
          </a:p>
          <a:p>
            <a:pPr algn="just"/>
            <a:r>
              <a:rPr lang="en-US" b="1" dirty="0"/>
              <a:t>Journal Name</a:t>
            </a:r>
            <a:r>
              <a:rPr lang="en-US" dirty="0"/>
              <a:t>: Healthcare Analytics</a:t>
            </a:r>
          </a:p>
          <a:p>
            <a:pPr algn="just"/>
            <a:r>
              <a:rPr lang="en-US" b="1" dirty="0"/>
              <a:t>Published Year</a:t>
            </a:r>
            <a:r>
              <a:rPr lang="en-US" dirty="0"/>
              <a:t>:2023</a:t>
            </a:r>
          </a:p>
          <a:p>
            <a:pPr algn="just"/>
            <a:r>
              <a:rPr lang="en-US" b="1" dirty="0"/>
              <a:t>Summary</a:t>
            </a:r>
            <a:r>
              <a:rPr lang="en-US" dirty="0"/>
              <a:t>:</a:t>
            </a:r>
          </a:p>
          <a:p>
            <a:pPr marL="514350" indent="-514350" algn="just">
              <a:buFont typeface="+mj-lt"/>
              <a:buAutoNum type="arabicPeriod"/>
            </a:pPr>
            <a:r>
              <a:rPr lang="en-US" dirty="0"/>
              <a:t>Cardiovascular diseases, including HF, are a major global health concern. This study focuses on HF, a condition where the heart struggles to pump enough blood. The research aims to analyze risk factors and predict survival in HF patients using machine learning methods.</a:t>
            </a:r>
          </a:p>
          <a:p>
            <a:pPr marL="514350" indent="-514350" algn="just">
              <a:buFont typeface="+mj-lt"/>
              <a:buAutoNum type="arabicPeriod"/>
            </a:pPr>
            <a:r>
              <a:rPr lang="en-US" dirty="0"/>
              <a:t>The study employs a dataset with 299 instances, including 96 deaths and 203 survivors. Data preprocessing involves handling missing values, feature engineering, and balancing the dataset. </a:t>
            </a:r>
          </a:p>
          <a:p>
            <a:pPr marL="514350" indent="-514350" algn="just">
              <a:buFont typeface="+mj-lt"/>
              <a:buAutoNum type="arabicPeriod"/>
            </a:pPr>
            <a:r>
              <a:rPr lang="en-US" dirty="0"/>
              <a:t>Five ML algorithms are applied, including Decision Tree, Random Forest, </a:t>
            </a:r>
            <a:r>
              <a:rPr lang="en-US" dirty="0" err="1"/>
              <a:t>XGBoost</a:t>
            </a:r>
            <a:r>
              <a:rPr lang="en-US" dirty="0"/>
              <a:t>, and Gradient Boosting, to train and test the models. Performance metrics (accuracy, precision, recall, F-measure, log loss) are employed for evaluation. RF shows maximum accuracy in this model.</a:t>
            </a:r>
          </a:p>
        </p:txBody>
      </p:sp>
    </p:spTree>
    <p:extLst>
      <p:ext uri="{BB962C8B-B14F-4D97-AF65-F5344CB8AC3E}">
        <p14:creationId xmlns:p14="http://schemas.microsoft.com/office/powerpoint/2010/main" val="2944681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205273"/>
            <a:ext cx="10515600" cy="998375"/>
          </a:xfrm>
        </p:spPr>
        <p:txBody>
          <a:bodyPr>
            <a:normAutofit/>
          </a:bodyPr>
          <a:lstStyle/>
          <a:p>
            <a:r>
              <a:rPr lang="en-IN" b="1" dirty="0"/>
              <a:t>Literature Survey-7</a:t>
            </a:r>
            <a:r>
              <a:rPr lang="en-IN" dirty="0"/>
              <a:t>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1483567"/>
            <a:ext cx="10515600" cy="5085183"/>
          </a:xfrm>
        </p:spPr>
        <p:txBody>
          <a:bodyPr>
            <a:noAutofit/>
          </a:bodyPr>
          <a:lstStyle/>
          <a:p>
            <a:pPr algn="just"/>
            <a:r>
              <a:rPr lang="en-US" sz="1700" b="1" dirty="0"/>
              <a:t>Title</a:t>
            </a:r>
            <a:r>
              <a:rPr lang="en-US" sz="1700" dirty="0"/>
              <a:t>: Machine Learning-Based Predictive Models for Heart Disease Diagnosis</a:t>
            </a:r>
          </a:p>
          <a:p>
            <a:pPr algn="just"/>
            <a:r>
              <a:rPr lang="en-US" sz="1700" b="1" dirty="0"/>
              <a:t>Author Name</a:t>
            </a:r>
            <a:r>
              <a:rPr lang="en-US" sz="1700" dirty="0"/>
              <a:t>: </a:t>
            </a:r>
            <a:r>
              <a:rPr lang="en-US" sz="1700" dirty="0" err="1"/>
              <a:t>Stojanov</a:t>
            </a:r>
            <a:r>
              <a:rPr lang="en-US" sz="1700" dirty="0"/>
              <a:t>, </a:t>
            </a:r>
            <a:r>
              <a:rPr lang="en-US" sz="1700" dirty="0" err="1"/>
              <a:t>Lazarova</a:t>
            </a:r>
            <a:r>
              <a:rPr lang="en-US" sz="1700" dirty="0"/>
              <a:t>, </a:t>
            </a:r>
            <a:r>
              <a:rPr lang="en-US" sz="1700" dirty="0" err="1"/>
              <a:t>Veljkova</a:t>
            </a:r>
            <a:r>
              <a:rPr lang="en-US" sz="1700" dirty="0"/>
              <a:t>, </a:t>
            </a:r>
            <a:r>
              <a:rPr lang="en-US" sz="1700" dirty="0" err="1"/>
              <a:t>Rubartelli</a:t>
            </a:r>
            <a:r>
              <a:rPr lang="en-US" sz="1700" dirty="0"/>
              <a:t>, Giacomini</a:t>
            </a:r>
          </a:p>
          <a:p>
            <a:pPr algn="just"/>
            <a:r>
              <a:rPr lang="en-US" sz="1700" b="1" dirty="0"/>
              <a:t>Journal Name</a:t>
            </a:r>
            <a:r>
              <a:rPr lang="en-US" sz="1700" dirty="0"/>
              <a:t>: King Saud University</a:t>
            </a:r>
          </a:p>
          <a:p>
            <a:pPr algn="just"/>
            <a:r>
              <a:rPr lang="en-US" sz="1700" b="1" dirty="0"/>
              <a:t>Year of Publishing</a:t>
            </a:r>
            <a:r>
              <a:rPr lang="en-US" sz="1700" dirty="0"/>
              <a:t>: 2023</a:t>
            </a:r>
          </a:p>
          <a:p>
            <a:pPr algn="just"/>
            <a:r>
              <a:rPr lang="en-US" sz="1700" b="1" dirty="0"/>
              <a:t>Summary</a:t>
            </a:r>
            <a:r>
              <a:rPr lang="en-US" sz="1700" dirty="0"/>
              <a:t>:</a:t>
            </a:r>
          </a:p>
          <a:p>
            <a:pPr marL="342900" indent="-342900" algn="just">
              <a:buFont typeface="+mj-lt"/>
              <a:buAutoNum type="arabicPeriod"/>
            </a:pPr>
            <a:r>
              <a:rPr lang="en-US" sz="1700" dirty="0"/>
              <a:t>This study explores the use of machine learning techniques to predict heart disease based on various health-related attributes. Feature selection is employed to identify relevant features, and ten different machine learning algorithms are analyzed. The Decision Tree algorithm stands out with the highest accuracy .</a:t>
            </a:r>
          </a:p>
          <a:p>
            <a:pPr marL="342900" indent="-342900" algn="just">
              <a:buFont typeface="+mj-lt"/>
              <a:buAutoNum type="arabicPeriod"/>
            </a:pPr>
            <a:r>
              <a:rPr lang="en-US" sz="1700" dirty="0"/>
              <a:t>This study leverages logistic regression as a core model to predict heart failure against chronic-ischemic heart disease in the elderly population. By analyzing biochemical variables, a subset of variables is identified as excellent for discriminating between heart failure and chronic-ischemic heart disease. </a:t>
            </a:r>
          </a:p>
          <a:p>
            <a:pPr marL="342900" indent="-342900" algn="just">
              <a:buFont typeface="+mj-lt"/>
              <a:buAutoNum type="arabicPeriod"/>
            </a:pPr>
            <a:r>
              <a:rPr lang="en-US" sz="1700" dirty="0"/>
              <a:t>The study highlights the predictive potential of individual biochemical parameters. While the study faced limitations due to a small sample size, it offers the groundwork for the development of precise diagnostic software, which can be enhanced with more patient data.</a:t>
            </a:r>
            <a:endParaRPr lang="en-IN" sz="1700" dirty="0"/>
          </a:p>
        </p:txBody>
      </p:sp>
    </p:spTree>
    <p:extLst>
      <p:ext uri="{BB962C8B-B14F-4D97-AF65-F5344CB8AC3E}">
        <p14:creationId xmlns:p14="http://schemas.microsoft.com/office/powerpoint/2010/main" val="4133026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365125"/>
            <a:ext cx="10515600" cy="633251"/>
          </a:xfrm>
        </p:spPr>
        <p:txBody>
          <a:bodyPr>
            <a:normAutofit fontScale="90000"/>
          </a:bodyPr>
          <a:lstStyle/>
          <a:p>
            <a:r>
              <a:rPr lang="en-IN" sz="4900" b="1" dirty="0"/>
              <a:t>Literature Survey-8</a:t>
            </a:r>
            <a:r>
              <a:rPr lang="en-IN" dirty="0"/>
              <a:t>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1287624"/>
            <a:ext cx="10515600" cy="5404370"/>
          </a:xfrm>
        </p:spPr>
        <p:txBody>
          <a:bodyPr>
            <a:normAutofit fontScale="77500" lnSpcReduction="20000"/>
          </a:bodyPr>
          <a:lstStyle/>
          <a:p>
            <a:pPr algn="just"/>
            <a:r>
              <a:rPr lang="en-US" b="1" dirty="0"/>
              <a:t>Title</a:t>
            </a:r>
            <a:r>
              <a:rPr lang="en-US" dirty="0"/>
              <a:t>: Heart Diseases Prediction based on Stacking Classifiers Model</a:t>
            </a:r>
          </a:p>
          <a:p>
            <a:pPr algn="just"/>
            <a:r>
              <a:rPr lang="en-US" b="1" dirty="0"/>
              <a:t>Author</a:t>
            </a:r>
            <a:r>
              <a:rPr lang="en-US" dirty="0"/>
              <a:t>: </a:t>
            </a:r>
            <a:r>
              <a:rPr lang="en-US" dirty="0" err="1"/>
              <a:t>Subasish</a:t>
            </a:r>
            <a:r>
              <a:rPr lang="en-US" dirty="0"/>
              <a:t> Mohapatra, </a:t>
            </a:r>
            <a:r>
              <a:rPr lang="en-US" dirty="0" err="1"/>
              <a:t>Sushree</a:t>
            </a:r>
            <a:r>
              <a:rPr lang="en-US" dirty="0"/>
              <a:t> Maneesha, </a:t>
            </a:r>
            <a:r>
              <a:rPr lang="en-US" dirty="0" err="1"/>
              <a:t>Prashanta</a:t>
            </a:r>
            <a:r>
              <a:rPr lang="en-US" dirty="0"/>
              <a:t> Kumar Patra, </a:t>
            </a:r>
            <a:r>
              <a:rPr lang="en-US" dirty="0" err="1"/>
              <a:t>Subhadarshini</a:t>
            </a:r>
            <a:r>
              <a:rPr lang="en-US" dirty="0"/>
              <a:t> Mohanty</a:t>
            </a:r>
          </a:p>
          <a:p>
            <a:pPr algn="just"/>
            <a:r>
              <a:rPr lang="en-US" b="1" dirty="0"/>
              <a:t>Journal Name</a:t>
            </a:r>
            <a:r>
              <a:rPr lang="en-US" dirty="0"/>
              <a:t>: International Conference on Machine Learning and Data Engineering</a:t>
            </a:r>
          </a:p>
          <a:p>
            <a:pPr algn="just"/>
            <a:r>
              <a:rPr lang="en-US" b="1" dirty="0"/>
              <a:t>Year of Publishing</a:t>
            </a:r>
            <a:r>
              <a:rPr lang="en-US" dirty="0"/>
              <a:t>: 2023</a:t>
            </a:r>
          </a:p>
          <a:p>
            <a:pPr algn="just"/>
            <a:r>
              <a:rPr lang="en-US" b="1" dirty="0"/>
              <a:t>Summary</a:t>
            </a:r>
            <a:r>
              <a:rPr lang="en-US" dirty="0"/>
              <a:t>:</a:t>
            </a:r>
          </a:p>
          <a:p>
            <a:pPr marL="514350" indent="-514350" algn="just">
              <a:buFont typeface="+mj-lt"/>
              <a:buAutoNum type="arabicPeriod"/>
            </a:pPr>
            <a:r>
              <a:rPr lang="en-US" dirty="0"/>
              <a:t>The introduction highlights the importance of machine learning in various domains, including healthcare. It emphasizes the need for efficient analysis of the growing volume of medical data generated by digital systems.</a:t>
            </a:r>
          </a:p>
          <a:p>
            <a:pPr marL="514350" indent="-514350" algn="just">
              <a:buFont typeface="+mj-lt"/>
              <a:buAutoNum type="arabicPeriod"/>
            </a:pPr>
            <a:r>
              <a:rPr lang="en-US" dirty="0"/>
              <a:t> Cardiovascular diseases are a significant global health concern, and early detection is crucial for effective treatment. Traditional diagnostic methods are slow and costly, motivating the adoption of machine learning for faster and more accurate diagnoses.</a:t>
            </a:r>
          </a:p>
          <a:p>
            <a:pPr marL="514350" indent="-514350" algn="just">
              <a:buFont typeface="+mj-lt"/>
              <a:buAutoNum type="arabicPeriod"/>
            </a:pPr>
            <a:r>
              <a:rPr lang="en-US" dirty="0"/>
              <a:t>The methods section outlines the workflow, data preprocessing steps and the stacking approach used for model building. The stacking involves two levels: base learners and meta-learners. The goal is to harness the strengths of diverse classifiers to improve prediction accuracy.</a:t>
            </a:r>
          </a:p>
        </p:txBody>
      </p:sp>
    </p:spTree>
    <p:extLst>
      <p:ext uri="{BB962C8B-B14F-4D97-AF65-F5344CB8AC3E}">
        <p14:creationId xmlns:p14="http://schemas.microsoft.com/office/powerpoint/2010/main" val="845617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75875"/>
            <a:ext cx="10515600" cy="950491"/>
          </a:xfrm>
        </p:spPr>
        <p:txBody>
          <a:bodyPr>
            <a:normAutofit/>
          </a:bodyPr>
          <a:lstStyle/>
          <a:p>
            <a:r>
              <a:rPr lang="en-IN" b="1" dirty="0"/>
              <a:t>Literature Survey-9</a:t>
            </a:r>
            <a:r>
              <a:rPr lang="en-IN" dirty="0"/>
              <a:t>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1278294"/>
            <a:ext cx="10515600" cy="5339053"/>
          </a:xfrm>
        </p:spPr>
        <p:txBody>
          <a:bodyPr>
            <a:noAutofit/>
          </a:bodyPr>
          <a:lstStyle/>
          <a:p>
            <a:pPr algn="just"/>
            <a:r>
              <a:rPr lang="en-US" sz="1600" b="1" dirty="0"/>
              <a:t>Title</a:t>
            </a:r>
            <a:r>
              <a:rPr lang="en-US" sz="1600" dirty="0"/>
              <a:t>: Automating Cardiovascular Disease Prediction Using Machine Learning and EMR Data</a:t>
            </a:r>
          </a:p>
          <a:p>
            <a:pPr algn="just"/>
            <a:r>
              <a:rPr lang="en-US" sz="1600" b="1" dirty="0"/>
              <a:t>Authors</a:t>
            </a:r>
            <a:r>
              <a:rPr lang="en-US" sz="1600" dirty="0"/>
              <a:t>: Qi Li, Alina </a:t>
            </a:r>
            <a:r>
              <a:rPr lang="en-US" sz="1600" dirty="0" err="1"/>
              <a:t>Campan</a:t>
            </a:r>
            <a:r>
              <a:rPr lang="en-US" sz="1600" dirty="0"/>
              <a:t>, Ai Ren, Wael E. Eid</a:t>
            </a:r>
          </a:p>
          <a:p>
            <a:pPr algn="just"/>
            <a:r>
              <a:rPr lang="en-US" sz="1600" b="1" dirty="0"/>
              <a:t>Journal</a:t>
            </a:r>
            <a:r>
              <a:rPr lang="en-US" sz="1600" dirty="0"/>
              <a:t>: International Journal of Medical Informatics</a:t>
            </a:r>
          </a:p>
          <a:p>
            <a:pPr algn="just"/>
            <a:r>
              <a:rPr lang="en-US" sz="1600" b="1" dirty="0"/>
              <a:t>Year of Publishing</a:t>
            </a:r>
            <a:r>
              <a:rPr lang="en-US" sz="1600" dirty="0"/>
              <a:t>: 2022</a:t>
            </a:r>
          </a:p>
          <a:p>
            <a:pPr algn="just"/>
            <a:r>
              <a:rPr lang="en-US" sz="1600" b="1" dirty="0"/>
              <a:t>Summary</a:t>
            </a:r>
            <a:r>
              <a:rPr lang="en-US" sz="1600" dirty="0"/>
              <a:t>:</a:t>
            </a:r>
          </a:p>
          <a:p>
            <a:pPr marL="514350" indent="-514350" algn="just">
              <a:buFont typeface="+mj-lt"/>
              <a:buAutoNum type="arabicPeriod"/>
            </a:pPr>
            <a:r>
              <a:rPr lang="en-US" sz="1600" dirty="0"/>
              <a:t>Cardiovascular disease is a significant health concern globally, with varying prevalence and mortality rates in different regions. Accurate risk assessment is crucial for effective prevention and intervention strategies. Current risk assessment tools like the PCE Risk Calculator may not provide precise risk estimates for all populations. This study aims to develop an automated CVD risk calculator tailored to a specific population using machine learning and EMR data.</a:t>
            </a:r>
          </a:p>
          <a:p>
            <a:pPr marL="514350" indent="-514350" algn="just">
              <a:buFont typeface="+mj-lt"/>
              <a:buAutoNum type="arabicPeriod"/>
            </a:pPr>
            <a:r>
              <a:rPr lang="en-US" sz="1600" dirty="0"/>
              <a:t>The authors collected EMR data from over 100,000 patients from a regional healthcare system, spanning from January 1, 2009, to April 30, 2020. Machine learning techniques were applied to these datasets, considering both cross-sectional (CS) features and a combination of CS and longitudinal (LT) features derived from vital statistics and laboratory values. The study evaluates the performance of various machine learning models and compares them to the PCE Risk Calculator.</a:t>
            </a:r>
          </a:p>
          <a:p>
            <a:pPr marL="514350" indent="-514350" algn="just">
              <a:buFont typeface="+mj-lt"/>
              <a:buAutoNum type="arabicPeriod"/>
            </a:pPr>
            <a:r>
              <a:rPr lang="en-US" sz="1600" dirty="0"/>
              <a:t>All machine learning models tested outperformed the PCE Risk Calculator in predicting CVD risk. The random forest machine learning technique applied to the combination of CS and LT features achieved the highest accuracy.</a:t>
            </a:r>
          </a:p>
        </p:txBody>
      </p:sp>
    </p:spTree>
    <p:extLst>
      <p:ext uri="{BB962C8B-B14F-4D97-AF65-F5344CB8AC3E}">
        <p14:creationId xmlns:p14="http://schemas.microsoft.com/office/powerpoint/2010/main" val="4042912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341085"/>
            <a:ext cx="10515600" cy="679904"/>
          </a:xfrm>
        </p:spPr>
        <p:txBody>
          <a:bodyPr>
            <a:normAutofit fontScale="90000"/>
          </a:bodyPr>
          <a:lstStyle/>
          <a:p>
            <a:r>
              <a:rPr lang="en-IN" sz="4900" b="1" dirty="0"/>
              <a:t>Literature Survey-10</a:t>
            </a:r>
            <a:r>
              <a:rPr lang="en-IN" dirty="0"/>
              <a:t>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1175657"/>
            <a:ext cx="10515600" cy="5570376"/>
          </a:xfrm>
        </p:spPr>
        <p:txBody>
          <a:bodyPr>
            <a:normAutofit/>
          </a:bodyPr>
          <a:lstStyle/>
          <a:p>
            <a:pPr algn="just"/>
            <a:r>
              <a:rPr lang="en-US" sz="1800" b="1" dirty="0"/>
              <a:t>Title</a:t>
            </a:r>
            <a:r>
              <a:rPr lang="en-US" sz="1800" dirty="0"/>
              <a:t>: Machine Learning-Based Approach to the Diagnosis of Cardiovascular Disease Using a Combined Dataset</a:t>
            </a:r>
          </a:p>
          <a:p>
            <a:pPr algn="just"/>
            <a:r>
              <a:rPr lang="en-US" sz="1800" b="1" dirty="0"/>
              <a:t>Author Names</a:t>
            </a:r>
            <a:r>
              <a:rPr lang="en-US" sz="1800" dirty="0"/>
              <a:t>: </a:t>
            </a:r>
            <a:r>
              <a:rPr lang="en-US" sz="1800" dirty="0" err="1"/>
              <a:t>Khandaker</a:t>
            </a:r>
            <a:r>
              <a:rPr lang="en-US" sz="1800" dirty="0"/>
              <a:t> Mohammad </a:t>
            </a:r>
            <a:r>
              <a:rPr lang="en-US" sz="1800" dirty="0" err="1"/>
              <a:t>Mohi</a:t>
            </a:r>
            <a:r>
              <a:rPr lang="en-US" sz="1800" dirty="0"/>
              <a:t> Uddin, </a:t>
            </a:r>
            <a:r>
              <a:rPr lang="en-US" sz="1800" dirty="0" err="1"/>
              <a:t>Rokaiya</a:t>
            </a:r>
            <a:r>
              <a:rPr lang="en-US" sz="1800" dirty="0"/>
              <a:t> </a:t>
            </a:r>
            <a:r>
              <a:rPr lang="en-US" sz="1800" dirty="0" err="1"/>
              <a:t>Ripa</a:t>
            </a:r>
            <a:r>
              <a:rPr lang="en-US" sz="1800" dirty="0"/>
              <a:t>, </a:t>
            </a:r>
            <a:r>
              <a:rPr lang="en-US" sz="1800" dirty="0" err="1"/>
              <a:t>Nilufar</a:t>
            </a:r>
            <a:r>
              <a:rPr lang="en-US" sz="1800" dirty="0"/>
              <a:t> </a:t>
            </a:r>
            <a:r>
              <a:rPr lang="en-US" sz="1800" dirty="0" err="1"/>
              <a:t>Yeasmin</a:t>
            </a:r>
            <a:r>
              <a:rPr lang="en-US" sz="1800" dirty="0"/>
              <a:t>, Nitish Biswas, Samrat Kumar Dey</a:t>
            </a:r>
          </a:p>
          <a:p>
            <a:pPr algn="just"/>
            <a:r>
              <a:rPr lang="en-US" sz="1800" b="1" dirty="0"/>
              <a:t>Journal Name</a:t>
            </a:r>
            <a:r>
              <a:rPr lang="en-US" sz="1800" dirty="0"/>
              <a:t>: Intelligence-Based Medicine</a:t>
            </a:r>
          </a:p>
          <a:p>
            <a:pPr algn="just"/>
            <a:r>
              <a:rPr lang="en-US" sz="1800" b="1" dirty="0"/>
              <a:t>Year of Publishing</a:t>
            </a:r>
            <a:r>
              <a:rPr lang="en-US" sz="1800" dirty="0"/>
              <a:t>: 2023</a:t>
            </a:r>
          </a:p>
          <a:p>
            <a:pPr algn="just"/>
            <a:r>
              <a:rPr lang="en-US" sz="1800" b="1" dirty="0"/>
              <a:t>Summary:</a:t>
            </a:r>
          </a:p>
          <a:p>
            <a:pPr marL="342900" indent="-342900" algn="just">
              <a:buFont typeface="+mj-lt"/>
              <a:buAutoNum type="arabicPeriod"/>
            </a:pPr>
            <a:r>
              <a:rPr lang="en-IN" sz="1800" dirty="0">
                <a:latin typeface="Calibri" panose="020F0502020204030204" pitchFamily="34" charset="0"/>
                <a:ea typeface="Calibri" panose="020F0502020204030204" pitchFamily="34" charset="0"/>
                <a:cs typeface="Times New Roman" panose="02020603050405020304" pitchFamily="18" charset="0"/>
              </a:rPr>
              <a:t>H</a:t>
            </a:r>
            <a:r>
              <a:rPr lang="en-IN" sz="1800" dirty="0">
                <a:effectLst/>
                <a:latin typeface="Calibri" panose="020F0502020204030204" pitchFamily="34" charset="0"/>
                <a:ea typeface="Calibri" panose="020F0502020204030204" pitchFamily="34" charset="0"/>
                <a:cs typeface="Times New Roman" panose="02020603050405020304" pitchFamily="18" charset="0"/>
              </a:rPr>
              <a:t>eart disease is one of the most serious ailments, killing the majority of its victims. Heart disease is very difficult to diagnose medically. Early identification of heart disease will reduce the risk of mortality. Predicting heart illness has grown to be one of the most challenging medical tasks in recent years due to the prevalence of cardiac issues.</a:t>
            </a:r>
            <a:endParaRPr lang="en-US" sz="1800" b="1" dirty="0"/>
          </a:p>
          <a:p>
            <a:pPr marL="34290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this work, the existence of cardiac anomalies is detected using Machine Learning (ML) approaches. Several machine learning (ML) algorithm techniques, including Decision Tree (DT), Ada-Boost Classifier (AB), Extra Trees Classifier (ET), Support Vector Machine (SVM), Gradient boost, MLP, extreme gradient boost (XGB), Random Forest (RF), KNN, and LR, are used in the proposed method to predict the likelihood of heart disease and classify the risk level of the patient. </a:t>
            </a:r>
            <a:endParaRPr lang="en-US" sz="1800" b="1" dirty="0"/>
          </a:p>
          <a:p>
            <a:pPr marL="34290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testing findings demonstrate that 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Decision Tree </a:t>
            </a:r>
            <a:r>
              <a:rPr lang="en-IN" sz="1800" dirty="0">
                <a:effectLst/>
                <a:latin typeface="Calibri" panose="020F0502020204030204" pitchFamily="34" charset="0"/>
                <a:ea typeface="Calibri" panose="020F0502020204030204" pitchFamily="34" charset="0"/>
                <a:cs typeface="Times New Roman" panose="02020603050405020304" pitchFamily="18" charset="0"/>
              </a:rPr>
              <a:t>method has the best accuracy, when compared to other machine learning techniques.</a:t>
            </a:r>
            <a:endParaRPr lang="en-US" sz="1800" b="1" dirty="0"/>
          </a:p>
        </p:txBody>
      </p:sp>
    </p:spTree>
    <p:extLst>
      <p:ext uri="{BB962C8B-B14F-4D97-AF65-F5344CB8AC3E}">
        <p14:creationId xmlns:p14="http://schemas.microsoft.com/office/powerpoint/2010/main" val="1311006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normAutofit/>
          </a:bodyPr>
          <a:lstStyle/>
          <a:p>
            <a:r>
              <a:rPr lang="en-IN" sz="900" dirty="0"/>
              <a:t>.</a:t>
            </a:r>
          </a:p>
        </p:txBody>
      </p:sp>
      <p:sp>
        <p:nvSpPr>
          <p:cNvPr id="3" name="Content Placeholder 2">
            <a:extLst>
              <a:ext uri="{FF2B5EF4-FFF2-40B4-BE49-F238E27FC236}">
                <a16:creationId xmlns:a16="http://schemas.microsoft.com/office/drawing/2014/main" id="{E46F2962-0FCA-5EFB-BF51-FD90A8C00BC9}"/>
              </a:ext>
            </a:extLst>
          </p:cNvPr>
          <p:cNvSpPr>
            <a:spLocks noGrp="1"/>
          </p:cNvSpPr>
          <p:nvPr>
            <p:ph idx="1"/>
          </p:nvPr>
        </p:nvSpPr>
        <p:spPr>
          <a:xfrm>
            <a:off x="838200" y="822941"/>
            <a:ext cx="10515600" cy="4351338"/>
          </a:xfrm>
        </p:spPr>
        <p:txBody>
          <a:bodyPr/>
          <a:lstStyle/>
          <a:p>
            <a:pPr marL="0" indent="0">
              <a:buNone/>
            </a:pPr>
            <a:r>
              <a:rPr lang="en-IN" sz="4400" dirty="0"/>
              <a:t>DFD level 0-</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pic>
        <p:nvPicPr>
          <p:cNvPr id="6" name="Picture 5">
            <a:extLst>
              <a:ext uri="{FF2B5EF4-FFF2-40B4-BE49-F238E27FC236}">
                <a16:creationId xmlns:a16="http://schemas.microsoft.com/office/drawing/2014/main" id="{C5C7A7A2-7705-454F-6B93-13BF061D0270}"/>
              </a:ext>
            </a:extLst>
          </p:cNvPr>
          <p:cNvPicPr>
            <a:picLocks noChangeAspect="1"/>
          </p:cNvPicPr>
          <p:nvPr/>
        </p:nvPicPr>
        <p:blipFill>
          <a:blip r:embed="rId2"/>
          <a:stretch>
            <a:fillRect/>
          </a:stretch>
        </p:blipFill>
        <p:spPr>
          <a:xfrm>
            <a:off x="1054359" y="1464906"/>
            <a:ext cx="9983755" cy="4570153"/>
          </a:xfrm>
          <a:prstGeom prst="rect">
            <a:avLst/>
          </a:prstGeom>
        </p:spPr>
      </p:pic>
    </p:spTree>
    <p:extLst>
      <p:ext uri="{BB962C8B-B14F-4D97-AF65-F5344CB8AC3E}">
        <p14:creationId xmlns:p14="http://schemas.microsoft.com/office/powerpoint/2010/main" val="2405791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4DE3-DDFD-A8D1-70A1-FC21D98F6E63}"/>
              </a:ext>
            </a:extLst>
          </p:cNvPr>
          <p:cNvSpPr>
            <a:spLocks noGrp="1"/>
          </p:cNvSpPr>
          <p:nvPr>
            <p:ph type="title"/>
          </p:nvPr>
        </p:nvSpPr>
        <p:spPr>
          <a:xfrm>
            <a:off x="838200" y="365126"/>
            <a:ext cx="10515600" cy="929418"/>
          </a:xfrm>
        </p:spPr>
        <p:txBody>
          <a:bodyPr>
            <a:normAutofit/>
          </a:bodyPr>
          <a:lstStyle/>
          <a:p>
            <a:r>
              <a:rPr lang="en-IN" b="1" dirty="0"/>
              <a:t>DFD level-1</a:t>
            </a:r>
          </a:p>
        </p:txBody>
      </p:sp>
      <p:pic>
        <p:nvPicPr>
          <p:cNvPr id="4" name="Picture 3">
            <a:extLst>
              <a:ext uri="{FF2B5EF4-FFF2-40B4-BE49-F238E27FC236}">
                <a16:creationId xmlns:a16="http://schemas.microsoft.com/office/drawing/2014/main" id="{1F9C956D-4446-D084-A68A-8CBEFA21C8E7}"/>
              </a:ext>
            </a:extLst>
          </p:cNvPr>
          <p:cNvPicPr>
            <a:picLocks noChangeAspect="1"/>
          </p:cNvPicPr>
          <p:nvPr/>
        </p:nvPicPr>
        <p:blipFill>
          <a:blip r:embed="rId2"/>
          <a:stretch>
            <a:fillRect/>
          </a:stretch>
        </p:blipFill>
        <p:spPr>
          <a:xfrm>
            <a:off x="1063690" y="1294543"/>
            <a:ext cx="10179698" cy="5425910"/>
          </a:xfrm>
          <a:prstGeom prst="rect">
            <a:avLst/>
          </a:prstGeom>
        </p:spPr>
      </p:pic>
    </p:spTree>
    <p:extLst>
      <p:ext uri="{BB962C8B-B14F-4D97-AF65-F5344CB8AC3E}">
        <p14:creationId xmlns:p14="http://schemas.microsoft.com/office/powerpoint/2010/main" val="4128725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1B99-1EC7-77DA-30B9-EC5AF20AE4AE}"/>
              </a:ext>
            </a:extLst>
          </p:cNvPr>
          <p:cNvSpPr>
            <a:spLocks noGrp="1"/>
          </p:cNvSpPr>
          <p:nvPr>
            <p:ph type="title"/>
          </p:nvPr>
        </p:nvSpPr>
        <p:spPr>
          <a:xfrm>
            <a:off x="838200" y="365126"/>
            <a:ext cx="10515600" cy="1267732"/>
          </a:xfrm>
        </p:spPr>
        <p:txBody>
          <a:bodyPr>
            <a:normAutofit fontScale="90000"/>
          </a:bodyPr>
          <a:lstStyle/>
          <a:p>
            <a:r>
              <a:rPr lang="en-IN" b="1" dirty="0"/>
              <a:t>DFD level 2</a:t>
            </a:r>
            <a:br>
              <a:rPr lang="en-IN" b="1" dirty="0"/>
            </a:br>
            <a:r>
              <a:rPr lang="en-IN" b="1" dirty="0"/>
              <a:t>Login</a:t>
            </a:r>
          </a:p>
        </p:txBody>
      </p:sp>
      <p:pic>
        <p:nvPicPr>
          <p:cNvPr id="4" name="Picture 3">
            <a:extLst>
              <a:ext uri="{FF2B5EF4-FFF2-40B4-BE49-F238E27FC236}">
                <a16:creationId xmlns:a16="http://schemas.microsoft.com/office/drawing/2014/main" id="{AE85F9C4-4678-31E8-CC81-0F303065C83B}"/>
              </a:ext>
            </a:extLst>
          </p:cNvPr>
          <p:cNvPicPr>
            <a:picLocks noChangeAspect="1"/>
          </p:cNvPicPr>
          <p:nvPr/>
        </p:nvPicPr>
        <p:blipFill>
          <a:blip r:embed="rId2"/>
          <a:stretch>
            <a:fillRect/>
          </a:stretch>
        </p:blipFill>
        <p:spPr>
          <a:xfrm>
            <a:off x="1521675" y="1782147"/>
            <a:ext cx="9148650" cy="4029594"/>
          </a:xfrm>
          <a:prstGeom prst="rect">
            <a:avLst/>
          </a:prstGeom>
        </p:spPr>
      </p:pic>
    </p:spTree>
    <p:extLst>
      <p:ext uri="{BB962C8B-B14F-4D97-AF65-F5344CB8AC3E}">
        <p14:creationId xmlns:p14="http://schemas.microsoft.com/office/powerpoint/2010/main" val="3531793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1FB27-25DA-3D03-63C0-E2B325A08892}"/>
              </a:ext>
            </a:extLst>
          </p:cNvPr>
          <p:cNvSpPr>
            <a:spLocks noGrp="1"/>
          </p:cNvSpPr>
          <p:nvPr>
            <p:ph type="title"/>
          </p:nvPr>
        </p:nvSpPr>
        <p:spPr>
          <a:xfrm>
            <a:off x="838200" y="365125"/>
            <a:ext cx="10515600" cy="1539105"/>
          </a:xfrm>
        </p:spPr>
        <p:txBody>
          <a:bodyPr>
            <a:normAutofit fontScale="90000"/>
          </a:bodyPr>
          <a:lstStyle/>
          <a:p>
            <a:br>
              <a:rPr lang="en-US" sz="2800" dirty="0">
                <a:latin typeface="+mn-lt"/>
                <a:ea typeface="Times New Roman" panose="02020603050405020304" pitchFamily="18" charset="0"/>
                <a:cs typeface="Times New Roman" panose="02020603050405020304" pitchFamily="18" charset="0"/>
              </a:rPr>
            </a:br>
            <a:br>
              <a:rPr lang="en-US" sz="2800" dirty="0">
                <a:latin typeface="Calibri Light" panose="020F0302020204030204" pitchFamily="34" charset="0"/>
                <a:ea typeface="Calibri Light" panose="020F0302020204030204" pitchFamily="34" charset="0"/>
                <a:cs typeface="Calibri Light" panose="020F0302020204030204" pitchFamily="34" charset="0"/>
              </a:rPr>
            </a:br>
            <a:r>
              <a:rPr lang="en-US" b="1" dirty="0">
                <a:latin typeface="Calibri Light" panose="020F0302020204030204" pitchFamily="34" charset="0"/>
                <a:ea typeface="Calibri Light" panose="020F0302020204030204" pitchFamily="34" charset="0"/>
                <a:cs typeface="Calibri Light" panose="020F0302020204030204" pitchFamily="34" charset="0"/>
              </a:rPr>
              <a:t>User Account Management</a:t>
            </a:r>
            <a:br>
              <a:rPr lang="en-IN" sz="3200" b="1" dirty="0">
                <a:effectLst/>
                <a:latin typeface="Times" panose="02020603050405020304" pitchFamily="18" charset="0"/>
                <a:ea typeface="Times New Roman" panose="02020603050405020304" pitchFamily="18" charset="0"/>
                <a:cs typeface="Times New Roman" panose="02020603050405020304" pitchFamily="18" charset="0"/>
              </a:rPr>
            </a:br>
            <a:endParaRPr lang="en-IN" sz="3200" b="1" dirty="0"/>
          </a:p>
        </p:txBody>
      </p:sp>
      <p:pic>
        <p:nvPicPr>
          <p:cNvPr id="4" name="Picture 3">
            <a:extLst>
              <a:ext uri="{FF2B5EF4-FFF2-40B4-BE49-F238E27FC236}">
                <a16:creationId xmlns:a16="http://schemas.microsoft.com/office/drawing/2014/main" id="{C76CE624-F998-D8F1-1EC2-A0709335FEBD}"/>
              </a:ext>
            </a:extLst>
          </p:cNvPr>
          <p:cNvPicPr>
            <a:picLocks noChangeAspect="1"/>
          </p:cNvPicPr>
          <p:nvPr/>
        </p:nvPicPr>
        <p:blipFill>
          <a:blip r:embed="rId2"/>
          <a:stretch>
            <a:fillRect/>
          </a:stretch>
        </p:blipFill>
        <p:spPr>
          <a:xfrm>
            <a:off x="1200560" y="1904230"/>
            <a:ext cx="10257409" cy="4588645"/>
          </a:xfrm>
          <a:prstGeom prst="rect">
            <a:avLst/>
          </a:prstGeom>
        </p:spPr>
      </p:pic>
    </p:spTree>
    <p:extLst>
      <p:ext uri="{BB962C8B-B14F-4D97-AF65-F5344CB8AC3E}">
        <p14:creationId xmlns:p14="http://schemas.microsoft.com/office/powerpoint/2010/main" val="2461392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6984-E93E-D696-F7A5-8E45BF2FC731}"/>
              </a:ext>
            </a:extLst>
          </p:cNvPr>
          <p:cNvSpPr>
            <a:spLocks noGrp="1"/>
          </p:cNvSpPr>
          <p:nvPr>
            <p:ph type="title"/>
          </p:nvPr>
        </p:nvSpPr>
        <p:spPr/>
        <p:txBody>
          <a:bodyPr>
            <a:normAutofit/>
          </a:bodyPr>
          <a:lstStyle/>
          <a:p>
            <a:r>
              <a:rPr lang="en-IN" b="1" dirty="0"/>
              <a:t>Chatbot module management</a:t>
            </a:r>
          </a:p>
        </p:txBody>
      </p:sp>
      <p:pic>
        <p:nvPicPr>
          <p:cNvPr id="4" name="Picture 3">
            <a:extLst>
              <a:ext uri="{FF2B5EF4-FFF2-40B4-BE49-F238E27FC236}">
                <a16:creationId xmlns:a16="http://schemas.microsoft.com/office/drawing/2014/main" id="{A59A0D9E-2E87-8B0E-D773-98F19AF0FD2D}"/>
              </a:ext>
            </a:extLst>
          </p:cNvPr>
          <p:cNvPicPr>
            <a:picLocks noChangeAspect="1"/>
          </p:cNvPicPr>
          <p:nvPr/>
        </p:nvPicPr>
        <p:blipFill>
          <a:blip r:embed="rId2"/>
          <a:stretch>
            <a:fillRect/>
          </a:stretch>
        </p:blipFill>
        <p:spPr>
          <a:xfrm>
            <a:off x="1428345" y="2022988"/>
            <a:ext cx="9335309" cy="2812024"/>
          </a:xfrm>
          <a:prstGeom prst="rect">
            <a:avLst/>
          </a:prstGeom>
        </p:spPr>
      </p:pic>
    </p:spTree>
    <p:extLst>
      <p:ext uri="{BB962C8B-B14F-4D97-AF65-F5344CB8AC3E}">
        <p14:creationId xmlns:p14="http://schemas.microsoft.com/office/powerpoint/2010/main" val="3061989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a:xfrm>
            <a:off x="838200" y="1614196"/>
            <a:ext cx="10515600" cy="4562767"/>
          </a:xfrm>
        </p:spPr>
        <p:txBody>
          <a:bodyPr>
            <a:normAutofit/>
          </a:bodyPr>
          <a:lstStyle/>
          <a:p>
            <a:r>
              <a:rPr lang="en-US" sz="2400" b="0" i="0" dirty="0">
                <a:solidFill>
                  <a:srgbClr val="374151"/>
                </a:solidFill>
                <a:effectLst/>
              </a:rPr>
              <a:t>Is to develop a machine learning-based system to predict the risk of heart disease in individuals based on their medical history and clinical data. This system should be easy to use and provide quick predictions to aid healthcare professionals in identifying at-risk patients and making informed decisions about their care.</a:t>
            </a:r>
            <a:endParaRPr lang="en-IN" sz="2400" dirty="0"/>
          </a:p>
        </p:txBody>
      </p:sp>
    </p:spTree>
    <p:extLst>
      <p:ext uri="{BB962C8B-B14F-4D97-AF65-F5344CB8AC3E}">
        <p14:creationId xmlns:p14="http://schemas.microsoft.com/office/powerpoint/2010/main" val="2147070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118F-6B1D-9E8E-E078-D44831FA7B71}"/>
              </a:ext>
            </a:extLst>
          </p:cNvPr>
          <p:cNvSpPr>
            <a:spLocks noGrp="1"/>
          </p:cNvSpPr>
          <p:nvPr>
            <p:ph type="title"/>
          </p:nvPr>
        </p:nvSpPr>
        <p:spPr/>
        <p:txBody>
          <a:bodyPr>
            <a:normAutofit/>
          </a:bodyPr>
          <a:lstStyle/>
          <a:p>
            <a:r>
              <a:rPr lang="en-IN" b="1" dirty="0"/>
              <a:t>Videos module</a:t>
            </a:r>
          </a:p>
        </p:txBody>
      </p:sp>
      <p:pic>
        <p:nvPicPr>
          <p:cNvPr id="4" name="Picture 3">
            <a:extLst>
              <a:ext uri="{FF2B5EF4-FFF2-40B4-BE49-F238E27FC236}">
                <a16:creationId xmlns:a16="http://schemas.microsoft.com/office/drawing/2014/main" id="{7C90C0D0-019E-C5DE-7FAA-8213EA5244DB}"/>
              </a:ext>
            </a:extLst>
          </p:cNvPr>
          <p:cNvPicPr>
            <a:picLocks noChangeAspect="1"/>
          </p:cNvPicPr>
          <p:nvPr/>
        </p:nvPicPr>
        <p:blipFill>
          <a:blip r:embed="rId2"/>
          <a:stretch>
            <a:fillRect/>
          </a:stretch>
        </p:blipFill>
        <p:spPr>
          <a:xfrm>
            <a:off x="1683154" y="2017952"/>
            <a:ext cx="9236240" cy="2392887"/>
          </a:xfrm>
          <a:prstGeom prst="rect">
            <a:avLst/>
          </a:prstGeom>
        </p:spPr>
      </p:pic>
    </p:spTree>
    <p:extLst>
      <p:ext uri="{BB962C8B-B14F-4D97-AF65-F5344CB8AC3E}">
        <p14:creationId xmlns:p14="http://schemas.microsoft.com/office/powerpoint/2010/main" val="2050494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74881-2DA0-3011-D603-3D36F748C67E}"/>
              </a:ext>
            </a:extLst>
          </p:cNvPr>
          <p:cNvSpPr>
            <a:spLocks noGrp="1"/>
          </p:cNvSpPr>
          <p:nvPr>
            <p:ph type="title"/>
          </p:nvPr>
        </p:nvSpPr>
        <p:spPr/>
        <p:txBody>
          <a:bodyPr>
            <a:normAutofit/>
          </a:bodyPr>
          <a:lstStyle/>
          <a:p>
            <a:r>
              <a:rPr lang="en-IN" b="1" dirty="0"/>
              <a:t>Prediction module process</a:t>
            </a:r>
          </a:p>
        </p:txBody>
      </p:sp>
      <p:pic>
        <p:nvPicPr>
          <p:cNvPr id="4" name="Picture 3">
            <a:extLst>
              <a:ext uri="{FF2B5EF4-FFF2-40B4-BE49-F238E27FC236}">
                <a16:creationId xmlns:a16="http://schemas.microsoft.com/office/drawing/2014/main" id="{6F6882CF-9428-E0A4-65FE-E58AE526D164}"/>
              </a:ext>
            </a:extLst>
          </p:cNvPr>
          <p:cNvPicPr>
            <a:picLocks noChangeAspect="1"/>
          </p:cNvPicPr>
          <p:nvPr/>
        </p:nvPicPr>
        <p:blipFill>
          <a:blip r:embed="rId2"/>
          <a:stretch>
            <a:fillRect/>
          </a:stretch>
        </p:blipFill>
        <p:spPr>
          <a:xfrm>
            <a:off x="1496931" y="1856792"/>
            <a:ext cx="9198137" cy="3116424"/>
          </a:xfrm>
          <a:prstGeom prst="rect">
            <a:avLst/>
          </a:prstGeom>
        </p:spPr>
      </p:pic>
    </p:spTree>
    <p:extLst>
      <p:ext uri="{BB962C8B-B14F-4D97-AF65-F5344CB8AC3E}">
        <p14:creationId xmlns:p14="http://schemas.microsoft.com/office/powerpoint/2010/main" val="1874683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EA24A-AD45-59C2-DFF8-A067040EA7BD}"/>
              </a:ext>
            </a:extLst>
          </p:cNvPr>
          <p:cNvSpPr>
            <a:spLocks noGrp="1"/>
          </p:cNvSpPr>
          <p:nvPr>
            <p:ph type="title"/>
          </p:nvPr>
        </p:nvSpPr>
        <p:spPr/>
        <p:txBody>
          <a:bodyPr/>
          <a:lstStyle/>
          <a:p>
            <a:r>
              <a:rPr lang="en-US" b="1" dirty="0"/>
              <a:t>Use Case Diagram</a:t>
            </a:r>
            <a:br>
              <a:rPr lang="en-US" dirty="0"/>
            </a:br>
            <a:endParaRPr lang="en-IN" dirty="0"/>
          </a:p>
        </p:txBody>
      </p:sp>
      <p:pic>
        <p:nvPicPr>
          <p:cNvPr id="1026" name="Picture 1">
            <a:extLst>
              <a:ext uri="{FF2B5EF4-FFF2-40B4-BE49-F238E27FC236}">
                <a16:creationId xmlns:a16="http://schemas.microsoft.com/office/drawing/2014/main" id="{764B69E3-7D13-976B-015C-662071C3A1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657" y="1212980"/>
            <a:ext cx="9442580" cy="527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9528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C9F0A-4FD6-919F-496D-83789811DC96}"/>
              </a:ext>
            </a:extLst>
          </p:cNvPr>
          <p:cNvSpPr>
            <a:spLocks noGrp="1"/>
          </p:cNvSpPr>
          <p:nvPr>
            <p:ph type="title"/>
          </p:nvPr>
        </p:nvSpPr>
        <p:spPr/>
        <p:txBody>
          <a:bodyPr/>
          <a:lstStyle/>
          <a:p>
            <a:r>
              <a:rPr lang="en-US" b="1" dirty="0"/>
              <a:t>ER Diagram</a:t>
            </a:r>
            <a:endParaRPr lang="en-IN" b="1" dirty="0"/>
          </a:p>
        </p:txBody>
      </p:sp>
      <p:pic>
        <p:nvPicPr>
          <p:cNvPr id="1027" name="Picture 1">
            <a:extLst>
              <a:ext uri="{FF2B5EF4-FFF2-40B4-BE49-F238E27FC236}">
                <a16:creationId xmlns:a16="http://schemas.microsoft.com/office/drawing/2014/main" id="{ADC3710E-1348-EC1C-39F6-57A0B1A62C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029" y="1390262"/>
            <a:ext cx="10515600" cy="527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6378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6508B-C084-9DAE-74DF-B95B8A40EF67}"/>
              </a:ext>
            </a:extLst>
          </p:cNvPr>
          <p:cNvSpPr>
            <a:spLocks noGrp="1"/>
          </p:cNvSpPr>
          <p:nvPr>
            <p:ph type="title"/>
          </p:nvPr>
        </p:nvSpPr>
        <p:spPr/>
        <p:txBody>
          <a:bodyPr/>
          <a:lstStyle/>
          <a:p>
            <a:r>
              <a:rPr lang="en-IN" b="1" spc="-10" dirty="0">
                <a:solidFill>
                  <a:srgbClr val="000000"/>
                </a:solidFill>
                <a:effectLst/>
                <a:ea typeface="Times New Roman" panose="02020603050405020304" pitchFamily="18" charset="0"/>
              </a:rPr>
              <a:t>Flow Chart-</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5" name="Picture 4">
            <a:extLst>
              <a:ext uri="{FF2B5EF4-FFF2-40B4-BE49-F238E27FC236}">
                <a16:creationId xmlns:a16="http://schemas.microsoft.com/office/drawing/2014/main" id="{2FEE31D5-67BB-E227-2A2C-83C445DFF8AD}"/>
              </a:ext>
            </a:extLst>
          </p:cNvPr>
          <p:cNvPicPr>
            <a:picLocks noChangeAspect="1"/>
          </p:cNvPicPr>
          <p:nvPr/>
        </p:nvPicPr>
        <p:blipFill>
          <a:blip r:embed="rId2"/>
          <a:stretch>
            <a:fillRect/>
          </a:stretch>
        </p:blipFill>
        <p:spPr>
          <a:xfrm>
            <a:off x="1073020" y="1035698"/>
            <a:ext cx="10767527" cy="5624461"/>
          </a:xfrm>
          <a:prstGeom prst="rect">
            <a:avLst/>
          </a:prstGeom>
        </p:spPr>
      </p:pic>
    </p:spTree>
    <p:extLst>
      <p:ext uri="{BB962C8B-B14F-4D97-AF65-F5344CB8AC3E}">
        <p14:creationId xmlns:p14="http://schemas.microsoft.com/office/powerpoint/2010/main" val="2201909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5C00-5B99-2D93-0900-0471A0907E41}"/>
              </a:ext>
            </a:extLst>
          </p:cNvPr>
          <p:cNvSpPr>
            <a:spLocks noGrp="1"/>
          </p:cNvSpPr>
          <p:nvPr>
            <p:ph type="title"/>
          </p:nvPr>
        </p:nvSpPr>
        <p:spPr>
          <a:xfrm>
            <a:off x="838200" y="365125"/>
            <a:ext cx="10515600" cy="2732638"/>
          </a:xfrm>
        </p:spPr>
        <p:txBody>
          <a:bodyPr>
            <a:normAutofit fontScale="90000"/>
          </a:bodyPr>
          <a:lstStyle/>
          <a:p>
            <a:r>
              <a:rPr lang="en-IN" b="1" dirty="0"/>
              <a:t>Patent Status</a:t>
            </a:r>
            <a:br>
              <a:rPr lang="en-IN" b="1" dirty="0"/>
            </a:br>
            <a:br>
              <a:rPr lang="en-IN" b="1" dirty="0"/>
            </a:br>
            <a:r>
              <a:rPr lang="en-IN" sz="2800" dirty="0"/>
              <a:t>Draft Link-</a:t>
            </a:r>
            <a:r>
              <a:rPr lang="en-IN" sz="2700" dirty="0">
                <a:hlinkClick r:id="rId2"/>
              </a:rPr>
              <a:t>https://docs.google.com/document/d/1Bq4ALa5BL0EUM_FQjdtcWNRkiTPdY9Lf/</a:t>
            </a:r>
            <a:r>
              <a:rPr lang="en-IN" sz="2700" dirty="0" err="1">
                <a:hlinkClick r:id="rId2"/>
              </a:rPr>
              <a:t>edit?usp</a:t>
            </a:r>
            <a:r>
              <a:rPr lang="en-IN" sz="2700" dirty="0">
                <a:hlinkClick r:id="rId2"/>
              </a:rPr>
              <a:t>=</a:t>
            </a:r>
            <a:r>
              <a:rPr lang="en-IN" sz="2700" dirty="0" err="1">
                <a:hlinkClick r:id="rId2"/>
              </a:rPr>
              <a:t>sharing&amp;ouid</a:t>
            </a:r>
            <a:r>
              <a:rPr lang="en-IN" sz="2700" dirty="0">
                <a:hlinkClick r:id="rId2"/>
              </a:rPr>
              <a:t>=108444590373988136484&amp;rtpof=</a:t>
            </a:r>
            <a:r>
              <a:rPr lang="en-IN" sz="2700" dirty="0" err="1">
                <a:hlinkClick r:id="rId2"/>
              </a:rPr>
              <a:t>true&amp;sd</a:t>
            </a:r>
            <a:r>
              <a:rPr lang="en-IN" sz="2700" dirty="0">
                <a:hlinkClick r:id="rId2"/>
              </a:rPr>
              <a:t>=true</a:t>
            </a:r>
            <a:endParaRPr lang="en-IN" sz="2700" dirty="0"/>
          </a:p>
        </p:txBody>
      </p:sp>
    </p:spTree>
    <p:extLst>
      <p:ext uri="{BB962C8B-B14F-4D97-AF65-F5344CB8AC3E}">
        <p14:creationId xmlns:p14="http://schemas.microsoft.com/office/powerpoint/2010/main" val="1416743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EA7C-8B85-9FB7-B2DE-19178A422C5C}"/>
              </a:ext>
            </a:extLst>
          </p:cNvPr>
          <p:cNvSpPr>
            <a:spLocks noGrp="1"/>
          </p:cNvSpPr>
          <p:nvPr>
            <p:ph type="title"/>
          </p:nvPr>
        </p:nvSpPr>
        <p:spPr>
          <a:xfrm>
            <a:off x="838200" y="289248"/>
            <a:ext cx="10515600" cy="1418254"/>
          </a:xfrm>
        </p:spPr>
        <p:txBody>
          <a:bodyPr>
            <a:noAutofit/>
          </a:bodyPr>
          <a:lstStyle/>
          <a:p>
            <a:r>
              <a:rPr lang="en-IN" b="1" dirty="0"/>
              <a:t>Research Paper Status</a:t>
            </a:r>
            <a:br>
              <a:rPr lang="en-IN" b="1" dirty="0"/>
            </a:br>
            <a:r>
              <a:rPr lang="en-IN" sz="2400" dirty="0"/>
              <a:t>Hyperlink of the paper-</a:t>
            </a:r>
            <a:r>
              <a:rPr lang="en-US" sz="2000" dirty="0">
                <a:hlinkClick r:id="rId2"/>
              </a:rPr>
              <a:t>https://drive.google.com/file/d/1jXVHia3ZSzDXlUtYf5FlCrGkNwD-bsYX/view?usp=sharing</a:t>
            </a:r>
            <a:endParaRPr lang="en-IN" sz="2000" dirty="0"/>
          </a:p>
        </p:txBody>
      </p:sp>
      <p:pic>
        <p:nvPicPr>
          <p:cNvPr id="5" name="Content Placeholder 4">
            <a:extLst>
              <a:ext uri="{FF2B5EF4-FFF2-40B4-BE49-F238E27FC236}">
                <a16:creationId xmlns:a16="http://schemas.microsoft.com/office/drawing/2014/main" id="{7D0A7241-3264-CB24-D00B-C86D1424F15D}"/>
              </a:ext>
            </a:extLst>
          </p:cNvPr>
          <p:cNvPicPr>
            <a:picLocks noGrp="1" noChangeAspect="1"/>
          </p:cNvPicPr>
          <p:nvPr>
            <p:ph idx="1"/>
          </p:nvPr>
        </p:nvPicPr>
        <p:blipFill>
          <a:blip r:embed="rId3"/>
          <a:stretch>
            <a:fillRect/>
          </a:stretch>
        </p:blipFill>
        <p:spPr>
          <a:xfrm>
            <a:off x="838200" y="1884785"/>
            <a:ext cx="10515600" cy="4777271"/>
          </a:xfrm>
        </p:spPr>
      </p:pic>
    </p:spTree>
    <p:extLst>
      <p:ext uri="{BB962C8B-B14F-4D97-AF65-F5344CB8AC3E}">
        <p14:creationId xmlns:p14="http://schemas.microsoft.com/office/powerpoint/2010/main" val="2021175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81F4-DB51-FD53-61BC-ED64B1D349E3}"/>
              </a:ext>
            </a:extLst>
          </p:cNvPr>
          <p:cNvSpPr>
            <a:spLocks noGrp="1"/>
          </p:cNvSpPr>
          <p:nvPr>
            <p:ph type="title"/>
          </p:nvPr>
        </p:nvSpPr>
        <p:spPr>
          <a:xfrm>
            <a:off x="838200" y="365125"/>
            <a:ext cx="10515600" cy="2396736"/>
          </a:xfrm>
        </p:spPr>
        <p:txBody>
          <a:bodyPr>
            <a:normAutofit/>
          </a:bodyPr>
          <a:lstStyle/>
          <a:p>
            <a:r>
              <a:rPr lang="en-IN" b="1" dirty="0"/>
              <a:t>Project Statues-</a:t>
            </a:r>
            <a:br>
              <a:rPr lang="en-IN" b="1" dirty="0"/>
            </a:br>
            <a:br>
              <a:rPr lang="en-IN" sz="2400" dirty="0">
                <a:effectLst/>
                <a:latin typeface="Calibri" panose="020F0502020204030204" pitchFamily="34" charset="0"/>
                <a:ea typeface="Times New Roman" panose="02020603050405020304" pitchFamily="18" charset="0"/>
                <a:cs typeface="Times New Roman" panose="02020603050405020304" pitchFamily="18" charset="0"/>
              </a:rPr>
            </a:br>
            <a:r>
              <a:rPr lang="en-IN" sz="2400" dirty="0">
                <a:solidFill>
                  <a:schemeClr val="accent5">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https://github.com/KIET-Github/CS-2024-C/tree/main/PCS24-8-Aakriti</a:t>
            </a:r>
            <a:endParaRPr lang="en-IN" sz="2400" b="1" dirty="0">
              <a:solidFill>
                <a:schemeClr val="accent5">
                  <a:lumMod val="75000"/>
                </a:schemeClr>
              </a:solidFill>
            </a:endParaRPr>
          </a:p>
        </p:txBody>
      </p:sp>
    </p:spTree>
    <p:extLst>
      <p:ext uri="{BB962C8B-B14F-4D97-AF65-F5344CB8AC3E}">
        <p14:creationId xmlns:p14="http://schemas.microsoft.com/office/powerpoint/2010/main" val="160228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4C37B-A042-53C7-E648-EB5A2873D94B}"/>
              </a:ext>
            </a:extLst>
          </p:cNvPr>
          <p:cNvSpPr>
            <a:spLocks noGrp="1"/>
          </p:cNvSpPr>
          <p:nvPr>
            <p:ph type="title"/>
          </p:nvPr>
        </p:nvSpPr>
        <p:spPr/>
        <p:txBody>
          <a:bodyPr>
            <a:normAutofit/>
          </a:bodyPr>
          <a:lstStyle/>
          <a:p>
            <a:r>
              <a:rPr lang="en-IN" b="1" dirty="0"/>
              <a:t>All documents Proofs </a:t>
            </a:r>
          </a:p>
        </p:txBody>
      </p:sp>
      <p:sp>
        <p:nvSpPr>
          <p:cNvPr id="4" name="TextBox 3">
            <a:extLst>
              <a:ext uri="{FF2B5EF4-FFF2-40B4-BE49-F238E27FC236}">
                <a16:creationId xmlns:a16="http://schemas.microsoft.com/office/drawing/2014/main" id="{4D26CB93-D951-F9A0-CF14-A0BBF673391B}"/>
              </a:ext>
            </a:extLst>
          </p:cNvPr>
          <p:cNvSpPr txBox="1"/>
          <p:nvPr/>
        </p:nvSpPr>
        <p:spPr>
          <a:xfrm>
            <a:off x="838200" y="1690688"/>
            <a:ext cx="9705392" cy="923330"/>
          </a:xfrm>
          <a:prstGeom prst="rect">
            <a:avLst/>
          </a:prstGeom>
          <a:noFill/>
        </p:spPr>
        <p:txBody>
          <a:bodyPr wrap="square">
            <a:spAutoFit/>
          </a:bodyPr>
          <a:lstStyle/>
          <a:p>
            <a:r>
              <a:rPr lang="en-IN" dirty="0"/>
              <a:t>1-Hyperlink of the testing report</a:t>
            </a:r>
          </a:p>
          <a:p>
            <a:r>
              <a:rPr lang="en-IN" dirty="0">
                <a:solidFill>
                  <a:schemeClr val="accent5">
                    <a:lumMod val="75000"/>
                  </a:schemeClr>
                </a:solidFill>
                <a:hlinkClick r:id="rId2">
                  <a:extLst>
                    <a:ext uri="{A12FA001-AC4F-418D-AE19-62706E023703}">
                      <ahyp:hlinkClr xmlns:ahyp="http://schemas.microsoft.com/office/drawing/2018/hyperlinkcolor" val="tx"/>
                    </a:ext>
                  </a:extLst>
                </a:hlinkClick>
              </a:rPr>
              <a:t>https://docs.google.com/document/d/1j6pjD4dFtv3AIL8jatAe5PV8i4EHEZKw/edit?usp=sharing&amp;ouid=108444590373988136484&amp;rtpof=true&amp;sd=true</a:t>
            </a:r>
            <a:endParaRPr lang="en-IN" dirty="0">
              <a:solidFill>
                <a:schemeClr val="accent5">
                  <a:lumMod val="75000"/>
                </a:schemeClr>
              </a:solidFill>
            </a:endParaRPr>
          </a:p>
        </p:txBody>
      </p:sp>
      <p:sp>
        <p:nvSpPr>
          <p:cNvPr id="6" name="TextBox 5">
            <a:extLst>
              <a:ext uri="{FF2B5EF4-FFF2-40B4-BE49-F238E27FC236}">
                <a16:creationId xmlns:a16="http://schemas.microsoft.com/office/drawing/2014/main" id="{77A16607-C257-21BD-5026-579AB529CCF7}"/>
              </a:ext>
            </a:extLst>
          </p:cNvPr>
          <p:cNvSpPr txBox="1"/>
          <p:nvPr/>
        </p:nvSpPr>
        <p:spPr>
          <a:xfrm>
            <a:off x="838200" y="2646919"/>
            <a:ext cx="10171922" cy="2585323"/>
          </a:xfrm>
          <a:prstGeom prst="rect">
            <a:avLst/>
          </a:prstGeom>
          <a:noFill/>
        </p:spPr>
        <p:txBody>
          <a:bodyPr wrap="square">
            <a:spAutoFit/>
          </a:bodyPr>
          <a:lstStyle/>
          <a:p>
            <a:r>
              <a:rPr lang="en-IN" dirty="0"/>
              <a:t>2-Hyperlink of the Synopsis</a:t>
            </a:r>
          </a:p>
          <a:p>
            <a:r>
              <a:rPr lang="en-IN" dirty="0">
                <a:solidFill>
                  <a:schemeClr val="accent5">
                    <a:lumMod val="75000"/>
                  </a:schemeClr>
                </a:solidFill>
                <a:hlinkClick r:id="rId3">
                  <a:extLst>
                    <a:ext uri="{A12FA001-AC4F-418D-AE19-62706E023703}">
                      <ahyp:hlinkClr xmlns:ahyp="http://schemas.microsoft.com/office/drawing/2018/hyperlinkcolor" val="tx"/>
                    </a:ext>
                  </a:extLst>
                </a:hlinkClick>
              </a:rPr>
              <a:t>https://docs.google.com/document/d/12b upoFvv5rtKwvdrfMxbFsAkLOvO6wm/edit?usp=sharing&amp;ouid=108444590373988136484&amp;rtpof=true&amp;sd=true</a:t>
            </a:r>
            <a:endParaRPr lang="en-IN" dirty="0">
              <a:solidFill>
                <a:schemeClr val="accent5">
                  <a:lumMod val="75000"/>
                </a:schemeClr>
              </a:solidFill>
            </a:endParaRPr>
          </a:p>
          <a:p>
            <a:r>
              <a:rPr lang="en-IN" dirty="0"/>
              <a:t>3-Hyperlink of the SRS</a:t>
            </a:r>
          </a:p>
          <a:p>
            <a:r>
              <a:rPr lang="en-IN" dirty="0">
                <a:hlinkClick r:id="rId4"/>
              </a:rPr>
              <a:t>https://docs.google.com/document/d/1U3Cn5-qhQDScX_4lEnfvEphQ8riei_yv/edit?usp=sharing&amp;ouid=108444590373988136484&amp;rtpof=true&amp;sd=true</a:t>
            </a:r>
            <a:endParaRPr lang="en-IN" dirty="0"/>
          </a:p>
          <a:p>
            <a:r>
              <a:rPr lang="en-IN" dirty="0"/>
              <a:t>4-Hyperlink of Report</a:t>
            </a:r>
          </a:p>
          <a:p>
            <a:r>
              <a:rPr lang="en-IN" dirty="0">
                <a:hlinkClick r:id="rId5"/>
              </a:rPr>
              <a:t>https://drive.google.com/file/d/1_bwy5Dn2TAQfFiKUKGg5y6pnjA-twwGA/view?usp=sharing</a:t>
            </a:r>
            <a:endParaRPr lang="en-IN" dirty="0"/>
          </a:p>
        </p:txBody>
      </p:sp>
    </p:spTree>
    <p:extLst>
      <p:ext uri="{BB962C8B-B14F-4D97-AF65-F5344CB8AC3E}">
        <p14:creationId xmlns:p14="http://schemas.microsoft.com/office/powerpoint/2010/main" val="3776442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a:xfrm>
            <a:off x="838200" y="0"/>
            <a:ext cx="10515600" cy="1325563"/>
          </a:xfrm>
        </p:spPr>
        <p:txBody>
          <a:bodyPr/>
          <a:lstStyle/>
          <a:p>
            <a:r>
              <a:rPr lang="en-IN" b="1" dirty="0"/>
              <a:t>References</a:t>
            </a:r>
            <a:r>
              <a:rPr lang="en-IN" dirty="0"/>
              <a:t>	</a:t>
            </a:r>
          </a:p>
        </p:txBody>
      </p:sp>
      <p:sp>
        <p:nvSpPr>
          <p:cNvPr id="3" name="Content Placeholder 2">
            <a:extLst>
              <a:ext uri="{FF2B5EF4-FFF2-40B4-BE49-F238E27FC236}">
                <a16:creationId xmlns:a16="http://schemas.microsoft.com/office/drawing/2014/main" id="{CA81EDF1-E847-732B-B515-11B953BE4975}"/>
              </a:ext>
            </a:extLst>
          </p:cNvPr>
          <p:cNvSpPr>
            <a:spLocks noGrp="1"/>
          </p:cNvSpPr>
          <p:nvPr>
            <p:ph idx="1"/>
          </p:nvPr>
        </p:nvSpPr>
        <p:spPr>
          <a:xfrm>
            <a:off x="838200" y="1268963"/>
            <a:ext cx="10515600" cy="4908000"/>
          </a:xfrm>
        </p:spPr>
        <p:txBody>
          <a:bodyPr>
            <a:noAutofit/>
          </a:bodyPr>
          <a:lstStyle/>
          <a:p>
            <a:pPr marL="0" indent="0">
              <a:buNone/>
            </a:pPr>
            <a:r>
              <a:rPr lang="en-IN" sz="1400" dirty="0"/>
              <a:t>[1] A. S. D. M. ,. S. </a:t>
            </a:r>
            <a:r>
              <a:rPr lang="en-IN" sz="1400" dirty="0" err="1"/>
              <a:t>Mandakini</a:t>
            </a:r>
            <a:r>
              <a:rPr lang="en-IN" sz="1400" dirty="0"/>
              <a:t> </a:t>
            </a:r>
            <a:r>
              <a:rPr lang="en-IN" sz="1400" dirty="0" err="1"/>
              <a:t>Priyadarshani</a:t>
            </a:r>
            <a:r>
              <a:rPr lang="en-IN" sz="1400" dirty="0"/>
              <a:t> Behera, "A Hybrid Machine Learning algorithm for Heart and Liver Disease Prediction Using Modified Particle Swarm Optimization with," Procedia Computer Science, 2022.</a:t>
            </a:r>
          </a:p>
          <a:p>
            <a:pPr marL="0" indent="0">
              <a:buNone/>
            </a:pPr>
            <a:r>
              <a:rPr lang="en-IN" sz="1400" dirty="0"/>
              <a:t>[2] M. </a:t>
            </a:r>
            <a:r>
              <a:rPr lang="en-IN" sz="1400" dirty="0" err="1"/>
              <a:t>SeYongJang</a:t>
            </a:r>
            <a:r>
              <a:rPr lang="en-IN" sz="1400" dirty="0"/>
              <a:t>, "Machine Learning Model Prediction of Mortality in Patients With and Without Heart Failure," JACC: Advances, vol. 2, 2023. </a:t>
            </a:r>
          </a:p>
          <a:p>
            <a:pPr marL="0" indent="0">
              <a:buNone/>
            </a:pPr>
            <a:r>
              <a:rPr lang="en-IN" sz="1400" dirty="0"/>
              <a:t>[3] A. L. P. B. P. V. R. K. Alireza </a:t>
            </a:r>
            <a:r>
              <a:rPr lang="en-IN" sz="1400" dirty="0" err="1"/>
              <a:t>Ghasemieh</a:t>
            </a:r>
            <a:r>
              <a:rPr lang="en-IN" sz="1400" dirty="0"/>
              <a:t>, "A Novel Machine Learning Model with Stacking Ensemble Learner for Predicting Emergency Readmission of Heart-Disease Patients," Decision Analytics Journal, 2023. </a:t>
            </a:r>
          </a:p>
          <a:p>
            <a:pPr marL="0" indent="0">
              <a:buNone/>
            </a:pPr>
            <a:r>
              <a:rPr lang="en-US" sz="1400" dirty="0"/>
              <a:t>[4] 1. ,. Y. R. a. ,. H. Y. a. ,. Y. D. b. ,. Y. L. a. ,. Y. Y. a. ,. A. M. a. ,. T. Y. d. ,. Y. W. c. ,. F. X. c. ,. Q. H. e. Y. Z. a. Yue Huang a, "Using a machine learning-based risk prediction model to analyze the coronary artery calcification score and predict coronary heart disease and risk assessment," Computers in Biology and Medicine, 2022. </a:t>
            </a:r>
          </a:p>
          <a:p>
            <a:pPr marL="0" indent="0">
              <a:buNone/>
            </a:pPr>
            <a:r>
              <a:rPr lang="en-US" sz="1400" dirty="0"/>
              <a:t>[5] C.-k. T. b. C.-J. W. b. S.-H. C. b. Y.-S. H. b. L.-J. K. b. Chun-Ling Lin a, "Title-Development of smart cardiovascular measurement system using feature selection and machine learning models for prediction of sleep deprivation, cold hands and feet, and </a:t>
            </a:r>
            <a:r>
              <a:rPr lang="en-US" sz="1400" dirty="0" err="1"/>
              <a:t>Shanghuo</a:t>
            </a:r>
            <a:r>
              <a:rPr lang="en-US" sz="1400" dirty="0"/>
              <a:t> syndrome," International Measurement Confederation , 2023. </a:t>
            </a:r>
          </a:p>
          <a:p>
            <a:pPr marL="0" indent="0">
              <a:buNone/>
            </a:pPr>
            <a:r>
              <a:rPr lang="en-US" sz="1400" dirty="0"/>
              <a:t>[6] V. S. A.-D. b. ,. N. M. c. ,. A. A. H. d. ,. I. M. a. ,. S. A. e. ,. K. F. A.-t. f. ,. K. A. g. ,. F. M. B. g. ,. M. A. M. Md. Mamun Ali a, "Machine Learning Approach for Risk Factors Analysis and Survival Prediction of Heart Failure Patients," Healthcare Analytics, 2023. </a:t>
            </a:r>
          </a:p>
          <a:p>
            <a:pPr marL="0" indent="0">
              <a:buNone/>
            </a:pPr>
            <a:r>
              <a:rPr lang="en-US" sz="1400" dirty="0"/>
              <a:t>[7] L. V. R. G. </a:t>
            </a:r>
            <a:r>
              <a:rPr lang="en-US" sz="1400" dirty="0" err="1"/>
              <a:t>Stojanov</a:t>
            </a:r>
            <a:r>
              <a:rPr lang="en-US" sz="1400" dirty="0"/>
              <a:t>, ": Machine Learning-Based Predictive Models for Heart Disease Diagnosis," King Saud University, 2023. </a:t>
            </a:r>
          </a:p>
          <a:p>
            <a:pPr marL="0" indent="0">
              <a:buNone/>
            </a:pPr>
            <a:r>
              <a:rPr lang="en-US" sz="1400" dirty="0"/>
              <a:t>[8] S. M. P. K. P. S. M. </a:t>
            </a:r>
            <a:r>
              <a:rPr lang="en-US" sz="1400" dirty="0" err="1"/>
              <a:t>Subasish</a:t>
            </a:r>
            <a:r>
              <a:rPr lang="en-US" sz="1400" dirty="0"/>
              <a:t> Mohapatra, "Heart Diseases Prediction based on Stacking Classifiers Model," International Conference on Machine Learning and Data Engineering, 2023. </a:t>
            </a:r>
          </a:p>
          <a:p>
            <a:pPr marL="0" indent="0">
              <a:buNone/>
            </a:pPr>
            <a:r>
              <a:rPr lang="en-US" sz="1400" dirty="0"/>
              <a:t>[9] A. C. A. R. W. E. E. Qi Li, "Automating Cardiovascular Disease Prediction Using Machine Learning and EMR Data," International Journal of Medical Informatics, 2022. </a:t>
            </a:r>
          </a:p>
          <a:p>
            <a:pPr marL="0" indent="0">
              <a:buNone/>
            </a:pPr>
            <a:r>
              <a:rPr lang="en-US" sz="1400" dirty="0"/>
              <a:t>[10] R. R. N. Y. N. B. S. K. D. </a:t>
            </a:r>
            <a:r>
              <a:rPr lang="en-US" sz="1400" dirty="0" err="1"/>
              <a:t>Khandaker</a:t>
            </a:r>
            <a:r>
              <a:rPr lang="en-US" sz="1400" dirty="0"/>
              <a:t> Mohammad </a:t>
            </a:r>
            <a:r>
              <a:rPr lang="en-US" sz="1400" dirty="0" err="1"/>
              <a:t>Mohi</a:t>
            </a:r>
            <a:r>
              <a:rPr lang="en-US" sz="1400" dirty="0"/>
              <a:t> Uddin, "Machine Learning-Based Approach to the Diagnosis of Cardiovascular Disease Using a Combined Dataset," Intelligence-Based Medicine, 2023. </a:t>
            </a:r>
            <a:endParaRPr lang="en-IN" sz="1400" dirty="0"/>
          </a:p>
        </p:txBody>
      </p:sp>
    </p:spTree>
    <p:extLst>
      <p:ext uri="{BB962C8B-B14F-4D97-AF65-F5344CB8AC3E}">
        <p14:creationId xmlns:p14="http://schemas.microsoft.com/office/powerpoint/2010/main" val="273688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r>
              <a:rPr lang="en-IN" b="1" dirty="0"/>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a:xfrm>
            <a:off x="838200" y="1690688"/>
            <a:ext cx="10515600" cy="4486275"/>
          </a:xfrm>
        </p:spPr>
        <p:txBody>
          <a:bodyPr/>
          <a:lstStyle/>
          <a:p>
            <a:r>
              <a:rPr lang="en-US" dirty="0"/>
              <a:t>The system we have proposed is user friendly which helps the user  immediately without any time delay. This system is used to predict Heart disease . </a:t>
            </a:r>
          </a:p>
          <a:p>
            <a:r>
              <a:rPr lang="en-US" dirty="0"/>
              <a:t>This project includes a website which will predict the possibility of heart diseases based on the data provided by the user . </a:t>
            </a:r>
          </a:p>
          <a:p>
            <a:r>
              <a:rPr lang="en-US" dirty="0"/>
              <a:t>The main motive of the proposed system is the prediction of the heart diseases in the early phase as when it is not checked .</a:t>
            </a:r>
          </a:p>
          <a:p>
            <a:endParaRPr lang="en-IN" dirty="0"/>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a:xfrm>
            <a:off x="838200" y="187844"/>
            <a:ext cx="10515600" cy="651912"/>
          </a:xfrm>
        </p:spPr>
        <p:txBody>
          <a:bodyPr>
            <a:noAutofit/>
          </a:bodyPr>
          <a:lstStyle/>
          <a:p>
            <a:r>
              <a:rPr lang="en-IN" b="1" dirty="0"/>
              <a:t>Technology Used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a:xfrm>
            <a:off x="838200" y="1138334"/>
            <a:ext cx="10515600" cy="5598367"/>
          </a:xfrm>
        </p:spPr>
        <p:txBody>
          <a:bodyPr>
            <a:normAutofit fontScale="40000" lnSpcReduction="20000"/>
          </a:bodyPr>
          <a:lstStyle/>
          <a:p>
            <a:pPr marL="0" indent="0">
              <a:buNone/>
            </a:pPr>
            <a:r>
              <a:rPr lang="en-IN" sz="5900" b="1" dirty="0"/>
              <a:t>FRONTEND</a:t>
            </a:r>
          </a:p>
          <a:p>
            <a:r>
              <a:rPr lang="en-IN" sz="4200" dirty="0"/>
              <a:t>Hypertext Markup language(HTML)</a:t>
            </a:r>
          </a:p>
          <a:p>
            <a:r>
              <a:rPr lang="en-IN" sz="4200" dirty="0"/>
              <a:t>Cascading Style Sheet(CSS)</a:t>
            </a:r>
          </a:p>
          <a:p>
            <a:r>
              <a:rPr lang="en-IN" sz="4200" dirty="0"/>
              <a:t>JavaScript(JS)</a:t>
            </a:r>
          </a:p>
          <a:p>
            <a:r>
              <a:rPr lang="en-IN" sz="4200" dirty="0"/>
              <a:t>Bootstrap</a:t>
            </a:r>
          </a:p>
          <a:p>
            <a:pPr marL="0" indent="0">
              <a:buNone/>
            </a:pPr>
            <a:r>
              <a:rPr lang="en-IN" sz="5800" b="1" dirty="0"/>
              <a:t>BACKEND </a:t>
            </a:r>
          </a:p>
          <a:p>
            <a:r>
              <a:rPr lang="en-IN" sz="4200" dirty="0"/>
              <a:t>FLASK</a:t>
            </a:r>
          </a:p>
          <a:p>
            <a:r>
              <a:rPr lang="en-IN" sz="4200" dirty="0"/>
              <a:t>Python(</a:t>
            </a:r>
            <a:r>
              <a:rPr lang="en-IN" sz="4200" dirty="0" err="1"/>
              <a:t>Numpy</a:t>
            </a:r>
            <a:r>
              <a:rPr lang="en-IN" sz="4200" dirty="0"/>
              <a:t>, Pandas, Seaborn, Matplotlib)</a:t>
            </a:r>
          </a:p>
          <a:p>
            <a:pPr marL="0" indent="0">
              <a:buNone/>
            </a:pPr>
            <a:r>
              <a:rPr lang="en-IN" sz="6700" b="1" dirty="0"/>
              <a:t>Machine Learning</a:t>
            </a:r>
          </a:p>
          <a:p>
            <a:r>
              <a:rPr lang="en-IN" sz="5100" dirty="0"/>
              <a:t>Support Vector Machine(SVM)</a:t>
            </a:r>
          </a:p>
          <a:p>
            <a:r>
              <a:rPr lang="en-IN" sz="5100" dirty="0"/>
              <a:t>Random Forest</a:t>
            </a:r>
          </a:p>
          <a:p>
            <a:r>
              <a:rPr lang="en-IN" sz="5100" dirty="0"/>
              <a:t>Logistic Regression </a:t>
            </a:r>
          </a:p>
          <a:p>
            <a:r>
              <a:rPr lang="en-IN" sz="5100" dirty="0"/>
              <a:t>K Nearest </a:t>
            </a:r>
            <a:r>
              <a:rPr lang="en-IN" sz="5100" dirty="0" err="1"/>
              <a:t>Neighbor</a:t>
            </a:r>
            <a:r>
              <a:rPr lang="en-IN" sz="5100" dirty="0"/>
              <a:t>(KNN)</a:t>
            </a:r>
          </a:p>
          <a:p>
            <a:pPr marL="0" indent="0">
              <a:buNone/>
            </a:pPr>
            <a:endParaRPr lang="en-IN" sz="2900" dirty="0"/>
          </a:p>
          <a:p>
            <a:endParaRPr lang="en-IN" dirty="0"/>
          </a:p>
          <a:p>
            <a:endParaRPr lang="en-IN" dirty="0"/>
          </a:p>
          <a:p>
            <a:r>
              <a:rPr lang="en-IN" dirty="0"/>
              <a:t> </a:t>
            </a:r>
          </a:p>
        </p:txBody>
      </p:sp>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206504"/>
            <a:ext cx="10515600" cy="698565"/>
          </a:xfrm>
        </p:spPr>
        <p:txBody>
          <a:bodyPr/>
          <a:lstStyle/>
          <a:p>
            <a:r>
              <a:rPr lang="en-IN" b="1" dirty="0"/>
              <a:t>Literature Survey-1</a:t>
            </a:r>
            <a:r>
              <a:rPr lang="en-IN" dirty="0"/>
              <a:t>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1212980"/>
            <a:ext cx="10515600" cy="5438516"/>
          </a:xfrm>
        </p:spPr>
        <p:txBody>
          <a:bodyPr>
            <a:noAutofit/>
          </a:bodyPr>
          <a:lstStyle/>
          <a:p>
            <a:pPr algn="just"/>
            <a:r>
              <a:rPr lang="en-US" sz="1800" b="1" dirty="0"/>
              <a:t>Title</a:t>
            </a:r>
            <a:r>
              <a:rPr lang="en-US" sz="1800" dirty="0"/>
              <a:t>: A Hybrid Cauchy Crazy Particle Swarm Optimization Support Vector Machine Algorithm for Heart disease prediction</a:t>
            </a:r>
          </a:p>
          <a:p>
            <a:pPr algn="just"/>
            <a:r>
              <a:rPr lang="en-US" sz="1800" b="1" dirty="0"/>
              <a:t>Author</a:t>
            </a:r>
            <a:r>
              <a:rPr lang="en-US" sz="1800" dirty="0"/>
              <a:t>: </a:t>
            </a:r>
            <a:r>
              <a:rPr lang="en-US" sz="1800" dirty="0" err="1"/>
              <a:t>Mandakini</a:t>
            </a:r>
            <a:r>
              <a:rPr lang="en-US" sz="1800" dirty="0"/>
              <a:t>  </a:t>
            </a:r>
            <a:r>
              <a:rPr lang="en-US" sz="1800" dirty="0" err="1"/>
              <a:t>Priyadarshani</a:t>
            </a:r>
            <a:r>
              <a:rPr lang="en-US" sz="1800" dirty="0"/>
              <a:t> Behera et al.</a:t>
            </a:r>
          </a:p>
          <a:p>
            <a:pPr algn="just"/>
            <a:r>
              <a:rPr lang="en-US" sz="1800" b="1" dirty="0"/>
              <a:t>Journal Name</a:t>
            </a:r>
            <a:r>
              <a:rPr lang="en-US" sz="1800" dirty="0"/>
              <a:t>: Procedia Computer Science</a:t>
            </a:r>
          </a:p>
          <a:p>
            <a:pPr algn="just"/>
            <a:r>
              <a:rPr lang="en-US" sz="1800" b="1" dirty="0"/>
              <a:t>Year of Publishing</a:t>
            </a:r>
            <a:r>
              <a:rPr lang="en-US" sz="1800" dirty="0"/>
              <a:t>: 2022</a:t>
            </a:r>
          </a:p>
          <a:p>
            <a:pPr algn="just"/>
            <a:r>
              <a:rPr lang="en-IN" sz="1800" b="1" dirty="0"/>
              <a:t>Summary</a:t>
            </a:r>
            <a:r>
              <a:rPr lang="en-IN" sz="1800" dirty="0"/>
              <a:t>-</a:t>
            </a:r>
            <a:endParaRPr lang="en-US" sz="1800" dirty="0"/>
          </a:p>
          <a:p>
            <a:pPr marL="342900" indent="-342900" algn="just">
              <a:buFont typeface="+mj-lt"/>
              <a:buAutoNum type="arabicPeriod"/>
            </a:pPr>
            <a:r>
              <a:rPr lang="en-IN" sz="1800" dirty="0">
                <a:latin typeface="Calibri" panose="020F0502020204030204" pitchFamily="34" charset="0"/>
                <a:ea typeface="Calibri" panose="020F0502020204030204" pitchFamily="34" charset="0"/>
                <a:cs typeface="Times New Roman" panose="02020603050405020304" pitchFamily="18" charset="0"/>
              </a:rPr>
              <a:t>P</a:t>
            </a:r>
            <a:r>
              <a:rPr lang="en-IN" sz="1800" dirty="0">
                <a:effectLst/>
                <a:latin typeface="Calibri" panose="020F0502020204030204" pitchFamily="34" charset="0"/>
                <a:ea typeface="Calibri" panose="020F0502020204030204" pitchFamily="34" charset="0"/>
                <a:cs typeface="Times New Roman" panose="02020603050405020304" pitchFamily="18" charset="0"/>
              </a:rPr>
              <a:t>rovided an algorithm for heart and liver disease prediction, as well as heart and liver datasets. SVM, PSOSVM, CPSOSVM, and CCPSOSVM are four algorithms used to predict heart and liver disease. The performance of each method has been calculated and assessed in terms of the confusion matrix, classification accuracy, classification error rate, precision, recall, and F1 score.</a:t>
            </a:r>
          </a:p>
          <a:p>
            <a:pPr marL="34290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heart disease dataset was collected from the University of California, Irvine (UCI), machine learning repository. The heart dataset has 13 attributes and 270 instances, the dataset for liver disease is retrieved from the UCI machine learning repository and the dataset has 10 attributes and 583 instances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study concludes from rigorous experimental investigation that designed CCPSOSVM gives excellent classification results, with the highest classification rate and lowest error rate for heart and liver sickness prediction.</a:t>
            </a:r>
            <a:endParaRPr lang="en-IN" sz="1800" dirty="0"/>
          </a:p>
        </p:txBody>
      </p:sp>
    </p:spTree>
    <p:extLst>
      <p:ext uri="{BB962C8B-B14F-4D97-AF65-F5344CB8AC3E}">
        <p14:creationId xmlns:p14="http://schemas.microsoft.com/office/powerpoint/2010/main" val="270084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0"/>
            <a:ext cx="10515600" cy="791871"/>
          </a:xfrm>
        </p:spPr>
        <p:txBody>
          <a:bodyPr/>
          <a:lstStyle/>
          <a:p>
            <a:r>
              <a:rPr lang="en-IN" b="1" dirty="0"/>
              <a:t>Literature Survey-2</a:t>
            </a:r>
            <a:r>
              <a:rPr lang="en-IN" dirty="0"/>
              <a:t>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933060" y="989044"/>
            <a:ext cx="10767527" cy="5691673"/>
          </a:xfrm>
        </p:spPr>
        <p:txBody>
          <a:bodyPr>
            <a:noAutofit/>
          </a:bodyPr>
          <a:lstStyle/>
          <a:p>
            <a:pPr algn="just"/>
            <a:r>
              <a:rPr lang="en-US" sz="1800" b="1" dirty="0"/>
              <a:t>Title</a:t>
            </a:r>
            <a:r>
              <a:rPr lang="en-US" sz="1800" dirty="0"/>
              <a:t>: Machine Learning Model Prediction of Mortality in Patients With and Without Heart Failure</a:t>
            </a:r>
          </a:p>
          <a:p>
            <a:pPr algn="just"/>
            <a:r>
              <a:rPr lang="en-US" sz="1800" b="1" dirty="0"/>
              <a:t>Authors</a:t>
            </a:r>
            <a:r>
              <a:rPr lang="en-US" sz="1800" dirty="0"/>
              <a:t>: Se Yong Jang et al.</a:t>
            </a:r>
          </a:p>
          <a:p>
            <a:pPr algn="just"/>
            <a:r>
              <a:rPr lang="en-US" sz="1800" b="1" dirty="0"/>
              <a:t>Journal Name</a:t>
            </a:r>
            <a:r>
              <a:rPr lang="en-US" sz="1800" dirty="0"/>
              <a:t>: JACC: Advances</a:t>
            </a:r>
          </a:p>
          <a:p>
            <a:pPr algn="just"/>
            <a:r>
              <a:rPr lang="en-US" sz="1800" b="1" dirty="0"/>
              <a:t>Year of Publishing</a:t>
            </a:r>
            <a:r>
              <a:rPr lang="en-US" sz="1800" dirty="0"/>
              <a:t>: September 2023</a:t>
            </a:r>
          </a:p>
          <a:p>
            <a:pPr algn="just"/>
            <a:r>
              <a:rPr lang="en-US" sz="1800" b="1" dirty="0"/>
              <a:t>Summary</a:t>
            </a:r>
            <a:r>
              <a:rPr lang="en-US" sz="1800" dirty="0"/>
              <a:t>:</a:t>
            </a:r>
          </a:p>
          <a:p>
            <a:pPr marL="342900" indent="-342900" algn="just">
              <a:buFont typeface="+mj-lt"/>
              <a:buAutoNum type="arabicPeriod"/>
            </a:pPr>
            <a:r>
              <a:rPr lang="en-US" sz="1800" dirty="0"/>
              <a:t>Predicting mortality risk is vital for tailoring medical care to patients, allowing for appropriate monitoring, therapy referral, and end-of-life counseling. Existing risk prediction models tend to be disease-specific, limiting their applicability across different medical conditions. The MARKER-HF model aims to overcome this limitation by providing a reliable indicator of mortality risk across various diseases.</a:t>
            </a:r>
          </a:p>
          <a:p>
            <a:pPr marL="342900" indent="-342900" algn="just">
              <a:buFont typeface="+mj-lt"/>
              <a:buAutoNum type="arabicPeriod"/>
            </a:pPr>
            <a:r>
              <a:rPr lang="en-US" sz="1800" dirty="0"/>
              <a:t>The result of this study shows that the average age of the 41,749 patients was 65, with 56.2% being male.</a:t>
            </a:r>
          </a:p>
          <a:p>
            <a:pPr marL="342900" indent="-342900" algn="just">
              <a:buFont typeface="+mj-lt"/>
              <a:buAutoNum type="arabicPeriod"/>
            </a:pPr>
            <a:r>
              <a:rPr lang="en-US" sz="1800" dirty="0"/>
              <a:t>MARKER-HF accurately predicted mortality in subgroups with and without cardiovascular disease, as well as in patients with acute coronary syndrome, atrial fibrillation, chronic obstructive pulmonary disease, chronic kidney disease, diabetes mellitus, or hypertension. . The study concludes that MARKER-HF predicts mortality for patients with HF as well as for patients suffering from a variety of diseases.</a:t>
            </a:r>
          </a:p>
          <a:p>
            <a:pPr marL="342900" indent="-342900" algn="just">
              <a:buFont typeface="+mj-lt"/>
              <a:buAutoNum type="arabicPeriod"/>
            </a:pPr>
            <a:endParaRPr lang="en-US" sz="1400" dirty="0"/>
          </a:p>
        </p:txBody>
      </p:sp>
    </p:spTree>
    <p:extLst>
      <p:ext uri="{BB962C8B-B14F-4D97-AF65-F5344CB8AC3E}">
        <p14:creationId xmlns:p14="http://schemas.microsoft.com/office/powerpoint/2010/main" val="2869247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197174"/>
            <a:ext cx="10515600" cy="642581"/>
          </a:xfrm>
        </p:spPr>
        <p:txBody>
          <a:bodyPr>
            <a:normAutofit fontScale="90000"/>
          </a:bodyPr>
          <a:lstStyle/>
          <a:p>
            <a:r>
              <a:rPr lang="en-IN" sz="4900" b="1" dirty="0"/>
              <a:t>Literature Survey-3</a:t>
            </a:r>
            <a:r>
              <a:rPr lang="en-IN" dirty="0"/>
              <a:t>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1045029"/>
            <a:ext cx="10515600" cy="5615796"/>
          </a:xfrm>
        </p:spPr>
        <p:txBody>
          <a:bodyPr>
            <a:normAutofit/>
          </a:bodyPr>
          <a:lstStyle/>
          <a:p>
            <a:pPr algn="just"/>
            <a:r>
              <a:rPr lang="en-US" sz="1800" b="1" dirty="0"/>
              <a:t>Title</a:t>
            </a:r>
            <a:r>
              <a:rPr lang="en-US" sz="1800" dirty="0"/>
              <a:t>: A Novel Machine Learning Model with Stacking Ensemble Learner for Predicting Emergency Readmission of Heart-Disease Patients</a:t>
            </a:r>
          </a:p>
          <a:p>
            <a:pPr algn="just"/>
            <a:r>
              <a:rPr lang="en-US" sz="1800" b="1" dirty="0"/>
              <a:t>Author</a:t>
            </a:r>
            <a:r>
              <a:rPr lang="en-US" sz="1800" dirty="0"/>
              <a:t>: Alireza </a:t>
            </a:r>
            <a:r>
              <a:rPr lang="en-US" sz="1800" dirty="0" err="1"/>
              <a:t>Ghasemieh</a:t>
            </a:r>
            <a:r>
              <a:rPr lang="en-US" sz="1800" dirty="0"/>
              <a:t>, Alston </a:t>
            </a:r>
            <a:r>
              <a:rPr lang="en-US" sz="1800" dirty="0" err="1"/>
              <a:t>Lloyed</a:t>
            </a:r>
            <a:r>
              <a:rPr lang="en-US" sz="1800" dirty="0"/>
              <a:t>, </a:t>
            </a:r>
            <a:r>
              <a:rPr lang="en-US" sz="1800" dirty="0" err="1"/>
              <a:t>Parsa</a:t>
            </a:r>
            <a:r>
              <a:rPr lang="en-US" sz="1800" dirty="0"/>
              <a:t> </a:t>
            </a:r>
            <a:r>
              <a:rPr lang="en-US" sz="1800" dirty="0" err="1"/>
              <a:t>Bahrami</a:t>
            </a:r>
            <a:r>
              <a:rPr lang="en-US" sz="1800" dirty="0"/>
              <a:t>, </a:t>
            </a:r>
            <a:r>
              <a:rPr lang="en-US" sz="1800" dirty="0" err="1"/>
              <a:t>Pooyan</a:t>
            </a:r>
            <a:r>
              <a:rPr lang="en-US" sz="1800" dirty="0"/>
              <a:t> </a:t>
            </a:r>
            <a:r>
              <a:rPr lang="en-US" sz="1800" dirty="0" err="1"/>
              <a:t>Vajar</a:t>
            </a:r>
            <a:r>
              <a:rPr lang="en-US" sz="1800" dirty="0"/>
              <a:t>, </a:t>
            </a:r>
            <a:r>
              <a:rPr lang="en-US" sz="1800" dirty="0" err="1"/>
              <a:t>Rasha</a:t>
            </a:r>
            <a:r>
              <a:rPr lang="en-US" sz="1800" dirty="0"/>
              <a:t> </a:t>
            </a:r>
            <a:r>
              <a:rPr lang="en-US" sz="1800" dirty="0" err="1"/>
              <a:t>Kashef</a:t>
            </a:r>
            <a:endParaRPr lang="en-US" sz="1800" dirty="0"/>
          </a:p>
          <a:p>
            <a:pPr algn="just"/>
            <a:r>
              <a:rPr lang="en-US" sz="1800" b="1" dirty="0"/>
              <a:t>Journal Name</a:t>
            </a:r>
            <a:r>
              <a:rPr lang="en-US" sz="1800" dirty="0"/>
              <a:t>: Decision Analytics Journal </a:t>
            </a:r>
          </a:p>
          <a:p>
            <a:pPr algn="just"/>
            <a:r>
              <a:rPr lang="en-US" sz="1800" b="1" dirty="0"/>
              <a:t>Year of published</a:t>
            </a:r>
            <a:r>
              <a:rPr lang="en-US" sz="1800" dirty="0"/>
              <a:t>:2023</a:t>
            </a:r>
          </a:p>
          <a:p>
            <a:pPr algn="just"/>
            <a:r>
              <a:rPr lang="en-IN" sz="1800" b="1" dirty="0"/>
              <a:t>Summary-</a:t>
            </a:r>
            <a:endParaRPr lang="en-US" sz="1800" dirty="0"/>
          </a:p>
          <a:p>
            <a:pPr marL="342900" indent="-342900" algn="just">
              <a:buFont typeface="+mj-lt"/>
              <a:buAutoNum type="arabicPeriod"/>
            </a:pPr>
            <a:r>
              <a:rPr lang="en-US" sz="1800" dirty="0"/>
              <a:t>Cardiovascular diseases are a leading cause of mortality worldwide, emphasizing the need for early detection and intervention. Existing machine learning approaches for heart disease detection have limitations, resulting in misdiagnoses and overcrowded medical facilities. This study introduces a novel model for identifying patients at risk of emergency readmission, utilizing behavior-based features to create a new class label for emergency readmission.</a:t>
            </a:r>
          </a:p>
          <a:p>
            <a:pPr marL="342900" indent="-342900" algn="just">
              <a:buFont typeface="+mj-lt"/>
              <a:buAutoNum type="arabicPeriod"/>
            </a:pPr>
            <a:r>
              <a:rPr lang="en-US" sz="1800" dirty="0"/>
              <a:t>The proposed model employs a robust Stacking Ensemble Learner (SEL) using ensemble learning, with </a:t>
            </a:r>
            <a:r>
              <a:rPr lang="en-US" sz="1800" dirty="0" err="1"/>
              <a:t>XGBoost</a:t>
            </a:r>
            <a:r>
              <a:rPr lang="en-US" sz="1800" dirty="0"/>
              <a:t> as the meta-learner. The model predicts whether a patient with heart problems requires emergency admission after an initial admission. </a:t>
            </a:r>
          </a:p>
          <a:p>
            <a:pPr marL="342900" indent="-342900" algn="just">
              <a:buFont typeface="+mj-lt"/>
              <a:buAutoNum type="arabicPeriod"/>
            </a:pPr>
            <a:r>
              <a:rPr lang="en-US" sz="1800" dirty="0"/>
              <a:t>The study acknowledges the potential limitation of the dataset size, which might affect the generalizability of the model.</a:t>
            </a:r>
          </a:p>
        </p:txBody>
      </p:sp>
    </p:spTree>
    <p:extLst>
      <p:ext uri="{BB962C8B-B14F-4D97-AF65-F5344CB8AC3E}">
        <p14:creationId xmlns:p14="http://schemas.microsoft.com/office/powerpoint/2010/main" val="757661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94538"/>
            <a:ext cx="10515600" cy="754548"/>
          </a:xfrm>
        </p:spPr>
        <p:txBody>
          <a:bodyPr/>
          <a:lstStyle/>
          <a:p>
            <a:r>
              <a:rPr lang="en-IN" b="1" dirty="0"/>
              <a:t>Literature Survey-4</a:t>
            </a:r>
            <a:r>
              <a:rPr lang="en-IN" dirty="0"/>
              <a:t>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1147664"/>
            <a:ext cx="10590245" cy="5523723"/>
          </a:xfrm>
        </p:spPr>
        <p:txBody>
          <a:bodyPr>
            <a:normAutofit/>
          </a:bodyPr>
          <a:lstStyle/>
          <a:p>
            <a:pPr algn="just"/>
            <a:r>
              <a:rPr lang="en-US" sz="1700" b="1" dirty="0"/>
              <a:t>Title</a:t>
            </a:r>
            <a:r>
              <a:rPr lang="en-US" sz="1700" dirty="0"/>
              <a:t>-Using a machine learning-based risk prediction model to analyze the coronary artery calcification score and predict coronary heart disease and risk assessment </a:t>
            </a:r>
            <a:endParaRPr lang="en-IN" sz="1700" dirty="0"/>
          </a:p>
          <a:p>
            <a:pPr algn="just"/>
            <a:r>
              <a:rPr lang="en-IN" sz="1700" b="1" dirty="0"/>
              <a:t>Author </a:t>
            </a:r>
            <a:r>
              <a:rPr lang="en-IN" sz="1700" dirty="0"/>
              <a:t>-Yue Huang a,1 , </a:t>
            </a:r>
            <a:r>
              <a:rPr lang="en-IN" sz="1700" dirty="0" err="1"/>
              <a:t>YingBo</a:t>
            </a:r>
            <a:r>
              <a:rPr lang="en-IN" sz="1700" dirty="0"/>
              <a:t> Ren a,1 , Hai Yang a , </a:t>
            </a:r>
            <a:r>
              <a:rPr lang="en-IN" sz="1700" dirty="0" err="1"/>
              <a:t>YiJie</a:t>
            </a:r>
            <a:r>
              <a:rPr lang="en-IN" sz="1700" dirty="0"/>
              <a:t> Ding b , Yan Liu a , </a:t>
            </a:r>
            <a:r>
              <a:rPr lang="en-IN" sz="1700" dirty="0" err="1"/>
              <a:t>YunChun</a:t>
            </a:r>
            <a:r>
              <a:rPr lang="en-IN" sz="1700" dirty="0"/>
              <a:t> Yang a , </a:t>
            </a:r>
            <a:r>
              <a:rPr lang="en-IN" sz="1700" dirty="0" err="1"/>
              <a:t>AnQiong</a:t>
            </a:r>
            <a:r>
              <a:rPr lang="en-IN" sz="1700" dirty="0"/>
              <a:t> Mao a , Tan Yang d , </a:t>
            </a:r>
            <a:r>
              <a:rPr lang="en-IN" sz="1700" dirty="0" err="1"/>
              <a:t>YingZi</a:t>
            </a:r>
            <a:r>
              <a:rPr lang="en-IN" sz="1700" dirty="0"/>
              <a:t> Wang c , Feng Xiao c , </a:t>
            </a:r>
            <a:r>
              <a:rPr lang="en-IN" sz="1700" dirty="0" err="1"/>
              <a:t>QiZhou</a:t>
            </a:r>
            <a:r>
              <a:rPr lang="en-IN" sz="1700" dirty="0"/>
              <a:t> He e, Ying Zhang a </a:t>
            </a:r>
          </a:p>
          <a:p>
            <a:pPr algn="just"/>
            <a:r>
              <a:rPr lang="en-IN" sz="1700" b="1" dirty="0"/>
              <a:t>Journal Name</a:t>
            </a:r>
            <a:r>
              <a:rPr lang="en-IN" sz="1700" dirty="0"/>
              <a:t>-</a:t>
            </a:r>
            <a:r>
              <a:rPr lang="en-US" sz="1700" dirty="0"/>
              <a:t>Computers in Biology and Medicine</a:t>
            </a:r>
            <a:endParaRPr lang="en-IN" sz="1700" dirty="0"/>
          </a:p>
          <a:p>
            <a:pPr algn="just"/>
            <a:r>
              <a:rPr lang="en-IN" sz="1700" b="1" dirty="0"/>
              <a:t>Year of publishing</a:t>
            </a:r>
            <a:r>
              <a:rPr lang="en-IN" sz="1700" dirty="0"/>
              <a:t>-2022</a:t>
            </a:r>
          </a:p>
          <a:p>
            <a:pPr algn="just"/>
            <a:r>
              <a:rPr lang="en-IN" sz="1700" b="1" dirty="0"/>
              <a:t>Summary</a:t>
            </a:r>
            <a:r>
              <a:rPr lang="en-IN" sz="1700" dirty="0"/>
              <a:t>-</a:t>
            </a:r>
          </a:p>
          <a:p>
            <a:pPr marL="342900" indent="-342900" algn="just">
              <a:buFont typeface="+mj-lt"/>
              <a:buAutoNum type="arabicPeriod"/>
            </a:pPr>
            <a:r>
              <a:rPr lang="en-IN" sz="1700" dirty="0">
                <a:effectLst/>
                <a:latin typeface="Calibri" panose="020F0502020204030204" pitchFamily="34" charset="0"/>
                <a:ea typeface="Calibri" panose="020F0502020204030204" pitchFamily="34" charset="0"/>
                <a:cs typeface="Times New Roman" panose="02020603050405020304" pitchFamily="18" charset="0"/>
              </a:rPr>
              <a:t>Cardiovascular disease, particularly coronary heart disease (CHD), is a leading cause of death worldwide. The study aims to evaluate the use of ML models to predict CHD risk more accurately.</a:t>
            </a:r>
          </a:p>
          <a:p>
            <a:pPr marL="342900" indent="-342900" algn="just">
              <a:buFont typeface="+mj-lt"/>
              <a:buAutoNum type="arabicPeriod"/>
            </a:pPr>
            <a:r>
              <a:rPr lang="en-IN" sz="1700" dirty="0">
                <a:latin typeface="Calibri" panose="020F0502020204030204" pitchFamily="34" charset="0"/>
                <a:ea typeface="Calibri" panose="020F0502020204030204" pitchFamily="34" charset="0"/>
                <a:cs typeface="Times New Roman" panose="02020603050405020304" pitchFamily="18" charset="0"/>
              </a:rPr>
              <a:t>C</a:t>
            </a:r>
            <a:r>
              <a:rPr lang="en-IN" sz="1700" dirty="0">
                <a:effectLst/>
                <a:latin typeface="Calibri" panose="020F0502020204030204" pitchFamily="34" charset="0"/>
                <a:ea typeface="Calibri" panose="020F0502020204030204" pitchFamily="34" charset="0"/>
                <a:cs typeface="Times New Roman" panose="02020603050405020304" pitchFamily="18" charset="0"/>
              </a:rPr>
              <a:t>onditions such as hypertension, diabetes, fatty liver, osteoporosis, and </a:t>
            </a:r>
            <a:r>
              <a:rPr lang="en-IN" sz="1700" dirty="0" err="1">
                <a:effectLst/>
                <a:latin typeface="Calibri" panose="020F0502020204030204" pitchFamily="34" charset="0"/>
                <a:ea typeface="Calibri" panose="020F0502020204030204" pitchFamily="34" charset="0"/>
                <a:cs typeface="Times New Roman" panose="02020603050405020304" pitchFamily="18" charset="0"/>
              </a:rPr>
              <a:t>hyperlipidemia</a:t>
            </a:r>
            <a:r>
              <a:rPr lang="en-IN" sz="1700" dirty="0">
                <a:effectLst/>
                <a:latin typeface="Calibri" panose="020F0502020204030204" pitchFamily="34" charset="0"/>
                <a:ea typeface="Calibri" panose="020F0502020204030204" pitchFamily="34" charset="0"/>
                <a:cs typeface="Times New Roman" panose="02020603050405020304" pitchFamily="18" charset="0"/>
              </a:rPr>
              <a:t> were considered. Various ML models were selected for prediction, including Random Forest (RF), k-nearest </a:t>
            </a:r>
            <a:r>
              <a:rPr lang="en-IN" sz="1700" dirty="0" err="1">
                <a:effectLst/>
                <a:latin typeface="Calibri" panose="020F0502020204030204" pitchFamily="34" charset="0"/>
                <a:ea typeface="Calibri" panose="020F0502020204030204" pitchFamily="34" charset="0"/>
                <a:cs typeface="Times New Roman" panose="02020603050405020304" pitchFamily="18" charset="0"/>
              </a:rPr>
              <a:t>neighbor</a:t>
            </a:r>
            <a:r>
              <a:rPr lang="en-IN" sz="1700" dirty="0">
                <a:effectLst/>
                <a:latin typeface="Calibri" panose="020F0502020204030204" pitchFamily="34" charset="0"/>
                <a:ea typeface="Calibri" panose="020F0502020204030204" pitchFamily="34" charset="0"/>
                <a:cs typeface="Times New Roman" panose="02020603050405020304" pitchFamily="18" charset="0"/>
              </a:rPr>
              <a:t>(KNN), support vector machines (SVM), Kernel Ridge Regression (KRR), and radial basis function neural networks (RBFNN). Performance evaluation of the models included metrics such as accuracy, sensitivity, specificity, and the Matthews correlation coefficient (MCC).</a:t>
            </a:r>
          </a:p>
          <a:p>
            <a:pPr marL="342900" indent="-342900" algn="just">
              <a:buFont typeface="+mj-lt"/>
              <a:buAutoNum type="arabicPeriod"/>
            </a:pPr>
            <a:r>
              <a:rPr lang="en-IN" sz="1700" dirty="0">
                <a:effectLst/>
                <a:latin typeface="Calibri" panose="020F0502020204030204" pitchFamily="34" charset="0"/>
                <a:ea typeface="Calibri" panose="020F0502020204030204" pitchFamily="34" charset="0"/>
                <a:cs typeface="Times New Roman" panose="02020603050405020304" pitchFamily="18" charset="0"/>
              </a:rPr>
              <a:t>RF was found to have the best predictive performance in terms of accuracy, sensitivity, specificity, MCC, and AUC compared to other ML models.</a:t>
            </a:r>
          </a:p>
          <a:p>
            <a:endParaRPr lang="en-IN" sz="1800" dirty="0"/>
          </a:p>
        </p:txBody>
      </p:sp>
    </p:spTree>
    <p:extLst>
      <p:ext uri="{BB962C8B-B14F-4D97-AF65-F5344CB8AC3E}">
        <p14:creationId xmlns:p14="http://schemas.microsoft.com/office/powerpoint/2010/main" val="3760155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94538"/>
            <a:ext cx="10515600" cy="754548"/>
          </a:xfrm>
        </p:spPr>
        <p:txBody>
          <a:bodyPr/>
          <a:lstStyle/>
          <a:p>
            <a:r>
              <a:rPr lang="en-IN" b="1" dirty="0"/>
              <a:t>Literature Survey-5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1240971"/>
            <a:ext cx="10515600" cy="5784979"/>
          </a:xfrm>
        </p:spPr>
        <p:txBody>
          <a:bodyPr>
            <a:noAutofit/>
          </a:bodyPr>
          <a:lstStyle/>
          <a:p>
            <a:pPr algn="just"/>
            <a:r>
              <a:rPr lang="en-US" sz="1600" b="1" dirty="0"/>
              <a:t>Title</a:t>
            </a:r>
            <a:r>
              <a:rPr lang="en-US" sz="1600" dirty="0"/>
              <a:t>-Development of smart cardiovascular measurement system using feature selection and machine learning models for prediction of sleep deprivation, cold hands and feet, and </a:t>
            </a:r>
            <a:r>
              <a:rPr lang="en-US" sz="1600" dirty="0" err="1"/>
              <a:t>Shanghuo</a:t>
            </a:r>
            <a:r>
              <a:rPr lang="en-US" sz="1600" dirty="0"/>
              <a:t> syndrome </a:t>
            </a:r>
          </a:p>
          <a:p>
            <a:pPr algn="just"/>
            <a:r>
              <a:rPr lang="en-IN" sz="1600" b="1" dirty="0"/>
              <a:t>Author Name- </a:t>
            </a:r>
            <a:r>
              <a:rPr lang="en-IN" sz="1600" dirty="0"/>
              <a:t>Chun-Ling Lin a, Chin-</a:t>
            </a:r>
            <a:r>
              <a:rPr lang="en-IN" sz="1600" dirty="0" err="1"/>
              <a:t>kun</a:t>
            </a:r>
            <a:r>
              <a:rPr lang="en-IN" sz="1600" dirty="0"/>
              <a:t> Tseng b, Chien-Jen Wang b, Shu-Hung Chao b, Yuh-</a:t>
            </a:r>
            <a:r>
              <a:rPr lang="en-IN" sz="1600" dirty="0" err="1"/>
              <a:t>Shyan</a:t>
            </a:r>
            <a:r>
              <a:rPr lang="en-IN" sz="1600" dirty="0"/>
              <a:t> Hwang b, </a:t>
            </a:r>
            <a:r>
              <a:rPr lang="en-IN" sz="1600" dirty="0" err="1"/>
              <a:t>Lih</a:t>
            </a:r>
            <a:r>
              <a:rPr lang="en-IN" sz="1600" dirty="0"/>
              <a:t>-Jen Kau b </a:t>
            </a:r>
          </a:p>
          <a:p>
            <a:pPr algn="just"/>
            <a:r>
              <a:rPr lang="en-IN" sz="1600" b="1" dirty="0"/>
              <a:t>Journal Name</a:t>
            </a:r>
            <a:r>
              <a:rPr lang="en-IN" sz="1600" dirty="0"/>
              <a:t>-</a:t>
            </a:r>
            <a:r>
              <a:rPr lang="en-IN" sz="1600" b="0" i="0" dirty="0">
                <a:solidFill>
                  <a:srgbClr val="1F1F1F"/>
                </a:solidFill>
                <a:effectLst/>
              </a:rPr>
              <a:t> International Measurement Confederation </a:t>
            </a:r>
          </a:p>
          <a:p>
            <a:pPr algn="just"/>
            <a:r>
              <a:rPr lang="en-IN" sz="1600" b="1" dirty="0"/>
              <a:t>Year of publishing</a:t>
            </a:r>
            <a:r>
              <a:rPr lang="en-IN" sz="1600" dirty="0"/>
              <a:t>-2023</a:t>
            </a:r>
          </a:p>
          <a:p>
            <a:pPr algn="just"/>
            <a:r>
              <a:rPr lang="en-IN" sz="1600" b="1" dirty="0"/>
              <a:t>Summary</a:t>
            </a:r>
            <a:r>
              <a:rPr lang="en-IN" sz="1600" dirty="0"/>
              <a:t>-</a:t>
            </a:r>
          </a:p>
          <a:p>
            <a:pPr marL="342900" indent="-342900" algn="just">
              <a:buFont typeface="+mj-lt"/>
              <a:buAutoNum type="arabicPeriod"/>
            </a:pPr>
            <a:r>
              <a:rPr lang="en-US" sz="1600" dirty="0">
                <a:effectLst/>
                <a:ea typeface="Calibri" panose="020F0502020204030204" pitchFamily="34" charset="0"/>
                <a:cs typeface="Times New Roman" panose="02020603050405020304" pitchFamily="18" charset="0"/>
              </a:rPr>
              <a:t>It introduces the concept of a smart cardiovascular measurement system that utilizes ECG and PPG to evaluate sleep deprivation, cold hands and feet, and </a:t>
            </a:r>
            <a:r>
              <a:rPr lang="en-US" sz="1600" dirty="0" err="1">
                <a:effectLst/>
                <a:ea typeface="Calibri" panose="020F0502020204030204" pitchFamily="34" charset="0"/>
                <a:cs typeface="Times New Roman" panose="02020603050405020304" pitchFamily="18" charset="0"/>
              </a:rPr>
              <a:t>Shanghuo</a:t>
            </a:r>
            <a:r>
              <a:rPr lang="en-US" sz="1600" dirty="0">
                <a:effectLst/>
                <a:ea typeface="Calibri" panose="020F0502020204030204" pitchFamily="34" charset="0"/>
                <a:cs typeface="Times New Roman" panose="02020603050405020304" pitchFamily="18" charset="0"/>
              </a:rPr>
              <a:t> syndrome (from Traditional Chinese Medicine) and discusses the goals of the study</a:t>
            </a:r>
            <a:endParaRPr lang="en-IN" sz="1600" dirty="0">
              <a:effectLst/>
              <a:ea typeface="Calibri" panose="020F0502020204030204" pitchFamily="34" charset="0"/>
              <a:cs typeface="Times New Roman" panose="02020603050405020304" pitchFamily="18" charset="0"/>
            </a:endParaRPr>
          </a:p>
          <a:p>
            <a:pPr marL="342900" indent="-342900" algn="just">
              <a:buFont typeface="+mj-lt"/>
              <a:buAutoNum type="arabicPeriod"/>
            </a:pPr>
            <a:r>
              <a:rPr lang="en-US" sz="1600" dirty="0">
                <a:effectLst/>
                <a:ea typeface="Calibri" panose="020F0502020204030204" pitchFamily="34" charset="0"/>
                <a:cs typeface="Times New Roman" panose="02020603050405020304" pitchFamily="18" charset="0"/>
              </a:rPr>
              <a:t>The study involved 83 healthy adults, including 26 males and 57 females. Features were extracted from both ECG and PPG signals. A total of 38 features were selected, including 19 from ECG and 19 from PPG. Various machine learning methods were explored, including ensemble learning, kernel classification, k-nearest neighbor, support vector machine, naive Bayes, neural network, and decision tree classifiers. Bayesian optimization was used to fine-tune model selection and hyperparameter values. Model performance was measured using accuracy, computed using true positives, true negatives, false positives, and false negatives.</a:t>
            </a:r>
          </a:p>
          <a:p>
            <a:pPr marL="342900" indent="-342900" algn="just">
              <a:buFont typeface="+mj-lt"/>
              <a:buAutoNum type="arabicPeriod"/>
            </a:pPr>
            <a:r>
              <a:rPr lang="en-US" sz="1600" i="0" dirty="0">
                <a:effectLst/>
              </a:rPr>
              <a:t>The study acknowledges limitations, including a relatively small sample size and the potential influence of additional factors not considered.</a:t>
            </a:r>
            <a:endParaRPr lang="en-IN" sz="1600" dirty="0"/>
          </a:p>
        </p:txBody>
      </p:sp>
    </p:spTree>
    <p:extLst>
      <p:ext uri="{BB962C8B-B14F-4D97-AF65-F5344CB8AC3E}">
        <p14:creationId xmlns:p14="http://schemas.microsoft.com/office/powerpoint/2010/main" val="1043241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1231</TotalTime>
  <Words>3169</Words>
  <Application>Microsoft Office PowerPoint</Application>
  <PresentationFormat>Widescreen</PresentationFormat>
  <Paragraphs>186</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Bookman Old Style</vt:lpstr>
      <vt:lpstr>Calibri</vt:lpstr>
      <vt:lpstr>Calibri Light</vt:lpstr>
      <vt:lpstr>Century Gothic</vt:lpstr>
      <vt:lpstr>Times</vt:lpstr>
      <vt:lpstr>Times New Roman</vt:lpstr>
      <vt:lpstr>Office Theme</vt:lpstr>
      <vt:lpstr>   </vt:lpstr>
      <vt:lpstr>Problem Statement</vt:lpstr>
      <vt:lpstr>Objectives</vt:lpstr>
      <vt:lpstr>Technology Used </vt:lpstr>
      <vt:lpstr>Literature Survey-1 </vt:lpstr>
      <vt:lpstr>Literature Survey-2 </vt:lpstr>
      <vt:lpstr>Literature Survey-3 </vt:lpstr>
      <vt:lpstr>Literature Survey-4 </vt:lpstr>
      <vt:lpstr>Literature Survey-5 </vt:lpstr>
      <vt:lpstr>Literature Survey-6 </vt:lpstr>
      <vt:lpstr>Literature Survey-7 </vt:lpstr>
      <vt:lpstr>Literature Survey-8 </vt:lpstr>
      <vt:lpstr>Literature Survey-9 </vt:lpstr>
      <vt:lpstr>Literature Survey-10 </vt:lpstr>
      <vt:lpstr>.</vt:lpstr>
      <vt:lpstr>DFD level-1</vt:lpstr>
      <vt:lpstr>DFD level 2 Login</vt:lpstr>
      <vt:lpstr>  User Account Management </vt:lpstr>
      <vt:lpstr>Chatbot module management</vt:lpstr>
      <vt:lpstr>Videos module</vt:lpstr>
      <vt:lpstr>Prediction module process</vt:lpstr>
      <vt:lpstr>Use Case Diagram </vt:lpstr>
      <vt:lpstr>ER Diagram</vt:lpstr>
      <vt:lpstr>Flow Chart- </vt:lpstr>
      <vt:lpstr>Patent Status  Draft Link-https://docs.google.com/document/d/1Bq4ALa5BL0EUM_FQjdtcWNRkiTPdY9Lf/edit?usp=sharing&amp;ouid=108444590373988136484&amp;rtpof=true&amp;sd=true</vt:lpstr>
      <vt:lpstr>Research Paper Status Hyperlink of the paper-https://drive.google.com/file/d/1jXVHia3ZSzDXlUtYf5FlCrGkNwD-bsYX/view?usp=sharing</vt:lpstr>
      <vt:lpstr>Project Statues-  https://github.com/KIET-Github/CS-2024-C/tree/main/PCS24-8-Aakriti</vt:lpstr>
      <vt:lpstr>All documents Proofs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Aakriti Gupta</cp:lastModifiedBy>
  <cp:revision>37</cp:revision>
  <dcterms:created xsi:type="dcterms:W3CDTF">2023-09-23T09:10:50Z</dcterms:created>
  <dcterms:modified xsi:type="dcterms:W3CDTF">2024-05-27T07:27:51Z</dcterms:modified>
</cp:coreProperties>
</file>