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3"/>
  </p:notesMasterIdLst>
  <p:sldIdLst>
    <p:sldId id="256" r:id="rId2"/>
    <p:sldId id="289" r:id="rId3"/>
    <p:sldId id="257" r:id="rId4"/>
    <p:sldId id="258" r:id="rId5"/>
    <p:sldId id="259" r:id="rId6"/>
    <p:sldId id="269" r:id="rId7"/>
    <p:sldId id="266" r:id="rId8"/>
    <p:sldId id="282" r:id="rId9"/>
    <p:sldId id="279" r:id="rId10"/>
    <p:sldId id="260" r:id="rId11"/>
    <p:sldId id="281" r:id="rId12"/>
    <p:sldId id="284" r:id="rId13"/>
    <p:sldId id="294" r:id="rId14"/>
    <p:sldId id="283" r:id="rId15"/>
    <p:sldId id="285" r:id="rId16"/>
    <p:sldId id="286" r:id="rId17"/>
    <p:sldId id="287" r:id="rId18"/>
    <p:sldId id="288" r:id="rId19"/>
    <p:sldId id="293" r:id="rId20"/>
    <p:sldId id="295" r:id="rId21"/>
    <p:sldId id="296" r:id="rId22"/>
    <p:sldId id="297" r:id="rId23"/>
    <p:sldId id="299" r:id="rId24"/>
    <p:sldId id="300" r:id="rId25"/>
    <p:sldId id="273" r:id="rId26"/>
    <p:sldId id="261" r:id="rId27"/>
    <p:sldId id="271" r:id="rId28"/>
    <p:sldId id="272" r:id="rId29"/>
    <p:sldId id="276" r:id="rId30"/>
    <p:sldId id="270" r:id="rId31"/>
    <p:sldId id="262" r:id="rId32"/>
    <p:sldId id="263" r:id="rId33"/>
    <p:sldId id="298" r:id="rId34"/>
    <p:sldId id="264" r:id="rId35"/>
    <p:sldId id="274" r:id="rId36"/>
    <p:sldId id="277" r:id="rId37"/>
    <p:sldId id="275" r:id="rId38"/>
    <p:sldId id="290" r:id="rId39"/>
    <p:sldId id="291" r:id="rId40"/>
    <p:sldId id="292" r:id="rId41"/>
    <p:sldId id="265"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B0B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99" autoAdjust="0"/>
    <p:restoredTop sz="94660"/>
  </p:normalViewPr>
  <p:slideViewPr>
    <p:cSldViewPr snapToGrid="0">
      <p:cViewPr varScale="1">
        <p:scale>
          <a:sx n="82" d="100"/>
          <a:sy n="82" d="100"/>
        </p:scale>
        <p:origin x="71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3B6DE8-89EB-4910-BE6E-A1D1FF0DA414}" type="datetimeFigureOut">
              <a:rPr lang="en-IN" smtClean="0"/>
              <a:t>31-05-2024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AF56BE-111F-4976-9862-9E8F85A671DB}" type="slidenum">
              <a:rPr lang="en-IN" smtClean="0"/>
              <a:t>‹#›</a:t>
            </a:fld>
            <a:endParaRPr lang="en-IN"/>
          </a:p>
        </p:txBody>
      </p:sp>
    </p:spTree>
    <p:extLst>
      <p:ext uri="{BB962C8B-B14F-4D97-AF65-F5344CB8AC3E}">
        <p14:creationId xmlns:p14="http://schemas.microsoft.com/office/powerpoint/2010/main" val="715079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AD6D4-C7BE-287D-EB19-ACB996D6E3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2FAEEB3-7224-9AE4-A1EF-7B70A1B44E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B28C9C5-C3CE-6C1D-FC2F-4B90C938927D}"/>
              </a:ext>
            </a:extLst>
          </p:cNvPr>
          <p:cNvSpPr>
            <a:spLocks noGrp="1"/>
          </p:cNvSpPr>
          <p:nvPr>
            <p:ph type="dt" sz="half" idx="10"/>
          </p:nvPr>
        </p:nvSpPr>
        <p:spPr/>
        <p:txBody>
          <a:bodyPr/>
          <a:lstStyle/>
          <a:p>
            <a:fld id="{AED75D64-2596-4CD3-88B1-63A1A557245C}" type="datetimeFigureOut">
              <a:rPr lang="en-IN" smtClean="0"/>
              <a:t>31-05-2024</a:t>
            </a:fld>
            <a:endParaRPr lang="en-IN"/>
          </a:p>
        </p:txBody>
      </p:sp>
      <p:sp>
        <p:nvSpPr>
          <p:cNvPr id="5" name="Footer Placeholder 4">
            <a:extLst>
              <a:ext uri="{FF2B5EF4-FFF2-40B4-BE49-F238E27FC236}">
                <a16:creationId xmlns:a16="http://schemas.microsoft.com/office/drawing/2014/main" id="{FFE4136D-F360-9F54-1588-C31347AC5C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AFB035-B407-124C-F626-EDC3698A854D}"/>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1344647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65BBB-8202-E715-226B-9770BB6D85A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A9380EC-5280-358D-AE89-ADBA770077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07B708-51D8-62E3-25E9-873086F5F0B0}"/>
              </a:ext>
            </a:extLst>
          </p:cNvPr>
          <p:cNvSpPr>
            <a:spLocks noGrp="1"/>
          </p:cNvSpPr>
          <p:nvPr>
            <p:ph type="dt" sz="half" idx="10"/>
          </p:nvPr>
        </p:nvSpPr>
        <p:spPr/>
        <p:txBody>
          <a:bodyPr/>
          <a:lstStyle/>
          <a:p>
            <a:fld id="{AED75D64-2596-4CD3-88B1-63A1A557245C}" type="datetimeFigureOut">
              <a:rPr lang="en-IN" smtClean="0"/>
              <a:t>31-05-2024</a:t>
            </a:fld>
            <a:endParaRPr lang="en-IN"/>
          </a:p>
        </p:txBody>
      </p:sp>
      <p:sp>
        <p:nvSpPr>
          <p:cNvPr id="5" name="Footer Placeholder 4">
            <a:extLst>
              <a:ext uri="{FF2B5EF4-FFF2-40B4-BE49-F238E27FC236}">
                <a16:creationId xmlns:a16="http://schemas.microsoft.com/office/drawing/2014/main" id="{7920BB17-D422-B88D-C2E2-48A7AFC5D4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2B9C32-48E4-2D06-0E8C-1C4549B5AA03}"/>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3956718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64FA8C-F186-33D9-2CD6-440BB30643C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8E36121-7338-90D6-174D-87C7846F09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7807FB-FAE0-867C-F51A-40D1EF42ABFD}"/>
              </a:ext>
            </a:extLst>
          </p:cNvPr>
          <p:cNvSpPr>
            <a:spLocks noGrp="1"/>
          </p:cNvSpPr>
          <p:nvPr>
            <p:ph type="dt" sz="half" idx="10"/>
          </p:nvPr>
        </p:nvSpPr>
        <p:spPr/>
        <p:txBody>
          <a:bodyPr/>
          <a:lstStyle/>
          <a:p>
            <a:fld id="{AED75D64-2596-4CD3-88B1-63A1A557245C}" type="datetimeFigureOut">
              <a:rPr lang="en-IN" smtClean="0"/>
              <a:t>31-05-2024</a:t>
            </a:fld>
            <a:endParaRPr lang="en-IN"/>
          </a:p>
        </p:txBody>
      </p:sp>
      <p:sp>
        <p:nvSpPr>
          <p:cNvPr id="5" name="Footer Placeholder 4">
            <a:extLst>
              <a:ext uri="{FF2B5EF4-FFF2-40B4-BE49-F238E27FC236}">
                <a16:creationId xmlns:a16="http://schemas.microsoft.com/office/drawing/2014/main" id="{57BD949C-4C3E-BE7D-26A6-5B04D59D4D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D230AC-6EBB-EDAD-F61E-898C7B5A418D}"/>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4013758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10029-21EF-84B1-1F8A-7A91887143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6F127C-F34C-5673-F038-AE2554A190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30ED56-C689-725D-3BE7-554D3B0C1395}"/>
              </a:ext>
            </a:extLst>
          </p:cNvPr>
          <p:cNvSpPr>
            <a:spLocks noGrp="1"/>
          </p:cNvSpPr>
          <p:nvPr>
            <p:ph type="dt" sz="half" idx="10"/>
          </p:nvPr>
        </p:nvSpPr>
        <p:spPr/>
        <p:txBody>
          <a:bodyPr/>
          <a:lstStyle/>
          <a:p>
            <a:fld id="{AED75D64-2596-4CD3-88B1-63A1A557245C}" type="datetimeFigureOut">
              <a:rPr lang="en-IN" smtClean="0"/>
              <a:t>31-05-2024</a:t>
            </a:fld>
            <a:endParaRPr lang="en-IN"/>
          </a:p>
        </p:txBody>
      </p:sp>
      <p:sp>
        <p:nvSpPr>
          <p:cNvPr id="5" name="Footer Placeholder 4">
            <a:extLst>
              <a:ext uri="{FF2B5EF4-FFF2-40B4-BE49-F238E27FC236}">
                <a16:creationId xmlns:a16="http://schemas.microsoft.com/office/drawing/2014/main" id="{408A50A6-80BC-6A41-552F-53B555A16A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9141B8-536E-D283-B48F-DA6535D46F1C}"/>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3552894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34BBE-109B-F3BA-BC59-02A816F3A1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866452D-9B12-7AE4-589D-756F01341B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FAB068-9122-F889-4BA3-9A910DFE8EB1}"/>
              </a:ext>
            </a:extLst>
          </p:cNvPr>
          <p:cNvSpPr>
            <a:spLocks noGrp="1"/>
          </p:cNvSpPr>
          <p:nvPr>
            <p:ph type="dt" sz="half" idx="10"/>
          </p:nvPr>
        </p:nvSpPr>
        <p:spPr/>
        <p:txBody>
          <a:bodyPr/>
          <a:lstStyle/>
          <a:p>
            <a:fld id="{AED75D64-2596-4CD3-88B1-63A1A557245C}" type="datetimeFigureOut">
              <a:rPr lang="en-IN" smtClean="0"/>
              <a:t>31-05-2024</a:t>
            </a:fld>
            <a:endParaRPr lang="en-IN"/>
          </a:p>
        </p:txBody>
      </p:sp>
      <p:sp>
        <p:nvSpPr>
          <p:cNvPr id="5" name="Footer Placeholder 4">
            <a:extLst>
              <a:ext uri="{FF2B5EF4-FFF2-40B4-BE49-F238E27FC236}">
                <a16:creationId xmlns:a16="http://schemas.microsoft.com/office/drawing/2014/main" id="{DBC284C6-6BC9-B72E-5464-400A98C820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B7F28F-FA39-EF46-DBA1-94EB47AF80F1}"/>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2179662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D5A7B-DAC5-09E7-F715-A97A3CF46D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B5997A-A857-879C-69F8-4FAE3113DF8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49F4B61-596D-4761-F5D7-3C8481CF44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79FDBF-1064-A1AC-1C05-584FD6898AD3}"/>
              </a:ext>
            </a:extLst>
          </p:cNvPr>
          <p:cNvSpPr>
            <a:spLocks noGrp="1"/>
          </p:cNvSpPr>
          <p:nvPr>
            <p:ph type="dt" sz="half" idx="10"/>
          </p:nvPr>
        </p:nvSpPr>
        <p:spPr/>
        <p:txBody>
          <a:bodyPr/>
          <a:lstStyle/>
          <a:p>
            <a:fld id="{AED75D64-2596-4CD3-88B1-63A1A557245C}" type="datetimeFigureOut">
              <a:rPr lang="en-IN" smtClean="0"/>
              <a:t>31-05-2024</a:t>
            </a:fld>
            <a:endParaRPr lang="en-IN"/>
          </a:p>
        </p:txBody>
      </p:sp>
      <p:sp>
        <p:nvSpPr>
          <p:cNvPr id="6" name="Footer Placeholder 5">
            <a:extLst>
              <a:ext uri="{FF2B5EF4-FFF2-40B4-BE49-F238E27FC236}">
                <a16:creationId xmlns:a16="http://schemas.microsoft.com/office/drawing/2014/main" id="{CC1B8936-87E8-F3E7-25E3-9B8991FC552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4E77EE-6A08-8959-91C5-9EA1D1940554}"/>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3437609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E6157-237D-229D-ED28-73BC8C1DFB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DC7577E-7348-DAE9-A48C-03F1D62A94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38361A-B822-B4C0-B65A-4FC00D33C6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816A251-A888-444F-46F6-58F4743F12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CDA6E8-2C21-BDB2-8625-6B779AC5743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2AA0FDA-CEFB-FDA0-F789-EE485B1F32AD}"/>
              </a:ext>
            </a:extLst>
          </p:cNvPr>
          <p:cNvSpPr>
            <a:spLocks noGrp="1"/>
          </p:cNvSpPr>
          <p:nvPr>
            <p:ph type="dt" sz="half" idx="10"/>
          </p:nvPr>
        </p:nvSpPr>
        <p:spPr/>
        <p:txBody>
          <a:bodyPr/>
          <a:lstStyle/>
          <a:p>
            <a:fld id="{AED75D64-2596-4CD3-88B1-63A1A557245C}" type="datetimeFigureOut">
              <a:rPr lang="en-IN" smtClean="0"/>
              <a:t>31-05-2024</a:t>
            </a:fld>
            <a:endParaRPr lang="en-IN"/>
          </a:p>
        </p:txBody>
      </p:sp>
      <p:sp>
        <p:nvSpPr>
          <p:cNvPr id="8" name="Footer Placeholder 7">
            <a:extLst>
              <a:ext uri="{FF2B5EF4-FFF2-40B4-BE49-F238E27FC236}">
                <a16:creationId xmlns:a16="http://schemas.microsoft.com/office/drawing/2014/main" id="{A9824945-FFAB-39B0-B049-04134FA781C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BDCB118-E69B-CDDD-57FA-A9736F98A9D7}"/>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181909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E877A-6716-23A2-F8C8-2D48AB4698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8F5E981-E674-AC85-AE41-50EAB040D8CF}"/>
              </a:ext>
            </a:extLst>
          </p:cNvPr>
          <p:cNvSpPr>
            <a:spLocks noGrp="1"/>
          </p:cNvSpPr>
          <p:nvPr>
            <p:ph type="dt" sz="half" idx="10"/>
          </p:nvPr>
        </p:nvSpPr>
        <p:spPr/>
        <p:txBody>
          <a:bodyPr/>
          <a:lstStyle/>
          <a:p>
            <a:fld id="{AED75D64-2596-4CD3-88B1-63A1A557245C}" type="datetimeFigureOut">
              <a:rPr lang="en-IN" smtClean="0"/>
              <a:t>31-05-2024</a:t>
            </a:fld>
            <a:endParaRPr lang="en-IN"/>
          </a:p>
        </p:txBody>
      </p:sp>
      <p:sp>
        <p:nvSpPr>
          <p:cNvPr id="4" name="Footer Placeholder 3">
            <a:extLst>
              <a:ext uri="{FF2B5EF4-FFF2-40B4-BE49-F238E27FC236}">
                <a16:creationId xmlns:a16="http://schemas.microsoft.com/office/drawing/2014/main" id="{4B29BEAB-3A55-CBD7-4A24-E3F5EE2DFEF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B810B8C-C672-1C3D-4484-DE6F4087016E}"/>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3078549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7153D1-6203-C0E6-326A-9B2C3AF8F303}"/>
              </a:ext>
            </a:extLst>
          </p:cNvPr>
          <p:cNvSpPr>
            <a:spLocks noGrp="1"/>
          </p:cNvSpPr>
          <p:nvPr>
            <p:ph type="dt" sz="half" idx="10"/>
          </p:nvPr>
        </p:nvSpPr>
        <p:spPr/>
        <p:txBody>
          <a:bodyPr/>
          <a:lstStyle/>
          <a:p>
            <a:fld id="{AED75D64-2596-4CD3-88B1-63A1A557245C}" type="datetimeFigureOut">
              <a:rPr lang="en-IN" smtClean="0"/>
              <a:t>31-05-2024</a:t>
            </a:fld>
            <a:endParaRPr lang="en-IN"/>
          </a:p>
        </p:txBody>
      </p:sp>
      <p:sp>
        <p:nvSpPr>
          <p:cNvPr id="3" name="Footer Placeholder 2">
            <a:extLst>
              <a:ext uri="{FF2B5EF4-FFF2-40B4-BE49-F238E27FC236}">
                <a16:creationId xmlns:a16="http://schemas.microsoft.com/office/drawing/2014/main" id="{95E1F16B-A269-D26B-5B12-B97BCEA8D77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17F84B5-07E0-8547-6B82-5C55690F5CB3}"/>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3374841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4A620-C283-2AA0-7102-AF8CE0083F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680CFBB-470D-51B8-BEB2-E32BE8772B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C9EB5FA-2492-1935-2694-CBC3A644AB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46C285-DAA9-6F51-DDBB-153EB4324C34}"/>
              </a:ext>
            </a:extLst>
          </p:cNvPr>
          <p:cNvSpPr>
            <a:spLocks noGrp="1"/>
          </p:cNvSpPr>
          <p:nvPr>
            <p:ph type="dt" sz="half" idx="10"/>
          </p:nvPr>
        </p:nvSpPr>
        <p:spPr/>
        <p:txBody>
          <a:bodyPr/>
          <a:lstStyle/>
          <a:p>
            <a:fld id="{AED75D64-2596-4CD3-88B1-63A1A557245C}" type="datetimeFigureOut">
              <a:rPr lang="en-IN" smtClean="0"/>
              <a:t>31-05-2024</a:t>
            </a:fld>
            <a:endParaRPr lang="en-IN"/>
          </a:p>
        </p:txBody>
      </p:sp>
      <p:sp>
        <p:nvSpPr>
          <p:cNvPr id="6" name="Footer Placeholder 5">
            <a:extLst>
              <a:ext uri="{FF2B5EF4-FFF2-40B4-BE49-F238E27FC236}">
                <a16:creationId xmlns:a16="http://schemas.microsoft.com/office/drawing/2014/main" id="{6970B91C-596F-9AE4-2ECE-E8E03B94A3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AD15BF7-DF6C-A724-5335-F287B31AF5D6}"/>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924598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7DF87-3955-CBDB-8746-470DCF6326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3606C8E-23A7-9489-BF4B-FB1642E674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4A117C7-B527-112C-C31A-80B14A46F5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DA4DFB-AD33-5CD1-3AA6-C2226164D4E6}"/>
              </a:ext>
            </a:extLst>
          </p:cNvPr>
          <p:cNvSpPr>
            <a:spLocks noGrp="1"/>
          </p:cNvSpPr>
          <p:nvPr>
            <p:ph type="dt" sz="half" idx="10"/>
          </p:nvPr>
        </p:nvSpPr>
        <p:spPr/>
        <p:txBody>
          <a:bodyPr/>
          <a:lstStyle/>
          <a:p>
            <a:fld id="{AED75D64-2596-4CD3-88B1-63A1A557245C}" type="datetimeFigureOut">
              <a:rPr lang="en-IN" smtClean="0"/>
              <a:t>31-05-2024</a:t>
            </a:fld>
            <a:endParaRPr lang="en-IN"/>
          </a:p>
        </p:txBody>
      </p:sp>
      <p:sp>
        <p:nvSpPr>
          <p:cNvPr id="6" name="Footer Placeholder 5">
            <a:extLst>
              <a:ext uri="{FF2B5EF4-FFF2-40B4-BE49-F238E27FC236}">
                <a16:creationId xmlns:a16="http://schemas.microsoft.com/office/drawing/2014/main" id="{A517E170-A426-DF25-7E09-D4DE68090F6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F16012A-F9C2-1EC3-F867-502A118374A4}"/>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1632560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454F7F-80FE-012C-559D-DC761F039B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0981C6E-3442-DAD6-C750-8D1D1B46EA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E797CF-1496-ECBA-37B6-F4292AEE94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D75D64-2596-4CD3-88B1-63A1A557245C}" type="datetimeFigureOut">
              <a:rPr lang="en-IN" smtClean="0"/>
              <a:t>31-05-2024</a:t>
            </a:fld>
            <a:endParaRPr lang="en-IN"/>
          </a:p>
        </p:txBody>
      </p:sp>
      <p:sp>
        <p:nvSpPr>
          <p:cNvPr id="5" name="Footer Placeholder 4">
            <a:extLst>
              <a:ext uri="{FF2B5EF4-FFF2-40B4-BE49-F238E27FC236}">
                <a16:creationId xmlns:a16="http://schemas.microsoft.com/office/drawing/2014/main" id="{ADFDCA0C-A1CA-BC57-EB1D-30CF68D670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4AA1E4B-1543-A639-344B-0127AD59A9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87B148-DC85-4EDB-ACA3-100B1D618A48}" type="slidenum">
              <a:rPr lang="en-IN" smtClean="0"/>
              <a:t>‹#›</a:t>
            </a:fld>
            <a:endParaRPr lang="en-IN"/>
          </a:p>
        </p:txBody>
      </p:sp>
    </p:spTree>
    <p:extLst>
      <p:ext uri="{BB962C8B-B14F-4D97-AF65-F5344CB8AC3E}">
        <p14:creationId xmlns:p14="http://schemas.microsoft.com/office/powerpoint/2010/main" val="139316142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Patent/Patent_Published_202311057732.pdf"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Documents/Research%20Paper.pdf"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Atomated_Checkout"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Documents/SRS.pdf" TargetMode="External"/><Relationship Id="rId7" Type="http://schemas.openxmlformats.org/officeDocument/2006/relationships/hyperlink" Target="https://github.com/KIET-Github/CS-2024-C/tree/main/PCS24-30-Nandita" TargetMode="External"/><Relationship Id="rId2" Type="http://schemas.openxmlformats.org/officeDocument/2006/relationships/hyperlink" Target="Documents/Project%20Synopsis.pdf" TargetMode="External"/><Relationship Id="rId1" Type="http://schemas.openxmlformats.org/officeDocument/2006/relationships/slideLayout" Target="../slideLayouts/slideLayout2.xml"/><Relationship Id="rId6" Type="http://schemas.openxmlformats.org/officeDocument/2006/relationships/hyperlink" Target="https://drive.google.com/drive/folders/11sifmVw0q8tGIJdbqLWcxCjOedxoF0ZQ?usp=sharing" TargetMode="External"/><Relationship Id="rId5" Type="http://schemas.openxmlformats.org/officeDocument/2006/relationships/hyperlink" Target="Project%20Report/Project_Report.pdf" TargetMode="External"/><Relationship Id="rId4" Type="http://schemas.openxmlformats.org/officeDocument/2006/relationships/hyperlink" Target="Documents/Test%20Report.pdf"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8DDB9-DBBF-DC77-1AE3-8FF0BB4289B5}"/>
              </a:ext>
            </a:extLst>
          </p:cNvPr>
          <p:cNvSpPr>
            <a:spLocks noGrp="1"/>
          </p:cNvSpPr>
          <p:nvPr>
            <p:ph type="ctrTitle"/>
          </p:nvPr>
        </p:nvSpPr>
        <p:spPr>
          <a:xfrm>
            <a:off x="1392180" y="1398205"/>
            <a:ext cx="9144000" cy="2985796"/>
          </a:xfrm>
        </p:spPr>
        <p:txBody>
          <a:bodyPr>
            <a:normAutofit fontScale="90000"/>
          </a:bodyPr>
          <a:lstStyle/>
          <a:p>
            <a:br>
              <a:rPr lang="en-IN" dirty="0"/>
            </a:br>
            <a:br>
              <a:rPr lang="en-IN" dirty="0"/>
            </a:br>
            <a:br>
              <a:rPr lang="en-IN" dirty="0"/>
            </a:br>
            <a:br>
              <a:rPr lang="en-IN" dirty="0"/>
            </a:br>
            <a:br>
              <a:rPr lang="en-IN" dirty="0"/>
            </a:br>
            <a:br>
              <a:rPr lang="en-IN" sz="6000" dirty="0"/>
            </a:br>
            <a:br>
              <a:rPr lang="en-IN" sz="6000" kern="100" dirty="0">
                <a:effectLst/>
                <a:latin typeface="Calibri" panose="020F0502020204030204" pitchFamily="34" charset="0"/>
                <a:ea typeface="Calibri" panose="020F0502020204030204" pitchFamily="34" charset="0"/>
                <a:cs typeface="Mangal" panose="02040503050203030202" pitchFamily="18" charset="0"/>
              </a:rPr>
            </a:br>
            <a:br>
              <a:rPr lang="en-IN" dirty="0"/>
            </a:br>
            <a:r>
              <a:rPr lang="en-IN" sz="4900" b="1" u="sng" dirty="0">
                <a:latin typeface="Times New Roman" panose="02020603050405020304" pitchFamily="18" charset="0"/>
                <a:cs typeface="Times New Roman" panose="02020603050405020304" pitchFamily="18" charset="0"/>
              </a:rPr>
              <a:t>Project Presentation (KCS 851)</a:t>
            </a:r>
            <a:br>
              <a:rPr lang="en-IN" sz="4900" b="1" u="sng" dirty="0">
                <a:latin typeface="Times New Roman" panose="02020603050405020304" pitchFamily="18" charset="0"/>
                <a:cs typeface="Times New Roman" panose="02020603050405020304" pitchFamily="18" charset="0"/>
              </a:rPr>
            </a:br>
            <a:br>
              <a:rPr lang="en-IN" sz="4900" b="1" u="sng" dirty="0">
                <a:latin typeface="Times New Roman" panose="02020603050405020304" pitchFamily="18" charset="0"/>
                <a:cs typeface="Times New Roman" panose="02020603050405020304" pitchFamily="18" charset="0"/>
              </a:rPr>
            </a:br>
            <a:r>
              <a:rPr lang="en-IN" sz="4900" dirty="0">
                <a:latin typeface="Times New Roman" panose="02020603050405020304" pitchFamily="18" charset="0"/>
                <a:cs typeface="Times New Roman" panose="02020603050405020304" pitchFamily="18" charset="0"/>
              </a:rPr>
              <a:t>Automated Retail Checkout System using YOLOv5 in Computer Vision</a:t>
            </a:r>
            <a:br>
              <a:rPr lang="en-IN" sz="49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Project Id: PCS24-30</a:t>
            </a:r>
          </a:p>
        </p:txBody>
      </p:sp>
      <p:sp>
        <p:nvSpPr>
          <p:cNvPr id="3" name="Subtitle 2">
            <a:extLst>
              <a:ext uri="{FF2B5EF4-FFF2-40B4-BE49-F238E27FC236}">
                <a16:creationId xmlns:a16="http://schemas.microsoft.com/office/drawing/2014/main" id="{46207054-A6EA-6CA8-C089-99868F853414}"/>
              </a:ext>
            </a:extLst>
          </p:cNvPr>
          <p:cNvSpPr>
            <a:spLocks noGrp="1"/>
          </p:cNvSpPr>
          <p:nvPr>
            <p:ph type="subTitle" idx="1"/>
          </p:nvPr>
        </p:nvSpPr>
        <p:spPr>
          <a:xfrm>
            <a:off x="5964180" y="4697670"/>
            <a:ext cx="9144000" cy="1655762"/>
          </a:xfrm>
        </p:spPr>
        <p:txBody>
          <a:bodyPr>
            <a:normAutofit fontScale="77500" lnSpcReduction="20000"/>
          </a:bodyPr>
          <a:lstStyle/>
          <a:p>
            <a:pPr algn="l"/>
            <a:r>
              <a:rPr lang="en-IN" b="1" u="sng" dirty="0">
                <a:latin typeface="Times New Roman" panose="02020603050405020304" pitchFamily="18" charset="0"/>
                <a:cs typeface="Times New Roman" panose="02020603050405020304" pitchFamily="18" charset="0"/>
              </a:rPr>
              <a:t>Guide Name</a:t>
            </a:r>
            <a:r>
              <a:rPr lang="en-IN" b="1" dirty="0">
                <a:latin typeface="Times New Roman" panose="02020603050405020304" pitchFamily="18" charset="0"/>
                <a:cs typeface="Times New Roman" panose="02020603050405020304" pitchFamily="18" charset="0"/>
              </a:rPr>
              <a:t>: Mr. Anmol Jain</a:t>
            </a:r>
          </a:p>
          <a:p>
            <a:pPr algn="l"/>
            <a:r>
              <a:rPr lang="en-IN" b="1" u="sng" dirty="0">
                <a:latin typeface="Times New Roman" panose="02020603050405020304" pitchFamily="18" charset="0"/>
                <a:cs typeface="Times New Roman" panose="02020603050405020304" pitchFamily="18" charset="0"/>
              </a:rPr>
              <a:t>Team Members:</a:t>
            </a:r>
          </a:p>
          <a:p>
            <a:pPr marL="457200" indent="-457200" algn="l">
              <a:buAutoNum type="arabicPeriod"/>
            </a:pPr>
            <a:r>
              <a:rPr lang="en-IN" b="1" dirty="0" err="1">
                <a:latin typeface="Times New Roman" panose="02020603050405020304" pitchFamily="18" charset="0"/>
                <a:cs typeface="Times New Roman" panose="02020603050405020304" pitchFamily="18" charset="0"/>
              </a:rPr>
              <a:t>Kshiteesh</a:t>
            </a:r>
            <a:r>
              <a:rPr lang="en-IN" b="1" dirty="0">
                <a:latin typeface="Times New Roman" panose="02020603050405020304" pitchFamily="18" charset="0"/>
                <a:cs typeface="Times New Roman" panose="02020603050405020304" pitchFamily="18" charset="0"/>
              </a:rPr>
              <a:t> Kumar </a:t>
            </a:r>
            <a:r>
              <a:rPr lang="en-IN" dirty="0">
                <a:latin typeface="Times New Roman" panose="02020603050405020304" pitchFamily="18" charset="0"/>
                <a:cs typeface="Times New Roman" panose="02020603050405020304" pitchFamily="18" charset="0"/>
              </a:rPr>
              <a:t>(2000290120088) – 8B</a:t>
            </a:r>
          </a:p>
          <a:p>
            <a:pPr marL="457200" indent="-457200" algn="l">
              <a:buAutoNum type="arabicPeriod"/>
            </a:pPr>
            <a:r>
              <a:rPr lang="en-IN" b="1" dirty="0">
                <a:latin typeface="Times New Roman" panose="02020603050405020304" pitchFamily="18" charset="0"/>
                <a:cs typeface="Times New Roman" panose="02020603050405020304" pitchFamily="18" charset="0"/>
              </a:rPr>
              <a:t>Kumari Bhavya </a:t>
            </a:r>
            <a:r>
              <a:rPr lang="en-IN" b="1" dirty="0" err="1">
                <a:latin typeface="Times New Roman" panose="02020603050405020304" pitchFamily="18" charset="0"/>
                <a:cs typeface="Times New Roman" panose="02020603050405020304" pitchFamily="18" charset="0"/>
              </a:rPr>
              <a:t>Chaubey</a:t>
            </a: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(2000290120089) – 8B</a:t>
            </a:r>
          </a:p>
          <a:p>
            <a:pPr marL="457200" indent="-457200" algn="l">
              <a:buAutoNum type="arabicPeriod"/>
            </a:pPr>
            <a:r>
              <a:rPr lang="en-IN" b="1" dirty="0">
                <a:latin typeface="Times New Roman" panose="02020603050405020304" pitchFamily="18" charset="0"/>
                <a:cs typeface="Times New Roman" panose="02020603050405020304" pitchFamily="18" charset="0"/>
              </a:rPr>
              <a:t>Nandita Yadav </a:t>
            </a:r>
            <a:r>
              <a:rPr lang="en-IN" dirty="0">
                <a:latin typeface="Times New Roman" panose="02020603050405020304" pitchFamily="18" charset="0"/>
                <a:cs typeface="Times New Roman" panose="02020603050405020304" pitchFamily="18" charset="0"/>
              </a:rPr>
              <a:t>(2000290120100) – 8B</a:t>
            </a:r>
          </a:p>
        </p:txBody>
      </p:sp>
      <p:sp>
        <p:nvSpPr>
          <p:cNvPr id="7" name="Rectangle 3">
            <a:extLst>
              <a:ext uri="{FF2B5EF4-FFF2-40B4-BE49-F238E27FC236}">
                <a16:creationId xmlns:a16="http://schemas.microsoft.com/office/drawing/2014/main" id="{2D2E11FF-47D0-A19D-F7FA-3856276B5386}"/>
              </a:ext>
            </a:extLst>
          </p:cNvPr>
          <p:cNvSpPr>
            <a:spLocks noChangeArrowheads="1"/>
          </p:cNvSpPr>
          <p:nvPr/>
        </p:nvSpPr>
        <p:spPr bwMode="auto">
          <a:xfrm>
            <a:off x="-25167"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0" tIns="22218" rIns="91440" bIns="0" numCol="1" anchor="ctr" anchorCtr="0" compatLnSpc="1">
            <a:prstTxWarp prst="textNoShape">
              <a:avLst/>
            </a:prstTxWarp>
            <a:spAutoFit/>
          </a:bodyPr>
          <a:lstStyle/>
          <a:p>
            <a:endParaRPr lang="en-IN"/>
          </a:p>
        </p:txBody>
      </p:sp>
      <p:sp>
        <p:nvSpPr>
          <p:cNvPr id="8" name="Rectangle 4">
            <a:extLst>
              <a:ext uri="{FF2B5EF4-FFF2-40B4-BE49-F238E27FC236}">
                <a16:creationId xmlns:a16="http://schemas.microsoft.com/office/drawing/2014/main" id="{47430BB7-426F-66D8-9DFD-8A2D28F878DC}"/>
              </a:ext>
            </a:extLst>
          </p:cNvPr>
          <p:cNvSpPr>
            <a:spLocks noChangeArrowheads="1"/>
          </p:cNvSpPr>
          <p:nvPr/>
        </p:nvSpPr>
        <p:spPr bwMode="auto">
          <a:xfrm>
            <a:off x="4041122" y="1129330"/>
            <a:ext cx="384611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000" b="1" dirty="0">
                <a:latin typeface="Times New Roman" panose="02020603050405020304" pitchFamily="18" charset="0"/>
                <a:cs typeface="Times New Roman" panose="02020603050405020304" pitchFamily="18" charset="0"/>
              </a:rPr>
              <a:t>Department of Computer Science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80AE994-7183-D5A5-E8EB-028AB0D28520}"/>
              </a:ext>
            </a:extLst>
          </p:cNvPr>
          <p:cNvPicPr>
            <a:picLocks noChangeAspect="1"/>
          </p:cNvPicPr>
          <p:nvPr/>
        </p:nvPicPr>
        <p:blipFill>
          <a:blip r:embed="rId2"/>
          <a:srcRect/>
          <a:stretch>
            <a:fillRect/>
          </a:stretch>
        </p:blipFill>
        <p:spPr bwMode="auto">
          <a:xfrm>
            <a:off x="721330" y="128149"/>
            <a:ext cx="10195935" cy="956388"/>
          </a:xfrm>
          <a:prstGeom prst="rect">
            <a:avLst/>
          </a:prstGeom>
          <a:noFill/>
          <a:ln w="9525">
            <a:noFill/>
            <a:miter lim="800000"/>
            <a:headEnd/>
            <a:tailEnd/>
          </a:ln>
        </p:spPr>
      </p:pic>
    </p:spTree>
    <p:extLst>
      <p:ext uri="{BB962C8B-B14F-4D97-AF65-F5344CB8AC3E}">
        <p14:creationId xmlns:p14="http://schemas.microsoft.com/office/powerpoint/2010/main" val="44005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3B69E-B5BD-0D7E-9B15-D6BC194946C6}"/>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Literature Survey 5</a:t>
            </a:r>
            <a:r>
              <a:rPr lang="en-IN" dirty="0"/>
              <a:t>	</a:t>
            </a:r>
          </a:p>
        </p:txBody>
      </p:sp>
      <p:sp>
        <p:nvSpPr>
          <p:cNvPr id="3" name="Content Placeholder 2">
            <a:extLst>
              <a:ext uri="{FF2B5EF4-FFF2-40B4-BE49-F238E27FC236}">
                <a16:creationId xmlns:a16="http://schemas.microsoft.com/office/drawing/2014/main" id="{4C01EA55-2671-1ED1-6C8C-4C1D7BA6AE89}"/>
              </a:ext>
            </a:extLst>
          </p:cNvPr>
          <p:cNvSpPr>
            <a:spLocks noGrp="1"/>
          </p:cNvSpPr>
          <p:nvPr>
            <p:ph idx="1"/>
          </p:nvPr>
        </p:nvSpPr>
        <p:spPr/>
        <p:txBody>
          <a:bodyPr>
            <a:normAutofit/>
          </a:bodyPr>
          <a:lstStyle/>
          <a:p>
            <a:pPr marL="0" indent="0">
              <a:buNone/>
            </a:pPr>
            <a:r>
              <a:rPr lang="en-IN" sz="2000" b="1" dirty="0">
                <a:latin typeface="Times New Roman" panose="02020603050405020304" pitchFamily="18" charset="0"/>
                <a:cs typeface="Times New Roman" panose="02020603050405020304" pitchFamily="18" charset="0"/>
              </a:rPr>
              <a:t>Title: </a:t>
            </a:r>
            <a:r>
              <a:rPr lang="en-IN" sz="2000" u="sng" dirty="0">
                <a:latin typeface="Times New Roman" panose="02020603050405020304" pitchFamily="18" charset="0"/>
                <a:cs typeface="Times New Roman" panose="02020603050405020304" pitchFamily="18" charset="0"/>
              </a:rPr>
              <a:t>Computer vision based automated billing system for fruit stores</a:t>
            </a:r>
            <a:r>
              <a:rPr lang="en-IN" sz="2000" dirty="0">
                <a:latin typeface="Times New Roman" panose="02020603050405020304" pitchFamily="18" charset="0"/>
                <a:cs typeface="Times New Roman" panose="02020603050405020304" pitchFamily="18" charset="0"/>
              </a:rPr>
              <a:t>. </a:t>
            </a:r>
          </a:p>
          <a:p>
            <a:pPr marL="0" indent="0">
              <a:buNone/>
            </a:pPr>
            <a:r>
              <a:rPr lang="en-IN" sz="2000" b="1" dirty="0">
                <a:latin typeface="Times New Roman" panose="02020603050405020304" pitchFamily="18" charset="0"/>
                <a:cs typeface="Times New Roman" panose="02020603050405020304" pitchFamily="18" charset="0"/>
              </a:rPr>
              <a:t>Authors: </a:t>
            </a:r>
            <a:r>
              <a:rPr lang="en-IN" sz="2000" dirty="0">
                <a:latin typeface="Times New Roman" panose="02020603050405020304" pitchFamily="18" charset="0"/>
                <a:cs typeface="Times New Roman" panose="02020603050405020304" pitchFamily="18" charset="0"/>
              </a:rPr>
              <a:t>M </a:t>
            </a:r>
            <a:r>
              <a:rPr lang="en-IN" sz="2000" dirty="0" err="1">
                <a:latin typeface="Times New Roman" panose="02020603050405020304" pitchFamily="18" charset="0"/>
                <a:cs typeface="Times New Roman" panose="02020603050405020304" pitchFamily="18" charset="0"/>
              </a:rPr>
              <a:t>Sugadev</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Kudapa</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Sucharitha</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I.Rexline</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Sheeba</a:t>
            </a:r>
            <a:r>
              <a:rPr lang="en-IN" sz="2000" dirty="0">
                <a:latin typeface="Times New Roman" panose="02020603050405020304" pitchFamily="18" charset="0"/>
                <a:cs typeface="Times New Roman" panose="02020603050405020304" pitchFamily="18" charset="0"/>
              </a:rPr>
              <a:t> and Balamurugan Velan</a:t>
            </a:r>
          </a:p>
          <a:p>
            <a:pPr marL="0" indent="0">
              <a:buNone/>
            </a:pPr>
            <a:r>
              <a:rPr lang="en-IN" sz="2000" b="1" dirty="0">
                <a:latin typeface="Times New Roman" panose="02020603050405020304" pitchFamily="18" charset="0"/>
                <a:cs typeface="Times New Roman" panose="02020603050405020304" pitchFamily="18" charset="0"/>
              </a:rPr>
              <a:t>Year of publishing: </a:t>
            </a:r>
            <a:r>
              <a:rPr lang="en-IN" sz="2000" dirty="0">
                <a:latin typeface="Times New Roman" panose="02020603050405020304" pitchFamily="18" charset="0"/>
                <a:cs typeface="Times New Roman" panose="02020603050405020304" pitchFamily="18" charset="0"/>
              </a:rPr>
              <a:t>2020</a:t>
            </a:r>
          </a:p>
          <a:p>
            <a:pPr marL="0" indent="0">
              <a:buNone/>
            </a:pPr>
            <a:r>
              <a:rPr lang="en-IN" sz="2000" b="1" dirty="0">
                <a:latin typeface="Times New Roman" panose="02020603050405020304" pitchFamily="18" charset="0"/>
                <a:cs typeface="Times New Roman" panose="02020603050405020304" pitchFamily="18" charset="0"/>
              </a:rPr>
              <a:t>Summary</a:t>
            </a:r>
            <a:r>
              <a:rPr lang="en-IN" sz="2000" dirty="0"/>
              <a:t>: </a:t>
            </a:r>
          </a:p>
          <a:p>
            <a:pPr marL="0" indent="0" algn="just">
              <a:buNone/>
            </a:pPr>
            <a:r>
              <a:rPr lang="en-US" sz="2000" dirty="0">
                <a:latin typeface="Times New Roman" panose="02020603050405020304" pitchFamily="18" charset="0"/>
                <a:cs typeface="Times New Roman" panose="02020603050405020304" pitchFamily="18" charset="0"/>
              </a:rPr>
              <a:t>The authors have proposed a method that uses the </a:t>
            </a:r>
            <a:r>
              <a:rPr lang="en-US" sz="2000" b="1" dirty="0">
                <a:latin typeface="Times New Roman" panose="02020603050405020304" pitchFamily="18" charset="0"/>
                <a:cs typeface="Times New Roman" panose="02020603050405020304" pitchFamily="18" charset="0"/>
              </a:rPr>
              <a:t>deep learning neural network approach </a:t>
            </a:r>
            <a:r>
              <a:rPr lang="en-US" sz="2000" dirty="0">
                <a:latin typeface="Times New Roman" panose="02020603050405020304" pitchFamily="18" charset="0"/>
                <a:cs typeface="Times New Roman" panose="02020603050405020304" pitchFamily="18" charset="0"/>
              </a:rPr>
              <a:t>for classification of fruits and </a:t>
            </a:r>
            <a:r>
              <a:rPr lang="en-US" sz="2000" b="1" dirty="0">
                <a:latin typeface="Times New Roman" panose="02020603050405020304" pitchFamily="18" charset="0"/>
                <a:cs typeface="Times New Roman" panose="02020603050405020304" pitchFamily="18" charset="0"/>
              </a:rPr>
              <a:t>strain gauge type load cell </a:t>
            </a:r>
            <a:r>
              <a:rPr lang="en-US" sz="2000" dirty="0">
                <a:latin typeface="Times New Roman" panose="02020603050405020304" pitchFamily="18" charset="0"/>
                <a:cs typeface="Times New Roman" panose="02020603050405020304" pitchFamily="18" charset="0"/>
              </a:rPr>
              <a:t>to estimate the weight of the fruit items kept in the basket. The neural network takes input image in the form of clusters and this cluster forms a centroid that is processed to classify fruits like Apple, Banana, Granny Smith, etc. The image processing and weight computation algorithms are implemented in </a:t>
            </a:r>
            <a:r>
              <a:rPr lang="en-US" sz="2000" dirty="0" err="1">
                <a:latin typeface="Times New Roman" panose="02020603050405020304" pitchFamily="18" charset="0"/>
                <a:cs typeface="Times New Roman" panose="02020603050405020304" pitchFamily="18" charset="0"/>
              </a:rPr>
              <a:t>RaspberryPi</a:t>
            </a:r>
            <a:r>
              <a:rPr lang="en-US" sz="2000" dirty="0">
                <a:latin typeface="Times New Roman" panose="02020603050405020304" pitchFamily="18" charset="0"/>
                <a:cs typeface="Times New Roman" panose="02020603050405020304" pitchFamily="18" charset="0"/>
              </a:rPr>
              <a:t> board with tensor flow and </a:t>
            </a:r>
            <a:r>
              <a:rPr lang="en-US" sz="2000" dirty="0" err="1">
                <a:latin typeface="Times New Roman" panose="02020603050405020304" pitchFamily="18" charset="0"/>
                <a:cs typeface="Times New Roman" panose="02020603050405020304" pitchFamily="18" charset="0"/>
              </a:rPr>
              <a:t>openCV</a:t>
            </a:r>
            <a:r>
              <a:rPr lang="en-US" sz="2000" dirty="0">
                <a:latin typeface="Times New Roman" panose="02020603050405020304" pitchFamily="18" charset="0"/>
                <a:cs typeface="Times New Roman" panose="02020603050405020304" pitchFamily="18" charset="0"/>
              </a:rPr>
              <a:t> library functions. The proposed system automatically recognize the type of fruits, finds the weight of the fruit in grams, computes the total cost and prints the bill statement.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1006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ED8730-FF5D-0A67-C4F6-A446E083AD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7E0CA3-04E5-D867-F02F-79CC15DF30FD}"/>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Literature Survey 6</a:t>
            </a:r>
            <a:endParaRPr lang="en-IN" dirty="0"/>
          </a:p>
        </p:txBody>
      </p:sp>
      <p:sp>
        <p:nvSpPr>
          <p:cNvPr id="3" name="Content Placeholder 2">
            <a:extLst>
              <a:ext uri="{FF2B5EF4-FFF2-40B4-BE49-F238E27FC236}">
                <a16:creationId xmlns:a16="http://schemas.microsoft.com/office/drawing/2014/main" id="{F988B0B9-EFB3-1575-066C-165456870DD1}"/>
              </a:ext>
            </a:extLst>
          </p:cNvPr>
          <p:cNvSpPr>
            <a:spLocks noGrp="1"/>
          </p:cNvSpPr>
          <p:nvPr>
            <p:ph idx="1"/>
          </p:nvPr>
        </p:nvSpPr>
        <p:spPr/>
        <p:txBody>
          <a:bodyPr>
            <a:normAutofit/>
          </a:bodyPr>
          <a:lstStyle/>
          <a:p>
            <a:pPr marL="0" indent="0">
              <a:buNone/>
            </a:pPr>
            <a:r>
              <a:rPr lang="en-IN" sz="2000" b="1" dirty="0">
                <a:latin typeface="Times New Roman" panose="02020603050405020304" pitchFamily="18" charset="0"/>
                <a:cs typeface="Times New Roman" panose="02020603050405020304" pitchFamily="18" charset="0"/>
              </a:rPr>
              <a:t>Title – </a:t>
            </a:r>
            <a:r>
              <a:rPr lang="en-IN" sz="2000" u="sng" dirty="0">
                <a:latin typeface="Times New Roman" panose="02020603050405020304" pitchFamily="18" charset="0"/>
                <a:cs typeface="Times New Roman" panose="02020603050405020304" pitchFamily="18" charset="0"/>
              </a:rPr>
              <a:t>Fraud Detection at Self Checkout Retail using Data Mining.</a:t>
            </a:r>
            <a:endParaRPr lang="en-US" sz="2000" u="sng" dirty="0">
              <a:latin typeface="Times New Roman" panose="02020603050405020304" pitchFamily="18" charset="0"/>
              <a:cs typeface="Times New Roman" panose="02020603050405020304" pitchFamily="18" charset="0"/>
            </a:endParaRPr>
          </a:p>
          <a:p>
            <a:pPr marL="0" indent="0">
              <a:buNone/>
            </a:pPr>
            <a:r>
              <a:rPr lang="en-IN" sz="2000" b="1" dirty="0">
                <a:latin typeface="Times New Roman" panose="02020603050405020304" pitchFamily="18" charset="0"/>
                <a:cs typeface="Times New Roman" panose="02020603050405020304" pitchFamily="18" charset="0"/>
              </a:rPr>
              <a:t>Authors: </a:t>
            </a:r>
            <a:r>
              <a:rPr lang="en-IN" sz="2000" dirty="0">
                <a:latin typeface="Times New Roman" panose="02020603050405020304" pitchFamily="18" charset="0"/>
                <a:cs typeface="Times New Roman" panose="02020603050405020304" pitchFamily="18" charset="0"/>
              </a:rPr>
              <a:t>Hafiz </a:t>
            </a:r>
            <a:r>
              <a:rPr lang="en-IN" sz="2000" dirty="0" err="1">
                <a:latin typeface="Times New Roman" panose="02020603050405020304" pitchFamily="18" charset="0"/>
                <a:cs typeface="Times New Roman" panose="02020603050405020304" pitchFamily="18" charset="0"/>
              </a:rPr>
              <a:t>Yoza</a:t>
            </a:r>
            <a:r>
              <a:rPr lang="en-IN" sz="2000" dirty="0">
                <a:latin typeface="Times New Roman" panose="02020603050405020304" pitchFamily="18" charset="0"/>
                <a:cs typeface="Times New Roman" panose="02020603050405020304" pitchFamily="18" charset="0"/>
              </a:rPr>
              <a:t> Putra</a:t>
            </a:r>
          </a:p>
          <a:p>
            <a:pPr marL="0" indent="0">
              <a:buNone/>
            </a:pPr>
            <a:r>
              <a:rPr lang="en-IN" sz="2000" b="1" dirty="0">
                <a:latin typeface="Times New Roman" panose="02020603050405020304" pitchFamily="18" charset="0"/>
                <a:cs typeface="Times New Roman" panose="02020603050405020304" pitchFamily="18" charset="0"/>
              </a:rPr>
              <a:t>Year of publishing: </a:t>
            </a:r>
            <a:r>
              <a:rPr lang="en-IN" sz="2000" dirty="0">
                <a:latin typeface="Times New Roman" panose="02020603050405020304" pitchFamily="18" charset="0"/>
                <a:cs typeface="Times New Roman" panose="02020603050405020304" pitchFamily="18" charset="0"/>
              </a:rPr>
              <a:t>2020</a:t>
            </a:r>
          </a:p>
          <a:p>
            <a:pPr marL="0" indent="0">
              <a:buNone/>
            </a:pPr>
            <a:r>
              <a:rPr lang="en-IN" sz="2000" b="1" dirty="0">
                <a:latin typeface="Times New Roman" panose="02020603050405020304" pitchFamily="18" charset="0"/>
                <a:cs typeface="Times New Roman" panose="02020603050405020304" pitchFamily="18" charset="0"/>
              </a:rPr>
              <a:t>Summary</a:t>
            </a:r>
            <a:r>
              <a:rPr lang="en-IN" sz="2000" dirty="0"/>
              <a:t>: </a:t>
            </a:r>
          </a:p>
          <a:p>
            <a:pPr marL="0" indent="0" algn="just">
              <a:buNone/>
            </a:pPr>
            <a:r>
              <a:rPr lang="en-US" sz="2000" dirty="0">
                <a:latin typeface="Times New Roman" panose="02020603050405020304" pitchFamily="18" charset="0"/>
                <a:cs typeface="Times New Roman" panose="02020603050405020304" pitchFamily="18" charset="0"/>
              </a:rPr>
              <a:t>The author predicted fraud in one retail self check out using classification techniques and visualize the results to obtain new insight. The results of this study were oversampling on unbalanced data that could improve the performance of a model. The model with the best performance is J48 with F-measure 0.981. New insight from the visualization of prediction results was that customers with low trust levels are vulnerable to fraud.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1135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8392C7-4B02-FD5D-8404-D5D41AEDFA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B7397B-3139-DD6D-B920-B0CBD5840613}"/>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Literature Survey 7</a:t>
            </a:r>
            <a:endParaRPr lang="en-IN" dirty="0"/>
          </a:p>
        </p:txBody>
      </p:sp>
      <p:sp>
        <p:nvSpPr>
          <p:cNvPr id="3" name="Content Placeholder 2">
            <a:extLst>
              <a:ext uri="{FF2B5EF4-FFF2-40B4-BE49-F238E27FC236}">
                <a16:creationId xmlns:a16="http://schemas.microsoft.com/office/drawing/2014/main" id="{F40E9328-82EB-254B-158E-CBA3D91543CC}"/>
              </a:ext>
            </a:extLst>
          </p:cNvPr>
          <p:cNvSpPr>
            <a:spLocks noGrp="1"/>
          </p:cNvSpPr>
          <p:nvPr>
            <p:ph idx="1"/>
          </p:nvPr>
        </p:nvSpPr>
        <p:spPr>
          <a:xfrm>
            <a:off x="730737" y="1563077"/>
            <a:ext cx="10937631" cy="4626708"/>
          </a:xfrm>
        </p:spPr>
        <p:txBody>
          <a:bodyPr>
            <a:normAutofit fontScale="70000" lnSpcReduction="20000"/>
          </a:bodyPr>
          <a:lstStyle/>
          <a:p>
            <a:pPr marL="0" indent="0">
              <a:buNone/>
            </a:pPr>
            <a:r>
              <a:rPr lang="en-IN" sz="2900" b="1" dirty="0">
                <a:latin typeface="Times New Roman" panose="02020603050405020304" pitchFamily="18" charset="0"/>
                <a:cs typeface="Times New Roman" panose="02020603050405020304" pitchFamily="18" charset="0"/>
              </a:rPr>
              <a:t>Title –</a:t>
            </a:r>
            <a:r>
              <a:rPr lang="en-US" sz="2900" b="1" u="sng" dirty="0">
                <a:latin typeface="Times New Roman" panose="02020603050405020304" pitchFamily="18" charset="0"/>
                <a:cs typeface="Times New Roman" panose="02020603050405020304" pitchFamily="18" charset="0"/>
              </a:rPr>
              <a:t> </a:t>
            </a:r>
            <a:r>
              <a:rPr lang="en-US" sz="2900" u="sng" dirty="0">
                <a:latin typeface="Times New Roman" panose="02020603050405020304" pitchFamily="18" charset="0"/>
                <a:cs typeface="Times New Roman" panose="02020603050405020304" pitchFamily="18" charset="0"/>
              </a:rPr>
              <a:t>Object Detection in Shelf Images with YOLO</a:t>
            </a:r>
            <a:r>
              <a:rPr lang="en-IN" sz="2900" u="sng" dirty="0">
                <a:latin typeface="Times New Roman" panose="02020603050405020304" pitchFamily="18" charset="0"/>
                <a:cs typeface="Times New Roman" panose="02020603050405020304" pitchFamily="18" charset="0"/>
              </a:rPr>
              <a:t>.</a:t>
            </a:r>
            <a:endParaRPr lang="en-US" sz="2900" u="sng" dirty="0">
              <a:latin typeface="Times New Roman" panose="02020603050405020304" pitchFamily="18" charset="0"/>
              <a:cs typeface="Times New Roman" panose="02020603050405020304" pitchFamily="18" charset="0"/>
            </a:endParaRPr>
          </a:p>
          <a:p>
            <a:pPr marL="0" indent="0">
              <a:buNone/>
            </a:pPr>
            <a:r>
              <a:rPr lang="en-IN" sz="2900" b="1" dirty="0">
                <a:latin typeface="Times New Roman" panose="02020603050405020304" pitchFamily="18" charset="0"/>
                <a:cs typeface="Times New Roman" panose="02020603050405020304" pitchFamily="18" charset="0"/>
              </a:rPr>
              <a:t>Authors: </a:t>
            </a:r>
            <a:r>
              <a:rPr lang="en-IN" sz="2900" dirty="0" err="1">
                <a:latin typeface="Times New Roman" panose="02020603050405020304" pitchFamily="18" charset="0"/>
                <a:cs typeface="Times New Roman" panose="02020603050405020304" pitchFamily="18" charset="0"/>
              </a:rPr>
              <a:t>Ceren</a:t>
            </a:r>
            <a:r>
              <a:rPr lang="en-IN" sz="2900" dirty="0">
                <a:latin typeface="Times New Roman" panose="02020603050405020304" pitchFamily="18" charset="0"/>
                <a:cs typeface="Times New Roman" panose="02020603050405020304" pitchFamily="18" charset="0"/>
              </a:rPr>
              <a:t> </a:t>
            </a:r>
            <a:r>
              <a:rPr lang="en-IN" sz="2900" dirty="0" err="1">
                <a:latin typeface="Times New Roman" panose="02020603050405020304" pitchFamily="18" charset="0"/>
                <a:cs typeface="Times New Roman" panose="02020603050405020304" pitchFamily="18" charset="0"/>
              </a:rPr>
              <a:t>Gulra</a:t>
            </a:r>
            <a:r>
              <a:rPr lang="en-IN" sz="2900" dirty="0">
                <a:latin typeface="Times New Roman" panose="02020603050405020304" pitchFamily="18" charset="0"/>
                <a:cs typeface="Times New Roman" panose="02020603050405020304" pitchFamily="18" charset="0"/>
              </a:rPr>
              <a:t> </a:t>
            </a:r>
            <a:r>
              <a:rPr lang="en-IN" sz="2900" dirty="0" err="1">
                <a:latin typeface="Times New Roman" panose="02020603050405020304" pitchFamily="18" charset="0"/>
                <a:cs typeface="Times New Roman" panose="02020603050405020304" pitchFamily="18" charset="0"/>
              </a:rPr>
              <a:t>Melek</a:t>
            </a:r>
            <a:r>
              <a:rPr lang="en-IN" sz="2900" dirty="0">
                <a:latin typeface="Times New Roman" panose="02020603050405020304" pitchFamily="18" charset="0"/>
                <a:cs typeface="Times New Roman" panose="02020603050405020304" pitchFamily="18" charset="0"/>
              </a:rPr>
              <a:t>, Elena </a:t>
            </a:r>
            <a:r>
              <a:rPr lang="en-IN" sz="2900" dirty="0" err="1">
                <a:latin typeface="Times New Roman" panose="02020603050405020304" pitchFamily="18" charset="0"/>
                <a:cs typeface="Times New Roman" panose="02020603050405020304" pitchFamily="18" charset="0"/>
              </a:rPr>
              <a:t>Battini</a:t>
            </a:r>
            <a:r>
              <a:rPr lang="en-IN" sz="2900" dirty="0">
                <a:latin typeface="Times New Roman" panose="02020603050405020304" pitchFamily="18" charset="0"/>
                <a:cs typeface="Times New Roman" panose="02020603050405020304" pitchFamily="18" charset="0"/>
              </a:rPr>
              <a:t> </a:t>
            </a:r>
            <a:r>
              <a:rPr lang="en-IN" sz="2900" dirty="0" err="1">
                <a:latin typeface="Times New Roman" panose="02020603050405020304" pitchFamily="18" charset="0"/>
                <a:cs typeface="Times New Roman" panose="02020603050405020304" pitchFamily="18" charset="0"/>
              </a:rPr>
              <a:t>Sonmez</a:t>
            </a:r>
            <a:r>
              <a:rPr lang="en-IN" sz="2900" dirty="0">
                <a:latin typeface="Times New Roman" panose="02020603050405020304" pitchFamily="18" charset="0"/>
                <a:cs typeface="Times New Roman" panose="02020603050405020304" pitchFamily="18" charset="0"/>
              </a:rPr>
              <a:t> and </a:t>
            </a:r>
            <a:r>
              <a:rPr lang="en-IN" sz="2900" dirty="0" err="1">
                <a:latin typeface="Times New Roman" panose="02020603050405020304" pitchFamily="18" charset="0"/>
                <a:cs typeface="Times New Roman" panose="02020603050405020304" pitchFamily="18" charset="0"/>
              </a:rPr>
              <a:t>Songul</a:t>
            </a:r>
            <a:r>
              <a:rPr lang="en-IN" sz="2900" dirty="0">
                <a:latin typeface="Times New Roman" panose="02020603050405020304" pitchFamily="18" charset="0"/>
                <a:cs typeface="Times New Roman" panose="02020603050405020304" pitchFamily="18" charset="0"/>
              </a:rPr>
              <a:t> Albayrak </a:t>
            </a:r>
          </a:p>
          <a:p>
            <a:pPr marL="0" indent="0">
              <a:buNone/>
            </a:pPr>
            <a:r>
              <a:rPr lang="en-IN" sz="2900" b="1" dirty="0">
                <a:latin typeface="Times New Roman" panose="02020603050405020304" pitchFamily="18" charset="0"/>
                <a:cs typeface="Times New Roman" panose="02020603050405020304" pitchFamily="18" charset="0"/>
              </a:rPr>
              <a:t>Year of publishing: </a:t>
            </a:r>
            <a:r>
              <a:rPr lang="en-IN" sz="2900" dirty="0">
                <a:latin typeface="Times New Roman" panose="02020603050405020304" pitchFamily="18" charset="0"/>
                <a:cs typeface="Times New Roman" panose="02020603050405020304" pitchFamily="18" charset="0"/>
              </a:rPr>
              <a:t>2020</a:t>
            </a:r>
          </a:p>
          <a:p>
            <a:pPr marL="0" indent="0" algn="just">
              <a:lnSpc>
                <a:spcPct val="110000"/>
              </a:lnSpc>
              <a:buNone/>
            </a:pPr>
            <a:r>
              <a:rPr lang="en-IN" sz="2900" b="1" dirty="0">
                <a:latin typeface="Times New Roman" panose="02020603050405020304" pitchFamily="18" charset="0"/>
                <a:cs typeface="Times New Roman" panose="02020603050405020304" pitchFamily="18" charset="0"/>
              </a:rPr>
              <a:t>Summary</a:t>
            </a:r>
            <a:r>
              <a:rPr lang="en-IN" sz="2900" dirty="0">
                <a:latin typeface="Times New Roman" panose="02020603050405020304" pitchFamily="18" charset="0"/>
                <a:cs typeface="Times New Roman" panose="02020603050405020304" pitchFamily="18" charset="0"/>
              </a:rPr>
              <a:t>: </a:t>
            </a:r>
            <a:r>
              <a:rPr lang="en-US" sz="2900" dirty="0">
                <a:latin typeface="Times New Roman" panose="02020603050405020304" pitchFamily="18" charset="0"/>
                <a:cs typeface="Times New Roman" panose="02020603050405020304" pitchFamily="18" charset="0"/>
              </a:rPr>
              <a:t>The authors’ study aims to detect object in shelf images with deep learning algorithms. Firstly, object detection algorithms and datasets were examined in the literature. Then, experimental study was performed using Coca Cola images obtained from </a:t>
            </a:r>
            <a:r>
              <a:rPr lang="en-US" sz="2900" dirty="0" err="1">
                <a:latin typeface="Times New Roman" panose="02020603050405020304" pitchFamily="18" charset="0"/>
                <a:cs typeface="Times New Roman" panose="02020603050405020304" pitchFamily="18" charset="0"/>
              </a:rPr>
              <a:t>Imagenet</a:t>
            </a:r>
            <a:r>
              <a:rPr lang="en-US" sz="2900" dirty="0">
                <a:latin typeface="Times New Roman" panose="02020603050405020304" pitchFamily="18" charset="0"/>
                <a:cs typeface="Times New Roman" panose="02020603050405020304" pitchFamily="18" charset="0"/>
              </a:rPr>
              <a:t> and Grocery dataset with YOLO (You Only Look Once) algorithm. Results of the study were discussed from different sides such as number of classes, threshold values and number of iteration</a:t>
            </a:r>
            <a:r>
              <a:rPr lang="en-US" dirty="0">
                <a:latin typeface="Times New Roman" panose="02020603050405020304" pitchFamily="18" charset="0"/>
                <a:cs typeface="Times New Roman" panose="02020603050405020304" pitchFamily="18" charset="0"/>
              </a:rPr>
              <a:t>. According to the experimental results obtained by using YOLOv2 algorithm with the Grocery Dataset and Coca-Cola Images from ImageNet Dataset: The number of iterations of the algorithm is important. The total loss value is decreased by increasing the number of iteration. But at this point, overfitting should also be considered. The threshold value is important to detect all correct objects in the image. If the threshold value is too big, the algorithm cannot catch the objects. On the other hand, if the threshold value is too small, algorithm can detect a wrong object. Increasing the number of class results in a higher number of iteration and higher training time.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052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8392C7-4B02-FD5D-8404-D5D41AEDFA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B7397B-3139-DD6D-B920-B0CBD5840613}"/>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Literature Survey 8</a:t>
            </a:r>
            <a:endParaRPr lang="en-IN" dirty="0"/>
          </a:p>
        </p:txBody>
      </p:sp>
      <p:sp>
        <p:nvSpPr>
          <p:cNvPr id="3" name="Content Placeholder 2">
            <a:extLst>
              <a:ext uri="{FF2B5EF4-FFF2-40B4-BE49-F238E27FC236}">
                <a16:creationId xmlns:a16="http://schemas.microsoft.com/office/drawing/2014/main" id="{F40E9328-82EB-254B-158E-CBA3D91543CC}"/>
              </a:ext>
            </a:extLst>
          </p:cNvPr>
          <p:cNvSpPr>
            <a:spLocks noGrp="1"/>
          </p:cNvSpPr>
          <p:nvPr>
            <p:ph idx="1"/>
          </p:nvPr>
        </p:nvSpPr>
        <p:spPr>
          <a:xfrm>
            <a:off x="730737" y="1563077"/>
            <a:ext cx="10937631" cy="4626708"/>
          </a:xfrm>
        </p:spPr>
        <p:txBody>
          <a:bodyPr>
            <a:normAutofit/>
          </a:bodyPr>
          <a:lstStyle/>
          <a:p>
            <a:pPr marL="0" indent="0" algn="just">
              <a:buNone/>
            </a:pPr>
            <a:r>
              <a:rPr lang="en-IN" sz="2900" b="1" dirty="0">
                <a:latin typeface="Times New Roman" panose="02020603050405020304" pitchFamily="18" charset="0"/>
                <a:cs typeface="Times New Roman" panose="02020603050405020304" pitchFamily="18" charset="0"/>
              </a:rPr>
              <a:t>Title – </a:t>
            </a:r>
            <a:r>
              <a:rPr lang="en-US" sz="2600" u="sng" dirty="0">
                <a:latin typeface="Times New Roman" panose="02020603050405020304" pitchFamily="18" charset="0"/>
                <a:cs typeface="Times New Roman" panose="02020603050405020304" pitchFamily="18" charset="0"/>
              </a:rPr>
              <a:t>A Comprehensive Analysis of Methodologies used for Object Detection and Localization</a:t>
            </a:r>
          </a:p>
          <a:p>
            <a:pPr marL="0" indent="0" algn="just">
              <a:buNone/>
            </a:pPr>
            <a:r>
              <a:rPr lang="en-IN" sz="2900" b="1" dirty="0">
                <a:latin typeface="Times New Roman" panose="02020603050405020304" pitchFamily="18" charset="0"/>
                <a:cs typeface="Times New Roman" panose="02020603050405020304" pitchFamily="18" charset="0"/>
              </a:rPr>
              <a:t>Authors: </a:t>
            </a:r>
            <a:r>
              <a:rPr lang="en-IN" sz="2900" dirty="0">
                <a:latin typeface="Times New Roman" panose="02020603050405020304" pitchFamily="18" charset="0"/>
                <a:cs typeface="Times New Roman" panose="02020603050405020304" pitchFamily="18" charset="0"/>
              </a:rPr>
              <a:t>D. </a:t>
            </a:r>
            <a:r>
              <a:rPr lang="en-IN" sz="2900" dirty="0" err="1">
                <a:latin typeface="Times New Roman" panose="02020603050405020304" pitchFamily="18" charset="0"/>
                <a:cs typeface="Times New Roman" panose="02020603050405020304" pitchFamily="18" charset="0"/>
              </a:rPr>
              <a:t>Triphena</a:t>
            </a:r>
            <a:r>
              <a:rPr lang="en-IN" sz="2900" dirty="0">
                <a:latin typeface="Times New Roman" panose="02020603050405020304" pitchFamily="18" charset="0"/>
                <a:cs typeface="Times New Roman" panose="02020603050405020304" pitchFamily="18" charset="0"/>
              </a:rPr>
              <a:t> Delight and V. Karunakaran</a:t>
            </a:r>
          </a:p>
          <a:p>
            <a:pPr marL="0" indent="0" algn="just">
              <a:buNone/>
            </a:pPr>
            <a:r>
              <a:rPr lang="en-IN" sz="2900" b="1" dirty="0">
                <a:latin typeface="Times New Roman" panose="02020603050405020304" pitchFamily="18" charset="0"/>
                <a:cs typeface="Times New Roman" panose="02020603050405020304" pitchFamily="18" charset="0"/>
              </a:rPr>
              <a:t>Year of publishing: </a:t>
            </a:r>
            <a:r>
              <a:rPr lang="en-IN" sz="2900" dirty="0">
                <a:latin typeface="Times New Roman" panose="02020603050405020304" pitchFamily="18" charset="0"/>
                <a:cs typeface="Times New Roman" panose="02020603050405020304" pitchFamily="18" charset="0"/>
              </a:rPr>
              <a:t>2020</a:t>
            </a:r>
          </a:p>
          <a:p>
            <a:pPr marL="0" indent="0" algn="just">
              <a:lnSpc>
                <a:spcPct val="110000"/>
              </a:lnSpc>
              <a:buNone/>
            </a:pPr>
            <a:r>
              <a:rPr lang="en-IN" sz="2900" b="1" dirty="0">
                <a:latin typeface="Times New Roman" panose="02020603050405020304" pitchFamily="18" charset="0"/>
                <a:cs typeface="Times New Roman" panose="02020603050405020304" pitchFamily="18" charset="0"/>
              </a:rPr>
              <a:t>Summary</a:t>
            </a:r>
            <a:r>
              <a:rPr lang="en-IN" sz="2900" dirty="0">
                <a:latin typeface="Times New Roman" panose="02020603050405020304" pitchFamily="18" charset="0"/>
                <a:cs typeface="Times New Roman" panose="02020603050405020304" pitchFamily="18" charset="0"/>
              </a:rPr>
              <a:t>: </a:t>
            </a:r>
            <a:r>
              <a:rPr lang="en-US" sz="2900" dirty="0">
                <a:latin typeface="Times New Roman" panose="02020603050405020304" pitchFamily="18" charset="0"/>
                <a:cs typeface="Times New Roman" panose="02020603050405020304" pitchFamily="18" charset="0"/>
              </a:rPr>
              <a:t>—In this paper, the authors have </a:t>
            </a:r>
            <a:r>
              <a:rPr lang="en-US" dirty="0">
                <a:latin typeface="Times New Roman" panose="02020603050405020304" pitchFamily="18" charset="0"/>
                <a:cs typeface="Times New Roman" panose="02020603050405020304" pitchFamily="18" charset="0"/>
              </a:rPr>
              <a:t>analyzed various methodologies used for object detection and localization. In this paper, a comprehensive survey of object localization and detection techniques has been detailed. This paper also compared performance metrics and discusses the limitations of models used for object detection and object localization.</a:t>
            </a:r>
            <a:endParaRPr lang="en-IN"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2389490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8392C7-4B02-FD5D-8404-D5D41AEDFA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B7397B-3139-DD6D-B920-B0CBD5840613}"/>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Literature Survey 9</a:t>
            </a:r>
            <a:endParaRPr lang="en-IN" dirty="0"/>
          </a:p>
        </p:txBody>
      </p:sp>
      <p:sp>
        <p:nvSpPr>
          <p:cNvPr id="3" name="Content Placeholder 2">
            <a:extLst>
              <a:ext uri="{FF2B5EF4-FFF2-40B4-BE49-F238E27FC236}">
                <a16:creationId xmlns:a16="http://schemas.microsoft.com/office/drawing/2014/main" id="{F40E9328-82EB-254B-158E-CBA3D91543CC}"/>
              </a:ext>
            </a:extLst>
          </p:cNvPr>
          <p:cNvSpPr>
            <a:spLocks noGrp="1"/>
          </p:cNvSpPr>
          <p:nvPr>
            <p:ph idx="1"/>
          </p:nvPr>
        </p:nvSpPr>
        <p:spPr>
          <a:xfrm>
            <a:off x="730737" y="1563077"/>
            <a:ext cx="10937631" cy="4626708"/>
          </a:xfrm>
        </p:spPr>
        <p:txBody>
          <a:bodyPr>
            <a:normAutofit fontScale="77500" lnSpcReduction="20000"/>
          </a:bodyPr>
          <a:lstStyle/>
          <a:p>
            <a:pPr marL="0" indent="0">
              <a:buNone/>
            </a:pPr>
            <a:r>
              <a:rPr lang="en-IN" sz="2900" b="1" dirty="0">
                <a:latin typeface="Times New Roman" panose="02020603050405020304" pitchFamily="18" charset="0"/>
                <a:cs typeface="Times New Roman" panose="02020603050405020304" pitchFamily="18" charset="0"/>
              </a:rPr>
              <a:t>Title –</a:t>
            </a:r>
            <a:r>
              <a:rPr lang="en-US" sz="2900" u="sng" dirty="0">
                <a:latin typeface="Times New Roman" panose="02020603050405020304" pitchFamily="18" charset="0"/>
                <a:cs typeface="Times New Roman" panose="02020603050405020304" pitchFamily="18" charset="0"/>
              </a:rPr>
              <a:t>A Unified Object Detection Framework for Intelligent Retail Container Commodities</a:t>
            </a:r>
            <a:r>
              <a:rPr lang="en-IN" sz="2900" u="sng" dirty="0">
                <a:latin typeface="Times New Roman" panose="02020603050405020304" pitchFamily="18" charset="0"/>
                <a:cs typeface="Times New Roman" panose="02020603050405020304" pitchFamily="18" charset="0"/>
              </a:rPr>
              <a:t>.</a:t>
            </a:r>
            <a:endParaRPr lang="en-US" sz="2900" u="sng" dirty="0">
              <a:latin typeface="Times New Roman" panose="02020603050405020304" pitchFamily="18" charset="0"/>
              <a:cs typeface="Times New Roman" panose="02020603050405020304" pitchFamily="18" charset="0"/>
            </a:endParaRPr>
          </a:p>
          <a:p>
            <a:pPr marL="0" indent="0">
              <a:buNone/>
            </a:pPr>
            <a:r>
              <a:rPr lang="en-IN" sz="2900" b="1" dirty="0">
                <a:latin typeface="Times New Roman" panose="02020603050405020304" pitchFamily="18" charset="0"/>
                <a:cs typeface="Times New Roman" panose="02020603050405020304" pitchFamily="18" charset="0"/>
              </a:rPr>
              <a:t>Authors: </a:t>
            </a:r>
            <a:r>
              <a:rPr lang="en-IN" sz="2900" dirty="0" err="1">
                <a:latin typeface="Times New Roman" panose="02020603050405020304" pitchFamily="18" charset="0"/>
                <a:cs typeface="Times New Roman" panose="02020603050405020304" pitchFamily="18" charset="0"/>
              </a:rPr>
              <a:t>Linyu</a:t>
            </a:r>
            <a:r>
              <a:rPr lang="en-IN" sz="2900" dirty="0">
                <a:latin typeface="Times New Roman" panose="02020603050405020304" pitchFamily="18" charset="0"/>
                <a:cs typeface="Times New Roman" panose="02020603050405020304" pitchFamily="18" charset="0"/>
              </a:rPr>
              <a:t> Zhao, Jian Yao, </a:t>
            </a:r>
            <a:r>
              <a:rPr lang="en-IN" sz="2900" dirty="0" err="1">
                <a:latin typeface="Times New Roman" panose="02020603050405020304" pitchFamily="18" charset="0"/>
                <a:cs typeface="Times New Roman" panose="02020603050405020304" pitchFamily="18" charset="0"/>
              </a:rPr>
              <a:t>Hongyu</a:t>
            </a:r>
            <a:r>
              <a:rPr lang="en-IN" sz="2900" dirty="0">
                <a:latin typeface="Times New Roman" panose="02020603050405020304" pitchFamily="18" charset="0"/>
                <a:cs typeface="Times New Roman" panose="02020603050405020304" pitchFamily="18" charset="0"/>
              </a:rPr>
              <a:t> Du, </a:t>
            </a:r>
            <a:r>
              <a:rPr lang="en-IN" sz="2900" dirty="0" err="1">
                <a:latin typeface="Times New Roman" panose="02020603050405020304" pitchFamily="18" charset="0"/>
                <a:cs typeface="Times New Roman" panose="02020603050405020304" pitchFamily="18" charset="0"/>
              </a:rPr>
              <a:t>Jinjie</a:t>
            </a:r>
            <a:r>
              <a:rPr lang="en-IN" sz="2900" dirty="0">
                <a:latin typeface="Times New Roman" panose="02020603050405020304" pitchFamily="18" charset="0"/>
                <a:cs typeface="Times New Roman" panose="02020603050405020304" pitchFamily="18" charset="0"/>
              </a:rPr>
              <a:t> Zhao and </a:t>
            </a:r>
            <a:r>
              <a:rPr lang="en-IN" sz="2900" dirty="0" err="1">
                <a:latin typeface="Times New Roman" panose="02020603050405020304" pitchFamily="18" charset="0"/>
                <a:cs typeface="Times New Roman" panose="02020603050405020304" pitchFamily="18" charset="0"/>
              </a:rPr>
              <a:t>Ruijie</a:t>
            </a:r>
            <a:r>
              <a:rPr lang="en-IN" sz="2900" dirty="0">
                <a:latin typeface="Times New Roman" panose="02020603050405020304" pitchFamily="18" charset="0"/>
                <a:cs typeface="Times New Roman" panose="02020603050405020304" pitchFamily="18" charset="0"/>
              </a:rPr>
              <a:t> Zhang</a:t>
            </a:r>
          </a:p>
          <a:p>
            <a:pPr marL="0" indent="0">
              <a:buNone/>
            </a:pPr>
            <a:r>
              <a:rPr lang="en-IN" sz="2900" b="1" dirty="0">
                <a:latin typeface="Times New Roman" panose="02020603050405020304" pitchFamily="18" charset="0"/>
                <a:cs typeface="Times New Roman" panose="02020603050405020304" pitchFamily="18" charset="0"/>
              </a:rPr>
              <a:t>Year of publishing: </a:t>
            </a:r>
            <a:r>
              <a:rPr lang="en-IN" sz="2900" dirty="0">
                <a:latin typeface="Times New Roman" panose="02020603050405020304" pitchFamily="18" charset="0"/>
                <a:cs typeface="Times New Roman" panose="02020603050405020304" pitchFamily="18" charset="0"/>
              </a:rPr>
              <a:t>2020</a:t>
            </a:r>
          </a:p>
          <a:p>
            <a:pPr marL="0" indent="0" algn="just">
              <a:lnSpc>
                <a:spcPct val="110000"/>
              </a:lnSpc>
              <a:buNone/>
            </a:pPr>
            <a:r>
              <a:rPr lang="en-IN" sz="2900" b="1" dirty="0">
                <a:latin typeface="Times New Roman" panose="02020603050405020304" pitchFamily="18" charset="0"/>
                <a:cs typeface="Times New Roman" panose="02020603050405020304" pitchFamily="18" charset="0"/>
              </a:rPr>
              <a:t>Summary</a:t>
            </a:r>
            <a:r>
              <a:rPr lang="en-IN" sz="2900" dirty="0">
                <a:latin typeface="Times New Roman" panose="02020603050405020304" pitchFamily="18" charset="0"/>
                <a:cs typeface="Times New Roman" panose="02020603050405020304" pitchFamily="18" charset="0"/>
              </a:rPr>
              <a:t>: </a:t>
            </a:r>
            <a:r>
              <a:rPr lang="en-US" sz="2900" dirty="0">
                <a:latin typeface="Times New Roman" panose="02020603050405020304" pitchFamily="18" charset="0"/>
                <a:cs typeface="Times New Roman" panose="02020603050405020304" pitchFamily="18" charset="0"/>
              </a:rPr>
              <a:t>Motivated by commodity detection in retail, this paper studied the problem of generating object bounding boxes in retail images. The existing object detection algorithms were not suitable due to the characteristics of the intensive distribution of commodities in intelligent retail containers. Therefore, the authors presented a unified object detection framework used for dense scenarios in retail images, which consisted of the hierarchical labeling pattern, the Similarity Recognition Network (SRN) subnetwork and the optimized NMS algorithm on the basis of YOLOv3. Three datasets were built to verify the effectiveness of the proposed framework, two of which were used for training the object detection network, and the other one was used for training the SRN subnetwork. The experimental results show that the proposed framework achieves a significant improvement for dense scenario in retail images compared with the traditional object detection algorithms.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90574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8392C7-4B02-FD5D-8404-D5D41AEDFA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B7397B-3139-DD6D-B920-B0CBD5840613}"/>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Literature Survey 10</a:t>
            </a:r>
            <a:endParaRPr lang="en-IN" dirty="0"/>
          </a:p>
        </p:txBody>
      </p:sp>
      <p:sp>
        <p:nvSpPr>
          <p:cNvPr id="3" name="Content Placeholder 2">
            <a:extLst>
              <a:ext uri="{FF2B5EF4-FFF2-40B4-BE49-F238E27FC236}">
                <a16:creationId xmlns:a16="http://schemas.microsoft.com/office/drawing/2014/main" id="{F40E9328-82EB-254B-158E-CBA3D91543CC}"/>
              </a:ext>
            </a:extLst>
          </p:cNvPr>
          <p:cNvSpPr>
            <a:spLocks noGrp="1"/>
          </p:cNvSpPr>
          <p:nvPr>
            <p:ph idx="1"/>
          </p:nvPr>
        </p:nvSpPr>
        <p:spPr>
          <a:xfrm>
            <a:off x="730737" y="1563077"/>
            <a:ext cx="10937631" cy="4626708"/>
          </a:xfrm>
        </p:spPr>
        <p:txBody>
          <a:bodyPr>
            <a:normAutofit fontScale="70000" lnSpcReduction="20000"/>
          </a:bodyPr>
          <a:lstStyle/>
          <a:p>
            <a:pPr marL="0" indent="0">
              <a:buNone/>
            </a:pPr>
            <a:r>
              <a:rPr lang="en-IN" sz="2900" b="1" dirty="0">
                <a:latin typeface="Times New Roman" panose="02020603050405020304" pitchFamily="18" charset="0"/>
                <a:cs typeface="Times New Roman" panose="02020603050405020304" pitchFamily="18" charset="0"/>
              </a:rPr>
              <a:t>Title – </a:t>
            </a:r>
            <a:r>
              <a:rPr lang="en-US" sz="2900" u="sng" dirty="0">
                <a:latin typeface="Times New Roman" panose="02020603050405020304" pitchFamily="18" charset="0"/>
                <a:cs typeface="Times New Roman" panose="02020603050405020304" pitchFamily="18" charset="0"/>
              </a:rPr>
              <a:t>Detection of Objects from Noisy Images</a:t>
            </a:r>
            <a:r>
              <a:rPr lang="en-IN" sz="2900" u="sng" dirty="0">
                <a:latin typeface="Times New Roman" panose="02020603050405020304" pitchFamily="18" charset="0"/>
                <a:cs typeface="Times New Roman" panose="02020603050405020304" pitchFamily="18" charset="0"/>
              </a:rPr>
              <a:t>.</a:t>
            </a:r>
            <a:endParaRPr lang="en-US" sz="2900" u="sng" dirty="0">
              <a:latin typeface="Times New Roman" panose="02020603050405020304" pitchFamily="18" charset="0"/>
              <a:cs typeface="Times New Roman" panose="02020603050405020304" pitchFamily="18" charset="0"/>
            </a:endParaRPr>
          </a:p>
          <a:p>
            <a:pPr marL="0" indent="0">
              <a:buNone/>
            </a:pPr>
            <a:r>
              <a:rPr lang="en-IN" sz="2900" b="1" dirty="0">
                <a:latin typeface="Times New Roman" panose="02020603050405020304" pitchFamily="18" charset="0"/>
                <a:cs typeface="Times New Roman" panose="02020603050405020304" pitchFamily="18" charset="0"/>
              </a:rPr>
              <a:t>Authors: </a:t>
            </a:r>
            <a:r>
              <a:rPr lang="en-IN" sz="2900" dirty="0">
                <a:latin typeface="Times New Roman" panose="02020603050405020304" pitchFamily="18" charset="0"/>
                <a:cs typeface="Times New Roman" panose="02020603050405020304" pitchFamily="18" charset="0"/>
              </a:rPr>
              <a:t>Al-Akhir Nayan, </a:t>
            </a:r>
            <a:r>
              <a:rPr lang="en-IN" sz="2900" dirty="0" err="1">
                <a:latin typeface="Times New Roman" panose="02020603050405020304" pitchFamily="18" charset="0"/>
                <a:cs typeface="Times New Roman" panose="02020603050405020304" pitchFamily="18" charset="0"/>
              </a:rPr>
              <a:t>Joyeta</a:t>
            </a:r>
            <a:r>
              <a:rPr lang="en-IN" sz="2900" dirty="0">
                <a:latin typeface="Times New Roman" panose="02020603050405020304" pitchFamily="18" charset="0"/>
                <a:cs typeface="Times New Roman" panose="02020603050405020304" pitchFamily="18" charset="0"/>
              </a:rPr>
              <a:t> Saha, Khan </a:t>
            </a:r>
            <a:r>
              <a:rPr lang="en-IN" sz="2900" dirty="0" err="1">
                <a:latin typeface="Times New Roman" panose="02020603050405020304" pitchFamily="18" charset="0"/>
                <a:cs typeface="Times New Roman" panose="02020603050405020304" pitchFamily="18" charset="0"/>
              </a:rPr>
              <a:t>Raqib</a:t>
            </a:r>
            <a:r>
              <a:rPr lang="en-IN" sz="2900" dirty="0">
                <a:latin typeface="Times New Roman" panose="02020603050405020304" pitchFamily="18" charset="0"/>
                <a:cs typeface="Times New Roman" panose="02020603050405020304" pitchFamily="18" charset="0"/>
              </a:rPr>
              <a:t> Mahmud, Abul Kalam Al Azad and Muhammad Golam Kibria</a:t>
            </a:r>
          </a:p>
          <a:p>
            <a:pPr marL="0" indent="0">
              <a:buNone/>
            </a:pPr>
            <a:r>
              <a:rPr lang="en-IN" sz="2900" b="1" dirty="0">
                <a:latin typeface="Times New Roman" panose="02020603050405020304" pitchFamily="18" charset="0"/>
                <a:cs typeface="Times New Roman" panose="02020603050405020304" pitchFamily="18" charset="0"/>
              </a:rPr>
              <a:t>Year of publishing: </a:t>
            </a:r>
            <a:r>
              <a:rPr lang="en-IN" sz="2900" dirty="0">
                <a:latin typeface="Times New Roman" panose="02020603050405020304" pitchFamily="18" charset="0"/>
                <a:cs typeface="Times New Roman" panose="02020603050405020304" pitchFamily="18" charset="0"/>
              </a:rPr>
              <a:t>2020</a:t>
            </a:r>
          </a:p>
          <a:p>
            <a:pPr marL="0" indent="0" algn="just">
              <a:lnSpc>
                <a:spcPct val="110000"/>
              </a:lnSpc>
              <a:buNone/>
            </a:pPr>
            <a:r>
              <a:rPr lang="en-IN" sz="2900" b="1" dirty="0">
                <a:latin typeface="Times New Roman" panose="02020603050405020304" pitchFamily="18" charset="0"/>
                <a:cs typeface="Times New Roman" panose="02020603050405020304" pitchFamily="18" charset="0"/>
              </a:rPr>
              <a:t>Summary</a:t>
            </a:r>
            <a:r>
              <a:rPr lang="en-IN" sz="2900" dirty="0">
                <a:latin typeface="Times New Roman" panose="02020603050405020304" pitchFamily="18" charset="0"/>
                <a:cs typeface="Times New Roman" panose="02020603050405020304" pitchFamily="18" charset="0"/>
              </a:rPr>
              <a:t>: </a:t>
            </a:r>
            <a:r>
              <a:rPr lang="en-US" sz="2900" dirty="0">
                <a:latin typeface="Times New Roman" panose="02020603050405020304" pitchFamily="18" charset="0"/>
                <a:cs typeface="Times New Roman" panose="02020603050405020304" pitchFamily="18" charset="0"/>
              </a:rPr>
              <a:t>The paper compared the accuracy of detecting noisy image objects with well-established models like YOLO V2, RCNN, </a:t>
            </a:r>
            <a:r>
              <a:rPr lang="en-US" sz="2900" dirty="0" err="1">
                <a:latin typeface="Times New Roman" panose="02020603050405020304" pitchFamily="18" charset="0"/>
                <a:cs typeface="Times New Roman" panose="02020603050405020304" pitchFamily="18" charset="0"/>
              </a:rPr>
              <a:t>ResNet</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RetinaNet</a:t>
            </a:r>
            <a:r>
              <a:rPr lang="en-US" sz="2900" dirty="0">
                <a:latin typeface="Times New Roman" panose="02020603050405020304" pitchFamily="18" charset="0"/>
                <a:cs typeface="Times New Roman" panose="02020603050405020304" pitchFamily="18" charset="0"/>
              </a:rPr>
              <a:t>, SSD 300 and also the SSD 512 original model. The authors have discussed the detection of objects in noisy images and suggested a new low-cost technique to detect image objects from noisy images. Receiving the benefits of the Single Shot </a:t>
            </a:r>
            <a:r>
              <a:rPr lang="en-US" sz="2900" dirty="0" err="1">
                <a:latin typeface="Times New Roman" panose="02020603050405020304" pitchFamily="18" charset="0"/>
                <a:cs typeface="Times New Roman" panose="02020603050405020304" pitchFamily="18" charset="0"/>
              </a:rPr>
              <a:t>MultiBox</a:t>
            </a:r>
            <a:r>
              <a:rPr lang="en-US" sz="2900" dirty="0">
                <a:latin typeface="Times New Roman" panose="02020603050405020304" pitchFamily="18" charset="0"/>
                <a:cs typeface="Times New Roman" panose="02020603050405020304" pitchFamily="18" charset="0"/>
              </a:rPr>
              <a:t> Detector (SSD), we have presented an extensive experimental assessment with conventional detectors retrained on noisy images. Results were provided for the prevalent benchmark for object detection Pascal Visual Object Classes. Comparing with other image detection approaches, their technique has provided satisfactory performance at the time of detecting image objects from noisy images. The method can be very effective to the autonomous industries to resolve the object detection related difficulties created by insufficient lighting and lower regulation pictures.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8219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8392C7-4B02-FD5D-8404-D5D41AEDFA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B7397B-3139-DD6D-B920-B0CBD5840613}"/>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Literature Survey 11</a:t>
            </a:r>
            <a:endParaRPr lang="en-IN" dirty="0"/>
          </a:p>
        </p:txBody>
      </p:sp>
      <p:sp>
        <p:nvSpPr>
          <p:cNvPr id="3" name="Content Placeholder 2">
            <a:extLst>
              <a:ext uri="{FF2B5EF4-FFF2-40B4-BE49-F238E27FC236}">
                <a16:creationId xmlns:a16="http://schemas.microsoft.com/office/drawing/2014/main" id="{F40E9328-82EB-254B-158E-CBA3D91543CC}"/>
              </a:ext>
            </a:extLst>
          </p:cNvPr>
          <p:cNvSpPr>
            <a:spLocks noGrp="1"/>
          </p:cNvSpPr>
          <p:nvPr>
            <p:ph idx="1"/>
          </p:nvPr>
        </p:nvSpPr>
        <p:spPr>
          <a:xfrm>
            <a:off x="730737" y="1563077"/>
            <a:ext cx="10937631" cy="4626708"/>
          </a:xfrm>
        </p:spPr>
        <p:txBody>
          <a:bodyPr>
            <a:normAutofit fontScale="70000" lnSpcReduction="20000"/>
          </a:bodyPr>
          <a:lstStyle/>
          <a:p>
            <a:pPr marL="0" indent="0">
              <a:buNone/>
            </a:pPr>
            <a:r>
              <a:rPr lang="en-IN" sz="2900" b="1" dirty="0">
                <a:latin typeface="Times New Roman" panose="02020603050405020304" pitchFamily="18" charset="0"/>
                <a:cs typeface="Times New Roman" panose="02020603050405020304" pitchFamily="18" charset="0"/>
              </a:rPr>
              <a:t>Title – </a:t>
            </a:r>
            <a:r>
              <a:rPr lang="en-US" sz="2900" u="sng" dirty="0">
                <a:latin typeface="Times New Roman" panose="02020603050405020304" pitchFamily="18" charset="0"/>
                <a:cs typeface="Times New Roman" panose="02020603050405020304" pitchFamily="18" charset="0"/>
              </a:rPr>
              <a:t>Object Recognition and Detection in Remote Sensing Images: A Comparative Study</a:t>
            </a:r>
            <a:r>
              <a:rPr lang="en-IN" sz="2900" u="sng" dirty="0">
                <a:latin typeface="Times New Roman" panose="02020603050405020304" pitchFamily="18" charset="0"/>
                <a:cs typeface="Times New Roman" panose="02020603050405020304" pitchFamily="18" charset="0"/>
              </a:rPr>
              <a:t>.</a:t>
            </a:r>
            <a:endParaRPr lang="en-US" sz="2900" u="sng" dirty="0">
              <a:latin typeface="Times New Roman" panose="02020603050405020304" pitchFamily="18" charset="0"/>
              <a:cs typeface="Times New Roman" panose="02020603050405020304" pitchFamily="18" charset="0"/>
            </a:endParaRPr>
          </a:p>
          <a:p>
            <a:pPr marL="0" indent="0">
              <a:buNone/>
            </a:pPr>
            <a:r>
              <a:rPr lang="en-IN" sz="2900" b="1" dirty="0">
                <a:latin typeface="Times New Roman" panose="02020603050405020304" pitchFamily="18" charset="0"/>
                <a:cs typeface="Times New Roman" panose="02020603050405020304" pitchFamily="18" charset="0"/>
              </a:rPr>
              <a:t>Authors: </a:t>
            </a:r>
            <a:r>
              <a:rPr lang="en-IN" sz="2900" dirty="0">
                <a:latin typeface="Times New Roman" panose="02020603050405020304" pitchFamily="18" charset="0"/>
                <a:cs typeface="Times New Roman" panose="02020603050405020304" pitchFamily="18" charset="0"/>
              </a:rPr>
              <a:t>Syed </a:t>
            </a:r>
            <a:r>
              <a:rPr lang="en-IN" sz="2900" dirty="0" err="1">
                <a:latin typeface="Times New Roman" panose="02020603050405020304" pitchFamily="18" charset="0"/>
                <a:cs typeface="Times New Roman" panose="02020603050405020304" pitchFamily="18" charset="0"/>
              </a:rPr>
              <a:t>Aley</a:t>
            </a:r>
            <a:r>
              <a:rPr lang="en-IN" sz="2900" dirty="0">
                <a:latin typeface="Times New Roman" panose="02020603050405020304" pitchFamily="18" charset="0"/>
                <a:cs typeface="Times New Roman" panose="02020603050405020304" pitchFamily="18" charset="0"/>
              </a:rPr>
              <a:t> Fatima, Ashwani Kumar, </a:t>
            </a:r>
            <a:r>
              <a:rPr lang="en-US" sz="2900" dirty="0">
                <a:latin typeface="Times New Roman" panose="02020603050405020304" pitchFamily="18" charset="0"/>
                <a:cs typeface="Times New Roman" panose="02020603050405020304" pitchFamily="18" charset="0"/>
              </a:rPr>
              <a:t>Ajay Pratap and </a:t>
            </a:r>
            <a:r>
              <a:rPr lang="en-IN" sz="2900" dirty="0">
                <a:latin typeface="Times New Roman" panose="02020603050405020304" pitchFamily="18" charset="0"/>
                <a:cs typeface="Times New Roman" panose="02020603050405020304" pitchFamily="18" charset="0"/>
              </a:rPr>
              <a:t>Syed Saba </a:t>
            </a:r>
            <a:r>
              <a:rPr lang="en-IN" sz="2900" dirty="0" err="1">
                <a:latin typeface="Times New Roman" panose="02020603050405020304" pitchFamily="18" charset="0"/>
                <a:cs typeface="Times New Roman" panose="02020603050405020304" pitchFamily="18" charset="0"/>
              </a:rPr>
              <a:t>Raoof</a:t>
            </a:r>
            <a:endParaRPr lang="en-IN" sz="2900" dirty="0">
              <a:latin typeface="Times New Roman" panose="02020603050405020304" pitchFamily="18" charset="0"/>
              <a:cs typeface="Times New Roman" panose="02020603050405020304" pitchFamily="18" charset="0"/>
            </a:endParaRPr>
          </a:p>
          <a:p>
            <a:pPr marL="0" indent="0">
              <a:buNone/>
            </a:pPr>
            <a:r>
              <a:rPr lang="en-IN" sz="2900" b="1" dirty="0">
                <a:latin typeface="Times New Roman" panose="02020603050405020304" pitchFamily="18" charset="0"/>
                <a:cs typeface="Times New Roman" panose="02020603050405020304" pitchFamily="18" charset="0"/>
              </a:rPr>
              <a:t>Year of publishing: </a:t>
            </a:r>
            <a:r>
              <a:rPr lang="en-IN" sz="2900" dirty="0">
                <a:latin typeface="Times New Roman" panose="02020603050405020304" pitchFamily="18" charset="0"/>
                <a:cs typeface="Times New Roman" panose="02020603050405020304" pitchFamily="18" charset="0"/>
              </a:rPr>
              <a:t>2020</a:t>
            </a:r>
          </a:p>
          <a:p>
            <a:pPr marL="0" indent="0" algn="just">
              <a:lnSpc>
                <a:spcPct val="110000"/>
              </a:lnSpc>
              <a:buNone/>
            </a:pPr>
            <a:r>
              <a:rPr lang="en-IN" sz="2900" b="1" dirty="0">
                <a:latin typeface="Times New Roman" panose="02020603050405020304" pitchFamily="18" charset="0"/>
                <a:cs typeface="Times New Roman" panose="02020603050405020304" pitchFamily="18" charset="0"/>
              </a:rPr>
              <a:t>Summary</a:t>
            </a:r>
            <a:r>
              <a:rPr lang="en-IN" sz="2900" dirty="0">
                <a:latin typeface="Times New Roman" panose="02020603050405020304" pitchFamily="18" charset="0"/>
                <a:cs typeface="Times New Roman" panose="02020603050405020304" pitchFamily="18" charset="0"/>
              </a:rPr>
              <a:t>: </a:t>
            </a:r>
            <a:r>
              <a:rPr lang="en-US" sz="2900" dirty="0">
                <a:latin typeface="Times New Roman" panose="02020603050405020304" pitchFamily="18" charset="0"/>
                <a:cs typeface="Times New Roman" panose="02020603050405020304" pitchFamily="18" charset="0"/>
              </a:rPr>
              <a:t>In this paper, the authors have provided a brief literature survey of object recognition &amp; detection in remote sensing. These scene recognition images have more components and more challenging issues in the range of aerial image resolutions. It also shows a critical act as a limited area based on functions. The object detection in optical remote sensing has the best critical part of over supposing conditions of characteristic against affecting a model inputs. Certain moving characteristic act as a set of quality to define a based on personal action. This paper provided a brief summary of different object detection in remote sensing images and also discussed about their strength and limitation. The main focus of this review paper was on the satellite image. A subsists in patent of scene recognition of current model act on a freshly process. Interrelates to the land uses analysis system, their model analysis process as well as turn to the appropriate function. They have also discussed the problems and advancement of current scenario and give three research directions for deep learning for medical image recognition, image classification, and health care.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24627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8392C7-4B02-FD5D-8404-D5D41AEDFA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B7397B-3139-DD6D-B920-B0CBD5840613}"/>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Literature Survey 12</a:t>
            </a:r>
            <a:endParaRPr lang="en-IN" dirty="0"/>
          </a:p>
        </p:txBody>
      </p:sp>
      <p:sp>
        <p:nvSpPr>
          <p:cNvPr id="3" name="Content Placeholder 2">
            <a:extLst>
              <a:ext uri="{FF2B5EF4-FFF2-40B4-BE49-F238E27FC236}">
                <a16:creationId xmlns:a16="http://schemas.microsoft.com/office/drawing/2014/main" id="{F40E9328-82EB-254B-158E-CBA3D91543CC}"/>
              </a:ext>
            </a:extLst>
          </p:cNvPr>
          <p:cNvSpPr>
            <a:spLocks noGrp="1"/>
          </p:cNvSpPr>
          <p:nvPr>
            <p:ph idx="1"/>
          </p:nvPr>
        </p:nvSpPr>
        <p:spPr>
          <a:xfrm>
            <a:off x="730737" y="1563077"/>
            <a:ext cx="10937631" cy="4626708"/>
          </a:xfrm>
        </p:spPr>
        <p:txBody>
          <a:bodyPr>
            <a:normAutofit fontScale="70000" lnSpcReduction="20000"/>
          </a:bodyPr>
          <a:lstStyle/>
          <a:p>
            <a:pPr marL="0" indent="0" algn="just">
              <a:buNone/>
            </a:pPr>
            <a:r>
              <a:rPr lang="en-IN" sz="2900" b="1" dirty="0">
                <a:latin typeface="Times New Roman" panose="02020603050405020304" pitchFamily="18" charset="0"/>
                <a:cs typeface="Times New Roman" panose="02020603050405020304" pitchFamily="18" charset="0"/>
              </a:rPr>
              <a:t>Title – </a:t>
            </a:r>
            <a:r>
              <a:rPr lang="en-US" sz="2900" u="sng" dirty="0">
                <a:latin typeface="Times New Roman" panose="02020603050405020304" pitchFamily="18" charset="0"/>
                <a:cs typeface="Times New Roman" panose="02020603050405020304" pitchFamily="18" charset="0"/>
              </a:rPr>
              <a:t>A Sample Update-Based Convolutional Neural Network Framework for Object Detection in Large-Area Remote Sensing Images</a:t>
            </a:r>
          </a:p>
          <a:p>
            <a:pPr marL="0" indent="0" algn="just">
              <a:buNone/>
            </a:pPr>
            <a:r>
              <a:rPr lang="en-IN" sz="2900" b="1" dirty="0">
                <a:latin typeface="Times New Roman" panose="02020603050405020304" pitchFamily="18" charset="0"/>
                <a:cs typeface="Times New Roman" panose="02020603050405020304" pitchFamily="18" charset="0"/>
              </a:rPr>
              <a:t>Authors: </a:t>
            </a:r>
            <a:r>
              <a:rPr lang="en-IN" sz="2900" dirty="0">
                <a:latin typeface="Times New Roman" panose="02020603050405020304" pitchFamily="18" charset="0"/>
                <a:cs typeface="Times New Roman" panose="02020603050405020304" pitchFamily="18" charset="0"/>
              </a:rPr>
              <a:t>Yuan Hu, Xiang Li, Nan Zhou, Lina Yang, Ling Peng , and Sha Xiao</a:t>
            </a:r>
          </a:p>
          <a:p>
            <a:pPr marL="0" indent="0" algn="just">
              <a:buNone/>
            </a:pPr>
            <a:r>
              <a:rPr lang="en-IN" sz="2900" b="1" dirty="0">
                <a:latin typeface="Times New Roman" panose="02020603050405020304" pitchFamily="18" charset="0"/>
                <a:cs typeface="Times New Roman" panose="02020603050405020304" pitchFamily="18" charset="0"/>
              </a:rPr>
              <a:t>Year of publishing: </a:t>
            </a:r>
            <a:r>
              <a:rPr lang="en-IN" sz="2900" dirty="0">
                <a:latin typeface="Times New Roman" panose="02020603050405020304" pitchFamily="18" charset="0"/>
                <a:cs typeface="Times New Roman" panose="02020603050405020304" pitchFamily="18" charset="0"/>
              </a:rPr>
              <a:t>2020</a:t>
            </a:r>
          </a:p>
          <a:p>
            <a:pPr marL="0" indent="0" algn="just">
              <a:lnSpc>
                <a:spcPct val="110000"/>
              </a:lnSpc>
              <a:buNone/>
            </a:pPr>
            <a:r>
              <a:rPr lang="en-IN" sz="2900" b="1" dirty="0">
                <a:latin typeface="Times New Roman" panose="02020603050405020304" pitchFamily="18" charset="0"/>
                <a:cs typeface="Times New Roman" panose="02020603050405020304" pitchFamily="18" charset="0"/>
              </a:rPr>
              <a:t>Summary</a:t>
            </a:r>
            <a:r>
              <a:rPr lang="en-IN" sz="2900" dirty="0">
                <a:latin typeface="Times New Roman" panose="02020603050405020304" pitchFamily="18" charset="0"/>
                <a:cs typeface="Times New Roman" panose="02020603050405020304" pitchFamily="18" charset="0"/>
              </a:rPr>
              <a:t>: </a:t>
            </a:r>
            <a:r>
              <a:rPr lang="en-US" sz="2900" dirty="0">
                <a:latin typeface="Times New Roman" panose="02020603050405020304" pitchFamily="18" charset="0"/>
                <a:cs typeface="Times New Roman" panose="02020603050405020304" pitchFamily="18" charset="0"/>
              </a:rPr>
              <a:t>In this paper, the authors </a:t>
            </a:r>
            <a:r>
              <a:rPr lang="en-US" dirty="0">
                <a:latin typeface="Times New Roman" panose="02020603050405020304" pitchFamily="18" charset="0"/>
                <a:ea typeface="Tahoma" panose="020B0604030504040204" pitchFamily="34" charset="0"/>
                <a:cs typeface="Times New Roman" panose="02020603050405020304" pitchFamily="18" charset="0"/>
              </a:rPr>
              <a:t>addressed the issue of accurate object detection in large-area remote sensing images. Although many convolutional neural network (CNN)-based object detection models can achieve high accuracy in small image patches, the models perform poorly in large-area images due to the large quantity of false and missing detections that arise from complex backgrounds and diverse groundcover types. To address this challenge, this letter proposed a sample update-based CNN (SUCNN) framework for object detection in large-area remote sensing images. The proposed framework contains two stages. In the first stage, a base model—single-shot </a:t>
            </a:r>
            <a:r>
              <a:rPr lang="en-US" dirty="0" err="1">
                <a:latin typeface="Times New Roman" panose="02020603050405020304" pitchFamily="18" charset="0"/>
                <a:ea typeface="Tahoma" panose="020B0604030504040204" pitchFamily="34" charset="0"/>
                <a:cs typeface="Times New Roman" panose="02020603050405020304" pitchFamily="18" charset="0"/>
              </a:rPr>
              <a:t>multibox</a:t>
            </a:r>
            <a:r>
              <a:rPr lang="en-US" dirty="0">
                <a:latin typeface="Times New Roman" panose="02020603050405020304" pitchFamily="18" charset="0"/>
                <a:ea typeface="Tahoma" panose="020B0604030504040204" pitchFamily="34" charset="0"/>
                <a:cs typeface="Times New Roman" panose="02020603050405020304" pitchFamily="18" charset="0"/>
              </a:rPr>
              <a:t> detector—is trained with the training data set. In the second stage, artificial composite samples are generated to update the training set. The parameters of the first-stage model are fine-tuned with the updated data set to obtain the second-stage model. The first- and second-stage models are evaluated using the large-area remote sensing image test set. Comparison experiments show the effectiveness and superiority of the proposed SUCNN framework for object detection in </a:t>
            </a:r>
            <a:r>
              <a:rPr lang="en-US" dirty="0" err="1">
                <a:latin typeface="Times New Roman" panose="02020603050405020304" pitchFamily="18" charset="0"/>
                <a:ea typeface="Tahoma" panose="020B0604030504040204" pitchFamily="34" charset="0"/>
                <a:cs typeface="Times New Roman" panose="02020603050405020304" pitchFamily="18" charset="0"/>
              </a:rPr>
              <a:t>largearea</a:t>
            </a:r>
            <a:r>
              <a:rPr lang="en-US" dirty="0">
                <a:latin typeface="Times New Roman" panose="02020603050405020304" pitchFamily="18" charset="0"/>
                <a:ea typeface="Tahoma" panose="020B0604030504040204" pitchFamily="34" charset="0"/>
                <a:cs typeface="Times New Roman" panose="02020603050405020304" pitchFamily="18" charset="0"/>
              </a:rPr>
              <a:t> remote sensing images.</a:t>
            </a:r>
            <a:endParaRPr lang="en-IN"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894283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8392C7-4B02-FD5D-8404-D5D41AEDFA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B7397B-3139-DD6D-B920-B0CBD5840613}"/>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Literature Survey 13</a:t>
            </a:r>
            <a:endParaRPr lang="en-IN" dirty="0"/>
          </a:p>
        </p:txBody>
      </p:sp>
      <p:sp>
        <p:nvSpPr>
          <p:cNvPr id="3" name="Content Placeholder 2">
            <a:extLst>
              <a:ext uri="{FF2B5EF4-FFF2-40B4-BE49-F238E27FC236}">
                <a16:creationId xmlns:a16="http://schemas.microsoft.com/office/drawing/2014/main" id="{F40E9328-82EB-254B-158E-CBA3D91543CC}"/>
              </a:ext>
            </a:extLst>
          </p:cNvPr>
          <p:cNvSpPr>
            <a:spLocks noGrp="1"/>
          </p:cNvSpPr>
          <p:nvPr>
            <p:ph idx="1"/>
          </p:nvPr>
        </p:nvSpPr>
        <p:spPr>
          <a:xfrm>
            <a:off x="730737" y="1563077"/>
            <a:ext cx="10937631" cy="4626708"/>
          </a:xfrm>
        </p:spPr>
        <p:txBody>
          <a:bodyPr>
            <a:normAutofit fontScale="70000" lnSpcReduction="20000"/>
          </a:bodyPr>
          <a:lstStyle/>
          <a:p>
            <a:pPr marL="0" indent="0" algn="just">
              <a:buNone/>
            </a:pPr>
            <a:r>
              <a:rPr lang="en-IN" sz="2900" b="1" dirty="0">
                <a:latin typeface="Times New Roman" panose="02020603050405020304" pitchFamily="18" charset="0"/>
                <a:cs typeface="Times New Roman" panose="02020603050405020304" pitchFamily="18" charset="0"/>
              </a:rPr>
              <a:t>Title – </a:t>
            </a:r>
            <a:r>
              <a:rPr lang="en-US" sz="2900" u="sng" dirty="0">
                <a:latin typeface="Times New Roman" panose="02020603050405020304" pitchFamily="18" charset="0"/>
                <a:cs typeface="Times New Roman" panose="02020603050405020304" pitchFamily="18" charset="0"/>
              </a:rPr>
              <a:t>A Compound Technique for Multiple Objects Detection Based on Markov Clustering Networks and Viola-Jones Algorithm</a:t>
            </a:r>
          </a:p>
          <a:p>
            <a:pPr marL="0" indent="0" algn="just">
              <a:buNone/>
            </a:pPr>
            <a:r>
              <a:rPr lang="en-IN" sz="2900" b="1" dirty="0">
                <a:latin typeface="Times New Roman" panose="02020603050405020304" pitchFamily="18" charset="0"/>
                <a:cs typeface="Times New Roman" panose="02020603050405020304" pitchFamily="18" charset="0"/>
              </a:rPr>
              <a:t>Authors: </a:t>
            </a:r>
            <a:r>
              <a:rPr lang="en-US" sz="2900" dirty="0">
                <a:latin typeface="Times New Roman" panose="02020603050405020304" pitchFamily="18" charset="0"/>
                <a:cs typeface="Times New Roman" panose="02020603050405020304" pitchFamily="18" charset="0"/>
              </a:rPr>
              <a:t>Teddy Hendra, Riccardo </a:t>
            </a:r>
            <a:r>
              <a:rPr lang="en-US" sz="2900" dirty="0" err="1">
                <a:latin typeface="Times New Roman" panose="02020603050405020304" pitchFamily="18" charset="0"/>
                <a:cs typeface="Times New Roman" panose="02020603050405020304" pitchFamily="18" charset="0"/>
              </a:rPr>
              <a:t>Spolaor</a:t>
            </a:r>
            <a:r>
              <a:rPr lang="en-US" sz="2900" dirty="0">
                <a:latin typeface="Times New Roman" panose="02020603050405020304" pitchFamily="18" charset="0"/>
                <a:cs typeface="Times New Roman" panose="02020603050405020304" pitchFamily="18" charset="0"/>
              </a:rPr>
              <a:t> and </a:t>
            </a:r>
            <a:r>
              <a:rPr lang="en-US" sz="2900" dirty="0" err="1">
                <a:latin typeface="Times New Roman" panose="02020603050405020304" pitchFamily="18" charset="0"/>
                <a:cs typeface="Times New Roman" panose="02020603050405020304" pitchFamily="18" charset="0"/>
              </a:rPr>
              <a:t>Zhenxiang</a:t>
            </a:r>
            <a:r>
              <a:rPr lang="en-US" sz="2900" dirty="0">
                <a:latin typeface="Times New Roman" panose="02020603050405020304" pitchFamily="18" charset="0"/>
                <a:cs typeface="Times New Roman" panose="02020603050405020304" pitchFamily="18" charset="0"/>
              </a:rPr>
              <a:t> Chen</a:t>
            </a:r>
            <a:endParaRPr lang="en-IN" sz="2900" dirty="0">
              <a:latin typeface="Times New Roman" panose="02020603050405020304" pitchFamily="18" charset="0"/>
              <a:cs typeface="Times New Roman" panose="02020603050405020304" pitchFamily="18" charset="0"/>
            </a:endParaRPr>
          </a:p>
          <a:p>
            <a:pPr marL="0" indent="0" algn="just">
              <a:buNone/>
            </a:pPr>
            <a:r>
              <a:rPr lang="en-IN" sz="2900" b="1" dirty="0">
                <a:latin typeface="Times New Roman" panose="02020603050405020304" pitchFamily="18" charset="0"/>
                <a:cs typeface="Times New Roman" panose="02020603050405020304" pitchFamily="18" charset="0"/>
              </a:rPr>
              <a:t>Year of publishing: </a:t>
            </a:r>
            <a:r>
              <a:rPr lang="en-IN" sz="2900" dirty="0">
                <a:latin typeface="Times New Roman" panose="02020603050405020304" pitchFamily="18" charset="0"/>
                <a:cs typeface="Times New Roman" panose="02020603050405020304" pitchFamily="18" charset="0"/>
              </a:rPr>
              <a:t>2020</a:t>
            </a:r>
          </a:p>
          <a:p>
            <a:pPr marL="0" indent="0" algn="just">
              <a:lnSpc>
                <a:spcPct val="110000"/>
              </a:lnSpc>
              <a:buNone/>
            </a:pPr>
            <a:r>
              <a:rPr lang="en-IN" sz="2900" b="1" dirty="0">
                <a:latin typeface="Times New Roman" panose="02020603050405020304" pitchFamily="18" charset="0"/>
                <a:cs typeface="Times New Roman" panose="02020603050405020304" pitchFamily="18" charset="0"/>
              </a:rPr>
              <a:t>Summary</a:t>
            </a:r>
            <a:r>
              <a:rPr lang="en-IN" sz="2900" dirty="0">
                <a:latin typeface="Times New Roman" panose="02020603050405020304" pitchFamily="18" charset="0"/>
                <a:cs typeface="Times New Roman" panose="02020603050405020304" pitchFamily="18" charset="0"/>
              </a:rPr>
              <a:t>: </a:t>
            </a:r>
            <a:r>
              <a:rPr lang="en-US" sz="2900" dirty="0">
                <a:latin typeface="Times New Roman" panose="02020603050405020304" pitchFamily="18" charset="0"/>
                <a:cs typeface="Times New Roman" panose="02020603050405020304" pitchFamily="18" charset="0"/>
              </a:rPr>
              <a:t>—In this paper, the authors presented a computer vision technique  for detecting multiple objects simultaneously. In particular, their proposal specifically aims to detect the presence of faces and text within an image. To achieve this goal, our technique relies on Markov Clustering Networks (MCN) and Viola-Jones algorithm. These algorithms perform object detection without prior consideration of the external factors, such as the image size, gradient, orientation, and characters. While we identify the presence of such objects within a single image, their technique is also able to detect multiple lookalike faces (e.g. doll, mask) and multiple textual objects with different orientation. As a result of the experimental evaluation, our proposed technique able to detect image with frontal face and text with 90% accuracy and around 80% accuracy for images with non-frontal face and text. Finally, </a:t>
            </a:r>
            <a:r>
              <a:rPr lang="en-US" sz="2900" dirty="0" err="1">
                <a:latin typeface="Times New Roman" panose="02020603050405020304" pitchFamily="18" charset="0"/>
                <a:cs typeface="Times New Roman" panose="02020603050405020304" pitchFamily="18" charset="0"/>
              </a:rPr>
              <a:t>theri</a:t>
            </a:r>
            <a:r>
              <a:rPr lang="en-US" sz="2900" dirty="0">
                <a:latin typeface="Times New Roman" panose="02020603050405020304" pitchFamily="18" charset="0"/>
                <a:cs typeface="Times New Roman" panose="02020603050405020304" pitchFamily="18" charset="0"/>
              </a:rPr>
              <a:t> technique achieves a new state of the art performance with an average precision of 88%, performs real-time inference with a frame rate of above 50 Frame Per Second (FPS) and has a faster computation time when compared with other techniques.</a:t>
            </a:r>
            <a:endParaRPr lang="en-IN"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2508099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8392C7-4B02-FD5D-8404-D5D41AEDFA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B7397B-3139-DD6D-B920-B0CBD5840613}"/>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Literature Survey 14</a:t>
            </a:r>
            <a:endParaRPr lang="en-IN" dirty="0"/>
          </a:p>
        </p:txBody>
      </p:sp>
      <p:sp>
        <p:nvSpPr>
          <p:cNvPr id="3" name="Content Placeholder 2">
            <a:extLst>
              <a:ext uri="{FF2B5EF4-FFF2-40B4-BE49-F238E27FC236}">
                <a16:creationId xmlns:a16="http://schemas.microsoft.com/office/drawing/2014/main" id="{F40E9328-82EB-254B-158E-CBA3D91543CC}"/>
              </a:ext>
            </a:extLst>
          </p:cNvPr>
          <p:cNvSpPr>
            <a:spLocks noGrp="1"/>
          </p:cNvSpPr>
          <p:nvPr>
            <p:ph idx="1"/>
          </p:nvPr>
        </p:nvSpPr>
        <p:spPr>
          <a:xfrm>
            <a:off x="730737" y="1563077"/>
            <a:ext cx="10937631" cy="4626708"/>
          </a:xfrm>
        </p:spPr>
        <p:txBody>
          <a:bodyPr>
            <a:normAutofit fontScale="62500" lnSpcReduction="20000"/>
          </a:bodyPr>
          <a:lstStyle/>
          <a:p>
            <a:pPr marL="0" indent="0" algn="just">
              <a:buNone/>
            </a:pPr>
            <a:r>
              <a:rPr lang="en-IN" sz="2900" b="1" dirty="0">
                <a:latin typeface="Times New Roman" panose="02020603050405020304" pitchFamily="18" charset="0"/>
                <a:cs typeface="Times New Roman" panose="02020603050405020304" pitchFamily="18" charset="0"/>
              </a:rPr>
              <a:t>Title – </a:t>
            </a:r>
            <a:r>
              <a:rPr lang="en-US" sz="2900" u="sng" dirty="0">
                <a:latin typeface="Times New Roman" panose="02020603050405020304" pitchFamily="18" charset="0"/>
                <a:cs typeface="Times New Roman" panose="02020603050405020304" pitchFamily="18" charset="0"/>
              </a:rPr>
              <a:t>YOLO-compact: An Efficient YOLO Network for Single Category Real-time Object Detection</a:t>
            </a:r>
          </a:p>
          <a:p>
            <a:pPr marL="0" indent="0" algn="just">
              <a:buNone/>
            </a:pPr>
            <a:r>
              <a:rPr lang="en-IN" sz="2900" b="1" dirty="0">
                <a:latin typeface="Times New Roman" panose="02020603050405020304" pitchFamily="18" charset="0"/>
                <a:cs typeface="Times New Roman" panose="02020603050405020304" pitchFamily="18" charset="0"/>
              </a:rPr>
              <a:t>Authors: </a:t>
            </a:r>
            <a:r>
              <a:rPr lang="de-DE" sz="2900" dirty="0">
                <a:latin typeface="Times New Roman" panose="02020603050405020304" pitchFamily="18" charset="0"/>
                <a:cs typeface="Times New Roman" panose="02020603050405020304" pitchFamily="18" charset="0"/>
              </a:rPr>
              <a:t>Yonghui Lu1, Langwen Zhang2, Wei Xie</a:t>
            </a:r>
          </a:p>
          <a:p>
            <a:pPr marL="0" indent="0" algn="just">
              <a:buNone/>
            </a:pPr>
            <a:r>
              <a:rPr lang="en-IN" sz="2900" b="1" dirty="0">
                <a:latin typeface="Times New Roman" panose="02020603050405020304" pitchFamily="18" charset="0"/>
                <a:cs typeface="Times New Roman" panose="02020603050405020304" pitchFamily="18" charset="0"/>
              </a:rPr>
              <a:t>Year of publishing: </a:t>
            </a:r>
            <a:r>
              <a:rPr lang="en-IN" sz="2900" dirty="0">
                <a:latin typeface="Times New Roman" panose="02020603050405020304" pitchFamily="18" charset="0"/>
                <a:cs typeface="Times New Roman" panose="02020603050405020304" pitchFamily="18" charset="0"/>
              </a:rPr>
              <a:t>2020</a:t>
            </a:r>
          </a:p>
          <a:p>
            <a:pPr marL="0" indent="0" algn="just">
              <a:lnSpc>
                <a:spcPct val="110000"/>
              </a:lnSpc>
              <a:buNone/>
            </a:pPr>
            <a:r>
              <a:rPr lang="en-IN" sz="2900" b="1" dirty="0">
                <a:latin typeface="Times New Roman" panose="02020603050405020304" pitchFamily="18" charset="0"/>
                <a:cs typeface="Times New Roman" panose="02020603050405020304" pitchFamily="18" charset="0"/>
              </a:rPr>
              <a:t>Summary</a:t>
            </a:r>
            <a:r>
              <a:rPr lang="en-IN" sz="2900" dirty="0">
                <a:latin typeface="Times New Roman" panose="02020603050405020304" pitchFamily="18" charset="0"/>
                <a:cs typeface="Times New Roman" panose="02020603050405020304" pitchFamily="18" charset="0"/>
              </a:rPr>
              <a:t>: </a:t>
            </a:r>
            <a:r>
              <a:rPr lang="en-US" sz="2900" dirty="0">
                <a:latin typeface="Times New Roman" panose="02020603050405020304" pitchFamily="18" charset="0"/>
                <a:cs typeface="Times New Roman" panose="02020603050405020304" pitchFamily="18" charset="0"/>
              </a:rPr>
              <a:t>— In this paper, </a:t>
            </a:r>
            <a:r>
              <a:rPr lang="en-US" dirty="0">
                <a:latin typeface="Times New Roman" panose="02020603050405020304" pitchFamily="18" charset="0"/>
                <a:cs typeface="Times New Roman" panose="02020603050405020304" pitchFamily="18" charset="0"/>
              </a:rPr>
              <a:t>an efficient YOLO-compact network designed for single category real-time object detection is proposed. This paper first explored a series of methods for converting a large and deep network to a compact and efficient network, through a series of ablation experiments. Then these methods were assembled to YOLOv3 network, which obtains the YOLO-compact’s infrastructure. A network structure design approach that separates the down sampling layer from all network modules was proposed, which facilitates the modular design of the network. The shortcut structure in the RFB module is changed to the direct connection structure, and the 1x3+3x1+3x3 convolution structure is used instead of 5x5 convolution, which obtains efficient RFB-c module. The residual bottleneck block has been improved, by removing the last 1x1 convolution layer and using 3x3 depth wise separable convolution. Since pedestrian is the most representative object in practical applications, this paper uses the result on person category in VOC2007 test set to represent the network performance. The model size of YOLO-compact is only 9MB, which is 3.7 times smaller than tiny-yolov3, 6.7 times smaller than tiny-yolov2, and 26 times smaller than YOLOv3. The AP result of YOLO-compact is 86.85%, which is 37% higher than tiny-yolov3, 32% higher than tiny-yolov2, and even 2.7% higher than the YOLOv3</a:t>
            </a:r>
            <a:endParaRPr lang="en-IN"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016753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C587C-5D11-64F0-D765-55F5D8739A8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Table of Contents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0CB8774-BB24-B69B-8540-8AEA8947545C}"/>
              </a:ext>
            </a:extLst>
          </p:cNvPr>
          <p:cNvSpPr>
            <a:spLocks noGrp="1"/>
          </p:cNvSpPr>
          <p:nvPr>
            <p:ph idx="1"/>
          </p:nvPr>
        </p:nvSpPr>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Problem Statement</a:t>
            </a:r>
          </a:p>
          <a:p>
            <a:r>
              <a:rPr lang="en-US" dirty="0">
                <a:latin typeface="Times New Roman" panose="02020603050405020304" pitchFamily="18" charset="0"/>
                <a:cs typeface="Times New Roman" panose="02020603050405020304" pitchFamily="18" charset="0"/>
              </a:rPr>
              <a:t>Objectives</a:t>
            </a:r>
          </a:p>
          <a:p>
            <a:r>
              <a:rPr lang="en-US" dirty="0">
                <a:latin typeface="Times New Roman" panose="02020603050405020304" pitchFamily="18" charset="0"/>
                <a:cs typeface="Times New Roman" panose="02020603050405020304" pitchFamily="18" charset="0"/>
              </a:rPr>
              <a:t>Technology Used</a:t>
            </a:r>
          </a:p>
          <a:p>
            <a:r>
              <a:rPr lang="en-US" dirty="0">
                <a:latin typeface="Times New Roman" panose="02020603050405020304" pitchFamily="18" charset="0"/>
                <a:cs typeface="Times New Roman" panose="02020603050405020304" pitchFamily="18" charset="0"/>
              </a:rPr>
              <a:t>Literature Review</a:t>
            </a:r>
          </a:p>
          <a:p>
            <a:r>
              <a:rPr lang="en-US" dirty="0">
                <a:latin typeface="Times New Roman" panose="02020603050405020304" pitchFamily="18" charset="0"/>
                <a:cs typeface="Times New Roman" panose="02020603050405020304" pitchFamily="18" charset="0"/>
              </a:rPr>
              <a:t>Diagrams</a:t>
            </a:r>
          </a:p>
          <a:p>
            <a:r>
              <a:rPr lang="en-US" dirty="0">
                <a:latin typeface="Times New Roman" panose="02020603050405020304" pitchFamily="18" charset="0"/>
                <a:cs typeface="Times New Roman" panose="02020603050405020304" pitchFamily="18" charset="0"/>
              </a:rPr>
              <a:t>Patent Status</a:t>
            </a:r>
          </a:p>
          <a:p>
            <a:r>
              <a:rPr lang="en-US" dirty="0">
                <a:latin typeface="Times New Roman" panose="02020603050405020304" pitchFamily="18" charset="0"/>
                <a:cs typeface="Times New Roman" panose="02020603050405020304" pitchFamily="18" charset="0"/>
              </a:rPr>
              <a:t>Research Paper Status</a:t>
            </a:r>
          </a:p>
          <a:p>
            <a:r>
              <a:rPr lang="en-US" dirty="0">
                <a:latin typeface="Times New Roman" panose="02020603050405020304" pitchFamily="18" charset="0"/>
                <a:cs typeface="Times New Roman" panose="02020603050405020304" pitchFamily="18" charset="0"/>
              </a:rPr>
              <a:t>Project Status</a:t>
            </a:r>
          </a:p>
          <a:p>
            <a:r>
              <a:rPr lang="en-US" dirty="0">
                <a:latin typeface="Times New Roman" panose="02020603050405020304" pitchFamily="18" charset="0"/>
                <a:cs typeface="Times New Roman" panose="02020603050405020304" pitchFamily="18" charset="0"/>
              </a:rPr>
              <a:t>Documents Proof</a:t>
            </a:r>
          </a:p>
          <a:p>
            <a:r>
              <a:rPr lang="en-US" dirty="0">
                <a:latin typeface="Times New Roman" panose="02020603050405020304" pitchFamily="18" charset="0"/>
                <a:cs typeface="Times New Roman" panose="02020603050405020304" pitchFamily="18" charset="0"/>
              </a:rPr>
              <a:t>References</a:t>
            </a: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12776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8392C7-4B02-FD5D-8404-D5D41AEDFA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B7397B-3139-DD6D-B920-B0CBD5840613}"/>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Literature Survey 15</a:t>
            </a:r>
            <a:endParaRPr lang="en-IN" dirty="0"/>
          </a:p>
        </p:txBody>
      </p:sp>
      <p:sp>
        <p:nvSpPr>
          <p:cNvPr id="3" name="Content Placeholder 2">
            <a:extLst>
              <a:ext uri="{FF2B5EF4-FFF2-40B4-BE49-F238E27FC236}">
                <a16:creationId xmlns:a16="http://schemas.microsoft.com/office/drawing/2014/main" id="{F40E9328-82EB-254B-158E-CBA3D91543CC}"/>
              </a:ext>
            </a:extLst>
          </p:cNvPr>
          <p:cNvSpPr>
            <a:spLocks noGrp="1"/>
          </p:cNvSpPr>
          <p:nvPr>
            <p:ph idx="1"/>
          </p:nvPr>
        </p:nvSpPr>
        <p:spPr>
          <a:xfrm>
            <a:off x="730737" y="1563077"/>
            <a:ext cx="10937631" cy="4626708"/>
          </a:xfrm>
        </p:spPr>
        <p:txBody>
          <a:bodyPr>
            <a:normAutofit fontScale="77500" lnSpcReduction="20000"/>
          </a:bodyPr>
          <a:lstStyle/>
          <a:p>
            <a:pPr marL="0" indent="0" algn="just">
              <a:buNone/>
            </a:pPr>
            <a:r>
              <a:rPr lang="en-IN" sz="2900" b="1" dirty="0">
                <a:latin typeface="Times New Roman" panose="02020603050405020304" pitchFamily="18" charset="0"/>
                <a:cs typeface="Times New Roman" panose="02020603050405020304" pitchFamily="18" charset="0"/>
              </a:rPr>
              <a:t>Title – </a:t>
            </a:r>
            <a:r>
              <a:rPr lang="en-US" sz="2900" u="sng" dirty="0">
                <a:latin typeface="Times New Roman" panose="02020603050405020304" pitchFamily="18" charset="0"/>
                <a:cs typeface="Times New Roman" panose="02020603050405020304" pitchFamily="18" charset="0"/>
              </a:rPr>
              <a:t>You Only Look </a:t>
            </a:r>
            <a:r>
              <a:rPr lang="en-US" sz="2900" u="sng" dirty="0" err="1">
                <a:latin typeface="Times New Roman" panose="02020603050405020304" pitchFamily="18" charset="0"/>
                <a:cs typeface="Times New Roman" panose="02020603050405020304" pitchFamily="18" charset="0"/>
              </a:rPr>
              <a:t>Once:Unified</a:t>
            </a:r>
            <a:r>
              <a:rPr lang="en-US" sz="2900" u="sng" dirty="0">
                <a:latin typeface="Times New Roman" panose="02020603050405020304" pitchFamily="18" charset="0"/>
                <a:cs typeface="Times New Roman" panose="02020603050405020304" pitchFamily="18" charset="0"/>
              </a:rPr>
              <a:t>, Real-Time Object Detection</a:t>
            </a:r>
          </a:p>
          <a:p>
            <a:pPr marL="0" indent="0" algn="just">
              <a:buNone/>
            </a:pPr>
            <a:r>
              <a:rPr lang="en-IN" sz="2900" b="1" dirty="0">
                <a:latin typeface="Times New Roman" panose="02020603050405020304" pitchFamily="18" charset="0"/>
                <a:cs typeface="Times New Roman" panose="02020603050405020304" pitchFamily="18" charset="0"/>
              </a:rPr>
              <a:t>Authors: </a:t>
            </a:r>
            <a:r>
              <a:rPr lang="en-US" sz="2600" dirty="0">
                <a:latin typeface="Times New Roman" panose="02020603050405020304" pitchFamily="18" charset="0"/>
                <a:cs typeface="Times New Roman" panose="02020603050405020304" pitchFamily="18" charset="0"/>
              </a:rPr>
              <a:t>Joseph Redmon , Santosh </a:t>
            </a:r>
            <a:r>
              <a:rPr lang="en-US" sz="2600" dirty="0" err="1">
                <a:latin typeface="Times New Roman" panose="02020603050405020304" pitchFamily="18" charset="0"/>
                <a:cs typeface="Times New Roman" panose="02020603050405020304" pitchFamily="18" charset="0"/>
              </a:rPr>
              <a:t>Divvala</a:t>
            </a:r>
            <a:r>
              <a:rPr lang="en-US" sz="2600" dirty="0">
                <a:latin typeface="Times New Roman" panose="02020603050405020304" pitchFamily="18" charset="0"/>
                <a:cs typeface="Times New Roman" panose="02020603050405020304" pitchFamily="18" charset="0"/>
              </a:rPr>
              <a:t>, Ross </a:t>
            </a:r>
            <a:r>
              <a:rPr lang="en-US" sz="2600" dirty="0" err="1">
                <a:latin typeface="Times New Roman" panose="02020603050405020304" pitchFamily="18" charset="0"/>
                <a:cs typeface="Times New Roman" panose="02020603050405020304" pitchFamily="18" charset="0"/>
              </a:rPr>
              <a:t>Girshick</a:t>
            </a:r>
            <a:r>
              <a:rPr lang="en-US" sz="2600" dirty="0">
                <a:latin typeface="Times New Roman" panose="02020603050405020304" pitchFamily="18" charset="0"/>
                <a:cs typeface="Times New Roman" panose="02020603050405020304" pitchFamily="18" charset="0"/>
              </a:rPr>
              <a:t>, and Ali Farhadi</a:t>
            </a:r>
          </a:p>
          <a:p>
            <a:pPr marL="0" indent="0" algn="just">
              <a:buNone/>
            </a:pPr>
            <a:r>
              <a:rPr lang="en-IN" sz="2900" b="1" dirty="0">
                <a:latin typeface="Times New Roman" panose="02020603050405020304" pitchFamily="18" charset="0"/>
                <a:cs typeface="Times New Roman" panose="02020603050405020304" pitchFamily="18" charset="0"/>
              </a:rPr>
              <a:t>Year of publishing: </a:t>
            </a:r>
            <a:r>
              <a:rPr lang="en-IN" sz="2900" dirty="0">
                <a:latin typeface="Times New Roman" panose="02020603050405020304" pitchFamily="18" charset="0"/>
                <a:cs typeface="Times New Roman" panose="02020603050405020304" pitchFamily="18" charset="0"/>
              </a:rPr>
              <a:t>2016</a:t>
            </a:r>
          </a:p>
          <a:p>
            <a:pPr marL="0" indent="0" algn="just">
              <a:lnSpc>
                <a:spcPct val="110000"/>
              </a:lnSpc>
              <a:buNone/>
            </a:pPr>
            <a:r>
              <a:rPr lang="en-IN" sz="2900" b="1" dirty="0">
                <a:latin typeface="Times New Roman" panose="02020603050405020304" pitchFamily="18" charset="0"/>
                <a:cs typeface="Times New Roman" panose="02020603050405020304" pitchFamily="18" charset="0"/>
              </a:rPr>
              <a:t>Summary</a:t>
            </a:r>
            <a:r>
              <a:rPr lang="en-IN" sz="2900" dirty="0">
                <a:latin typeface="Times New Roman" panose="02020603050405020304" pitchFamily="18" charset="0"/>
                <a:cs typeface="Times New Roman" panose="02020603050405020304" pitchFamily="18" charset="0"/>
              </a:rPr>
              <a:t>: </a:t>
            </a:r>
            <a:r>
              <a:rPr lang="en-US" sz="2900" dirty="0">
                <a:latin typeface="Times New Roman" panose="02020603050405020304" pitchFamily="18" charset="0"/>
                <a:cs typeface="Times New Roman" panose="02020603050405020304" pitchFamily="18" charset="0"/>
              </a:rPr>
              <a:t>—In this paper, the authors presented </a:t>
            </a:r>
            <a:r>
              <a:rPr lang="en-US" dirty="0">
                <a:latin typeface="Times New Roman" panose="02020603050405020304" pitchFamily="18" charset="0"/>
                <a:cs typeface="Times New Roman" panose="02020603050405020304" pitchFamily="18" charset="0"/>
              </a:rPr>
              <a:t>YOLO, a new approach to object detection. Prior work on object detection repurposes classifiers to perform detection. Instead, they framed object detection as a regression problem to spatially separated bounding boxes and associated class probabilities. A single neural network predicts bounding boxes and class probabilities directly from full images in one evaluation. Since the whole detection pipeline is a single network, it can be optimized end-to-end directly on detection performance. The unified architecture is extremely fast. Base YOLO model processes images in real-time at 45 frames per second. A smaller version of the network, Fast YOLO, processes an astounding 155 frames per second while still achieving double the </a:t>
            </a:r>
            <a:r>
              <a:rPr lang="en-US" dirty="0" err="1">
                <a:latin typeface="Times New Roman" panose="02020603050405020304" pitchFamily="18" charset="0"/>
                <a:cs typeface="Times New Roman" panose="02020603050405020304" pitchFamily="18" charset="0"/>
              </a:rPr>
              <a:t>mAP</a:t>
            </a:r>
            <a:r>
              <a:rPr lang="en-US" dirty="0">
                <a:latin typeface="Times New Roman" panose="02020603050405020304" pitchFamily="18" charset="0"/>
                <a:cs typeface="Times New Roman" panose="02020603050405020304" pitchFamily="18" charset="0"/>
              </a:rPr>
              <a:t> of other real-time detectors. Compared to state-of-the-art detection systems, YOLO makes more localization errors but is less likely to predict false positives on background. </a:t>
            </a:r>
            <a:endParaRPr lang="en-IN"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8832616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9D652-B782-44E3-A8A1-2289282F294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Literature Review - Table</a:t>
            </a:r>
            <a:endParaRPr lang="en-IN" b="1" dirty="0">
              <a:latin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57BD266C-D6E9-68B6-2F94-92B1E0E7CE98}"/>
              </a:ext>
            </a:extLst>
          </p:cNvPr>
          <p:cNvGraphicFramePr>
            <a:graphicFrameLocks noGrp="1"/>
          </p:cNvGraphicFramePr>
          <p:nvPr>
            <p:extLst>
              <p:ext uri="{D42A27DB-BD31-4B8C-83A1-F6EECF244321}">
                <p14:modId xmlns:p14="http://schemas.microsoft.com/office/powerpoint/2010/main" val="2943320529"/>
              </p:ext>
            </p:extLst>
          </p:nvPr>
        </p:nvGraphicFramePr>
        <p:xfrm>
          <a:off x="505602" y="1441722"/>
          <a:ext cx="11435110" cy="4777595"/>
        </p:xfrm>
        <a:graphic>
          <a:graphicData uri="http://schemas.openxmlformats.org/drawingml/2006/table">
            <a:tbl>
              <a:tblPr firstRow="1" bandRow="1">
                <a:tableStyleId>{F5AB1C69-6EDB-4FF4-983F-18BD219EF322}</a:tableStyleId>
              </a:tblPr>
              <a:tblGrid>
                <a:gridCol w="960755">
                  <a:extLst>
                    <a:ext uri="{9D8B030D-6E8A-4147-A177-3AD203B41FA5}">
                      <a16:colId xmlns:a16="http://schemas.microsoft.com/office/drawing/2014/main" val="49494276"/>
                    </a:ext>
                  </a:extLst>
                </a:gridCol>
                <a:gridCol w="1319632">
                  <a:extLst>
                    <a:ext uri="{9D8B030D-6E8A-4147-A177-3AD203B41FA5}">
                      <a16:colId xmlns:a16="http://schemas.microsoft.com/office/drawing/2014/main" val="163167627"/>
                    </a:ext>
                  </a:extLst>
                </a:gridCol>
                <a:gridCol w="1281301">
                  <a:extLst>
                    <a:ext uri="{9D8B030D-6E8A-4147-A177-3AD203B41FA5}">
                      <a16:colId xmlns:a16="http://schemas.microsoft.com/office/drawing/2014/main" val="3671943270"/>
                    </a:ext>
                  </a:extLst>
                </a:gridCol>
                <a:gridCol w="783018">
                  <a:extLst>
                    <a:ext uri="{9D8B030D-6E8A-4147-A177-3AD203B41FA5}">
                      <a16:colId xmlns:a16="http://schemas.microsoft.com/office/drawing/2014/main" val="2659256686"/>
                    </a:ext>
                  </a:extLst>
                </a:gridCol>
                <a:gridCol w="2283424">
                  <a:extLst>
                    <a:ext uri="{9D8B030D-6E8A-4147-A177-3AD203B41FA5}">
                      <a16:colId xmlns:a16="http://schemas.microsoft.com/office/drawing/2014/main" val="3193735050"/>
                    </a:ext>
                  </a:extLst>
                </a:gridCol>
                <a:gridCol w="1794369">
                  <a:extLst>
                    <a:ext uri="{9D8B030D-6E8A-4147-A177-3AD203B41FA5}">
                      <a16:colId xmlns:a16="http://schemas.microsoft.com/office/drawing/2014/main" val="1199963380"/>
                    </a:ext>
                  </a:extLst>
                </a:gridCol>
                <a:gridCol w="3012611">
                  <a:extLst>
                    <a:ext uri="{9D8B030D-6E8A-4147-A177-3AD203B41FA5}">
                      <a16:colId xmlns:a16="http://schemas.microsoft.com/office/drawing/2014/main" val="1216825086"/>
                    </a:ext>
                  </a:extLst>
                </a:gridCol>
              </a:tblGrid>
              <a:tr h="0">
                <a:tc>
                  <a:txBody>
                    <a:bodyPr/>
                    <a:lstStyle/>
                    <a:p>
                      <a:r>
                        <a:rPr lang="en-US" sz="1600" dirty="0">
                          <a:solidFill>
                            <a:sysClr val="windowText" lastClr="000000"/>
                          </a:solidFill>
                          <a:latin typeface="Times New Roman" panose="02020603050405020304" pitchFamily="18" charset="0"/>
                          <a:ea typeface="Tahoma" panose="020B0604030504040204" pitchFamily="34" charset="0"/>
                          <a:cs typeface="Times New Roman" panose="02020603050405020304" pitchFamily="18" charset="0"/>
                        </a:rPr>
                        <a:t>Sr. No</a:t>
                      </a:r>
                      <a:endParaRPr lang="en-IN" sz="1600" dirty="0">
                        <a:solidFill>
                          <a:sysClr val="windowText" lastClr="000000"/>
                        </a:solidFill>
                        <a:latin typeface="Times New Roman" panose="02020603050405020304" pitchFamily="18" charset="0"/>
                        <a:ea typeface="Tahoma" panose="020B0604030504040204" pitchFamily="3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a:solidFill>
                            <a:sysClr val="windowText" lastClr="000000"/>
                          </a:solidFill>
                          <a:latin typeface="Times New Roman" panose="02020603050405020304" pitchFamily="18" charset="0"/>
                          <a:ea typeface="Tahoma" panose="020B0604030504040204" pitchFamily="34" charset="0"/>
                          <a:cs typeface="Times New Roman" panose="02020603050405020304" pitchFamily="18" charset="0"/>
                        </a:rPr>
                        <a:t>Reference</a:t>
                      </a:r>
                      <a:endParaRPr lang="en-IN" sz="1600" dirty="0">
                        <a:solidFill>
                          <a:sysClr val="windowText" lastClr="000000"/>
                        </a:solidFill>
                        <a:latin typeface="Times New Roman" panose="02020603050405020304" pitchFamily="18" charset="0"/>
                        <a:ea typeface="Tahoma" panose="020B0604030504040204" pitchFamily="3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a:solidFill>
                            <a:sysClr val="windowText" lastClr="000000"/>
                          </a:solidFill>
                          <a:latin typeface="Times New Roman" panose="02020603050405020304" pitchFamily="18" charset="0"/>
                          <a:ea typeface="Tahoma" panose="020B0604030504040204" pitchFamily="34" charset="0"/>
                          <a:cs typeface="Times New Roman" panose="02020603050405020304" pitchFamily="18" charset="0"/>
                        </a:rPr>
                        <a:t>Author</a:t>
                      </a:r>
                      <a:endParaRPr lang="en-IN" sz="1600" dirty="0">
                        <a:solidFill>
                          <a:sysClr val="windowText" lastClr="000000"/>
                        </a:solidFill>
                        <a:latin typeface="Times New Roman" panose="02020603050405020304" pitchFamily="18" charset="0"/>
                        <a:ea typeface="Tahoma" panose="020B0604030504040204" pitchFamily="3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a:solidFill>
                            <a:sysClr val="windowText" lastClr="000000"/>
                          </a:solidFill>
                          <a:latin typeface="Times New Roman" panose="02020603050405020304" pitchFamily="18" charset="0"/>
                          <a:ea typeface="Tahoma" panose="020B0604030504040204" pitchFamily="34" charset="0"/>
                          <a:cs typeface="Times New Roman" panose="02020603050405020304" pitchFamily="18" charset="0"/>
                        </a:rPr>
                        <a:t>Year</a:t>
                      </a:r>
                      <a:endParaRPr lang="en-IN" sz="1600" dirty="0">
                        <a:solidFill>
                          <a:sysClr val="windowText" lastClr="000000"/>
                        </a:solidFill>
                        <a:latin typeface="Times New Roman" panose="02020603050405020304" pitchFamily="18" charset="0"/>
                        <a:ea typeface="Tahoma" panose="020B0604030504040204" pitchFamily="3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a:solidFill>
                            <a:sysClr val="windowText" lastClr="000000"/>
                          </a:solidFill>
                          <a:latin typeface="Times New Roman" panose="02020603050405020304" pitchFamily="18" charset="0"/>
                          <a:ea typeface="Tahoma" panose="020B0604030504040204" pitchFamily="34" charset="0"/>
                          <a:cs typeface="Times New Roman" panose="02020603050405020304" pitchFamily="18" charset="0"/>
                        </a:rPr>
                        <a:t>Research Focus</a:t>
                      </a:r>
                      <a:endParaRPr lang="en-IN" sz="1600" dirty="0">
                        <a:solidFill>
                          <a:sysClr val="windowText" lastClr="000000"/>
                        </a:solidFill>
                        <a:latin typeface="Times New Roman" panose="02020603050405020304" pitchFamily="18" charset="0"/>
                        <a:ea typeface="Tahoma" panose="020B0604030504040204" pitchFamily="3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a:solidFill>
                            <a:sysClr val="windowText" lastClr="000000"/>
                          </a:solidFill>
                          <a:latin typeface="Times New Roman" panose="02020603050405020304" pitchFamily="18" charset="0"/>
                          <a:ea typeface="Tahoma" panose="020B0604030504040204" pitchFamily="34" charset="0"/>
                          <a:cs typeface="Times New Roman" panose="02020603050405020304" pitchFamily="18" charset="0"/>
                        </a:rPr>
                        <a:t>Methodology </a:t>
                      </a:r>
                      <a:endParaRPr lang="en-IN" sz="1600" dirty="0">
                        <a:solidFill>
                          <a:sysClr val="windowText" lastClr="000000"/>
                        </a:solidFill>
                        <a:latin typeface="Times New Roman" panose="02020603050405020304" pitchFamily="18" charset="0"/>
                        <a:ea typeface="Tahoma" panose="020B0604030504040204" pitchFamily="3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a:solidFill>
                            <a:sysClr val="windowText" lastClr="000000"/>
                          </a:solidFill>
                          <a:latin typeface="Times New Roman" panose="02020603050405020304" pitchFamily="18" charset="0"/>
                          <a:ea typeface="Tahoma" panose="020B0604030504040204" pitchFamily="34" charset="0"/>
                          <a:cs typeface="Times New Roman" panose="02020603050405020304" pitchFamily="18" charset="0"/>
                        </a:rPr>
                        <a:t>Key Findings</a:t>
                      </a:r>
                      <a:endParaRPr lang="en-IN" sz="1600" dirty="0">
                        <a:solidFill>
                          <a:sysClr val="windowText" lastClr="000000"/>
                        </a:solidFill>
                        <a:latin typeface="Times New Roman" panose="02020603050405020304" pitchFamily="18" charset="0"/>
                        <a:ea typeface="Tahoma" panose="020B0604030504040204" pitchFamily="3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29592798"/>
                  </a:ext>
                </a:extLst>
              </a:tr>
              <a:tr h="920825">
                <a:tc>
                  <a:txBody>
                    <a:bodyPr/>
                    <a:lstStyle/>
                    <a:p>
                      <a:r>
                        <a:rPr lang="en-US" sz="1200" dirty="0">
                          <a:solidFill>
                            <a:sysClr val="windowText" lastClr="000000"/>
                          </a:solidFill>
                          <a:latin typeface="Times New Roman" panose="02020603050405020304" pitchFamily="18" charset="0"/>
                          <a:ea typeface="Tahoma" panose="020B0604030504040204" pitchFamily="34" charset="0"/>
                          <a:cs typeface="Times New Roman" panose="02020603050405020304" pitchFamily="18" charset="0"/>
                        </a:rPr>
                        <a:t>1</a:t>
                      </a:r>
                      <a:endParaRPr lang="en-IN" sz="1200" dirty="0">
                        <a:solidFill>
                          <a:sysClr val="windowText" lastClr="000000"/>
                        </a:solidFill>
                        <a:latin typeface="Times New Roman" panose="02020603050405020304" pitchFamily="18" charset="0"/>
                        <a:ea typeface="Tahoma" panose="020B0604030504040204" pitchFamily="3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ysClr val="windowText" lastClr="000000"/>
                          </a:solidFill>
                          <a:latin typeface="Times New Roman" panose="02020603050405020304" pitchFamily="18" charset="0"/>
                          <a:ea typeface="Tahoma" panose="020B0604030504040204" pitchFamily="34" charset="0"/>
                          <a:cs typeface="Times New Roman" panose="02020603050405020304" pitchFamily="18" charset="0"/>
                        </a:rPr>
                        <a:t>Hernandez, </a:t>
                      </a:r>
                      <a:r>
                        <a:rPr lang="en-US" sz="1200" dirty="0" err="1">
                          <a:solidFill>
                            <a:sysClr val="windowText" lastClr="000000"/>
                          </a:solidFill>
                          <a:latin typeface="Times New Roman" panose="02020603050405020304" pitchFamily="18" charset="0"/>
                          <a:ea typeface="Tahoma" panose="020B0604030504040204" pitchFamily="34" charset="0"/>
                          <a:cs typeface="Times New Roman" panose="02020603050405020304" pitchFamily="18" charset="0"/>
                        </a:rPr>
                        <a:t>Nalbach</a:t>
                      </a:r>
                      <a:r>
                        <a:rPr lang="en-US" sz="1200" dirty="0">
                          <a:solidFill>
                            <a:sysClr val="windowText" lastClr="000000"/>
                          </a:solidFill>
                          <a:latin typeface="Times New Roman" panose="02020603050405020304" pitchFamily="18" charset="0"/>
                          <a:ea typeface="Tahoma" panose="020B0604030504040204" pitchFamily="34" charset="0"/>
                          <a:cs typeface="Times New Roman" panose="02020603050405020304" pitchFamily="18" charset="0"/>
                        </a:rPr>
                        <a:t> and D. Werth, 2019</a:t>
                      </a:r>
                      <a:endParaRPr lang="en-IN" sz="1200" dirty="0">
                        <a:solidFill>
                          <a:sysClr val="windowText" lastClr="000000"/>
                        </a:solidFill>
                        <a:latin typeface="Times New Roman" panose="02020603050405020304" pitchFamily="18" charset="0"/>
                        <a:ea typeface="Tahoma" panose="020B0604030504040204" pitchFamily="3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ysClr val="windowText" lastClr="000000"/>
                          </a:solidFill>
                          <a:latin typeface="Times New Roman" panose="02020603050405020304" pitchFamily="18" charset="0"/>
                          <a:ea typeface="Tahoma" panose="020B0604030504040204" pitchFamily="34" charset="0"/>
                          <a:cs typeface="Times New Roman" panose="02020603050405020304" pitchFamily="18" charset="0"/>
                        </a:rPr>
                        <a:t>Hernandez, </a:t>
                      </a:r>
                      <a:r>
                        <a:rPr lang="en-US" sz="1200" dirty="0" err="1">
                          <a:solidFill>
                            <a:sysClr val="windowText" lastClr="000000"/>
                          </a:solidFill>
                          <a:latin typeface="Times New Roman" panose="02020603050405020304" pitchFamily="18" charset="0"/>
                          <a:ea typeface="Tahoma" panose="020B0604030504040204" pitchFamily="34" charset="0"/>
                          <a:cs typeface="Times New Roman" panose="02020603050405020304" pitchFamily="18" charset="0"/>
                        </a:rPr>
                        <a:t>Nalbach</a:t>
                      </a:r>
                      <a:r>
                        <a:rPr lang="en-US" sz="1200" dirty="0">
                          <a:solidFill>
                            <a:sysClr val="windowText" lastClr="000000"/>
                          </a:solidFill>
                          <a:latin typeface="Times New Roman" panose="02020603050405020304" pitchFamily="18" charset="0"/>
                          <a:ea typeface="Tahoma" panose="020B0604030504040204" pitchFamily="34" charset="0"/>
                          <a:cs typeface="Times New Roman" panose="02020603050405020304" pitchFamily="18" charset="0"/>
                        </a:rPr>
                        <a:t> and D. Werth</a:t>
                      </a:r>
                      <a:endParaRPr lang="en-IN" sz="1200" dirty="0">
                        <a:solidFill>
                          <a:sysClr val="windowText" lastClr="000000"/>
                        </a:solidFill>
                        <a:latin typeface="Times New Roman" panose="02020603050405020304" pitchFamily="18" charset="0"/>
                        <a:ea typeface="Tahoma" panose="020B0604030504040204" pitchFamily="3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ysClr val="windowText" lastClr="000000"/>
                          </a:solidFill>
                          <a:latin typeface="Times New Roman" panose="02020603050405020304" pitchFamily="18" charset="0"/>
                          <a:ea typeface="Tahoma" panose="020B0604030504040204" pitchFamily="34" charset="0"/>
                          <a:cs typeface="Times New Roman" panose="02020603050405020304" pitchFamily="18" charset="0"/>
                        </a:rPr>
                        <a:t>2019</a:t>
                      </a:r>
                      <a:endParaRPr lang="en-IN" sz="1200" dirty="0">
                        <a:solidFill>
                          <a:sysClr val="windowText" lastClr="000000"/>
                        </a:solidFill>
                        <a:latin typeface="Times New Roman" panose="02020603050405020304" pitchFamily="18" charset="0"/>
                        <a:ea typeface="Tahoma" panose="020B0604030504040204" pitchFamily="3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ysClr val="windowText" lastClr="000000"/>
                          </a:solidFill>
                          <a:latin typeface="Times New Roman" panose="02020603050405020304" pitchFamily="18" charset="0"/>
                          <a:ea typeface="Tahoma" panose="020B0604030504040204" pitchFamily="34" charset="0"/>
                          <a:cs typeface="Times New Roman" panose="02020603050405020304" pitchFamily="18" charset="0"/>
                        </a:rPr>
                        <a:t>To bridge the gap between offline and online retail stores.</a:t>
                      </a:r>
                      <a:endParaRPr lang="en-IN" sz="1200" dirty="0">
                        <a:solidFill>
                          <a:sysClr val="windowText" lastClr="000000"/>
                        </a:solidFill>
                        <a:latin typeface="Times New Roman" panose="02020603050405020304" pitchFamily="18" charset="0"/>
                        <a:ea typeface="Tahoma" panose="020B0604030504040204" pitchFamily="3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ysClr val="windowText" lastClr="000000"/>
                          </a:solidFill>
                          <a:latin typeface="Times New Roman" panose="02020603050405020304" pitchFamily="18" charset="0"/>
                          <a:ea typeface="Tahoma" panose="020B0604030504040204" pitchFamily="34" charset="0"/>
                          <a:cs typeface="Times New Roman" panose="02020603050405020304" pitchFamily="18" charset="0"/>
                        </a:rPr>
                        <a:t>Computer Vision and Data Analytics</a:t>
                      </a:r>
                      <a:endParaRPr lang="en-IN" sz="1200" dirty="0">
                        <a:solidFill>
                          <a:sysClr val="windowText" lastClr="000000"/>
                        </a:solidFill>
                        <a:latin typeface="Times New Roman" panose="02020603050405020304" pitchFamily="18" charset="0"/>
                        <a:ea typeface="Tahoma" panose="020B0604030504040204" pitchFamily="3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ysClr val="windowText" lastClr="000000"/>
                          </a:solidFill>
                          <a:latin typeface="Times New Roman" panose="02020603050405020304" pitchFamily="18" charset="0"/>
                          <a:ea typeface="Tahoma" panose="020B0604030504040204" pitchFamily="34" charset="0"/>
                          <a:cs typeface="Times New Roman" panose="02020603050405020304" pitchFamily="18" charset="0"/>
                        </a:rPr>
                        <a:t>Proposed a Conceptual Visual data acquisition tracking system for offline retail stores.</a:t>
                      </a:r>
                      <a:endParaRPr lang="en-IN" sz="1200" dirty="0">
                        <a:solidFill>
                          <a:sysClr val="windowText" lastClr="000000"/>
                        </a:solidFill>
                        <a:latin typeface="Times New Roman" panose="02020603050405020304" pitchFamily="18" charset="0"/>
                        <a:ea typeface="Tahoma" panose="020B0604030504040204" pitchFamily="34" charset="0"/>
                        <a:cs typeface="Times New Roman" panose="02020603050405020304" pitchFamily="18" charset="0"/>
                      </a:endParaRPr>
                    </a:p>
                    <a:p>
                      <a:endParaRPr lang="en-IN" sz="1200" dirty="0">
                        <a:solidFill>
                          <a:sysClr val="windowText" lastClr="000000"/>
                        </a:solidFill>
                        <a:latin typeface="Times New Roman" panose="02020603050405020304" pitchFamily="18" charset="0"/>
                        <a:ea typeface="Tahoma" panose="020B0604030504040204" pitchFamily="3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99662363"/>
                  </a:ext>
                </a:extLst>
              </a:tr>
              <a:tr h="1045442">
                <a:tc>
                  <a:txBody>
                    <a:bodyPr/>
                    <a:lstStyle/>
                    <a:p>
                      <a:r>
                        <a:rPr lang="en-US" sz="1200" dirty="0">
                          <a:latin typeface="Times New Roman" panose="02020603050405020304" pitchFamily="18" charset="0"/>
                          <a:ea typeface="Tahoma" panose="020B0604030504040204" pitchFamily="34" charset="0"/>
                          <a:cs typeface="Times New Roman" panose="02020603050405020304" pitchFamily="18" charset="0"/>
                        </a:rPr>
                        <a:t>2</a:t>
                      </a:r>
                      <a:endParaRPr lang="en-IN" sz="1200" dirty="0">
                        <a:latin typeface="Times New Roman" panose="02020603050405020304" pitchFamily="18" charset="0"/>
                        <a:ea typeface="Tahoma" panose="020B0604030504040204" pitchFamily="3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sv-SE" sz="1200" dirty="0">
                          <a:latin typeface="Times New Roman" panose="02020603050405020304" pitchFamily="18" charset="0"/>
                          <a:ea typeface="Tahoma" panose="020B0604030504040204" pitchFamily="34" charset="0"/>
                          <a:cs typeface="Times New Roman" panose="02020603050405020304" pitchFamily="18" charset="0"/>
                        </a:rPr>
                        <a:t>Shekokar, Kasat, Jain, Naringrekar, and Shah, 2020</a:t>
                      </a:r>
                      <a:endParaRPr lang="en-IN" sz="1200" dirty="0">
                        <a:latin typeface="Times New Roman" panose="02020603050405020304" pitchFamily="18" charset="0"/>
                        <a:ea typeface="Tahoma" panose="020B0604030504040204" pitchFamily="3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dirty="0">
                          <a:latin typeface="Times New Roman" panose="02020603050405020304" pitchFamily="18" charset="0"/>
                          <a:ea typeface="Tahoma" panose="020B0604030504040204" pitchFamily="34" charset="0"/>
                          <a:cs typeface="Times New Roman" panose="02020603050405020304" pitchFamily="18" charset="0"/>
                        </a:rPr>
                        <a:t>Shekokar, Kasat, Jain, Naringrekar, and Shah</a:t>
                      </a:r>
                      <a:endParaRPr lang="en-IN" sz="1200" dirty="0">
                        <a:latin typeface="Times New Roman" panose="02020603050405020304" pitchFamily="18" charset="0"/>
                        <a:ea typeface="Tahoma" panose="020B0604030504040204" pitchFamily="3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latin typeface="Times New Roman" panose="02020603050405020304" pitchFamily="18" charset="0"/>
                          <a:ea typeface="Tahoma" panose="020B0604030504040204" pitchFamily="34" charset="0"/>
                          <a:cs typeface="Times New Roman" panose="02020603050405020304" pitchFamily="18" charset="0"/>
                        </a:rPr>
                        <a:t>2020</a:t>
                      </a:r>
                      <a:endParaRPr lang="en-IN" sz="1200" dirty="0">
                        <a:latin typeface="Times New Roman" panose="02020603050405020304" pitchFamily="18" charset="0"/>
                        <a:ea typeface="Tahoma" panose="020B0604030504040204" pitchFamily="3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latin typeface="Times New Roman" panose="02020603050405020304" pitchFamily="18" charset="0"/>
                          <a:ea typeface="Tahoma" panose="020B0604030504040204" pitchFamily="34" charset="0"/>
                          <a:cs typeface="Times New Roman" panose="02020603050405020304" pitchFamily="18" charset="0"/>
                        </a:rPr>
                        <a:t>To propose a Shop &amp; Go technology for improving shopping experience.</a:t>
                      </a:r>
                      <a:endParaRPr lang="en-IN" sz="1200" dirty="0">
                        <a:latin typeface="Times New Roman" panose="02020603050405020304" pitchFamily="18" charset="0"/>
                        <a:ea typeface="Tahoma" panose="020B0604030504040204" pitchFamily="3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latin typeface="Times New Roman" panose="02020603050405020304" pitchFamily="18" charset="0"/>
                          <a:ea typeface="Tahoma" panose="020B0604030504040204" pitchFamily="34" charset="0"/>
                          <a:cs typeface="Times New Roman" panose="02020603050405020304" pitchFamily="18" charset="0"/>
                        </a:rPr>
                        <a:t>Deep Learning, Convolutional Neural Network (CNN) and Sensor Fusion</a:t>
                      </a:r>
                      <a:endParaRPr lang="en-IN" sz="1200" dirty="0">
                        <a:latin typeface="Times New Roman" panose="02020603050405020304" pitchFamily="18" charset="0"/>
                        <a:ea typeface="Tahoma" panose="020B0604030504040204" pitchFamily="3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latin typeface="Times New Roman" panose="02020603050405020304" pitchFamily="18" charset="0"/>
                          <a:ea typeface="Tahoma" panose="020B0604030504040204" pitchFamily="34" charset="0"/>
                          <a:cs typeface="Times New Roman" panose="02020603050405020304" pitchFamily="18" charset="0"/>
                        </a:rPr>
                        <a:t>Prepared an innovative model ‘Shop and Go’ which makes use of deep learning and sensor fusion </a:t>
                      </a:r>
                      <a:endParaRPr lang="en-IN" sz="1200" dirty="0">
                        <a:latin typeface="Times New Roman" panose="02020603050405020304" pitchFamily="18" charset="0"/>
                        <a:ea typeface="Tahoma" panose="020B0604030504040204" pitchFamily="3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12868980"/>
                  </a:ext>
                </a:extLst>
              </a:tr>
              <a:tr h="1238024">
                <a:tc>
                  <a:txBody>
                    <a:bodyPr/>
                    <a:lstStyle/>
                    <a:p>
                      <a:r>
                        <a:rPr lang="en-US" sz="1200" dirty="0">
                          <a:latin typeface="Times New Roman" panose="02020603050405020304" pitchFamily="18" charset="0"/>
                          <a:ea typeface="Tahoma" panose="020B0604030504040204" pitchFamily="34" charset="0"/>
                          <a:cs typeface="Times New Roman" panose="02020603050405020304" pitchFamily="18" charset="0"/>
                        </a:rPr>
                        <a:t>3</a:t>
                      </a:r>
                      <a:endParaRPr lang="en-IN" sz="1200" dirty="0">
                        <a:latin typeface="Times New Roman" panose="02020603050405020304" pitchFamily="18" charset="0"/>
                        <a:ea typeface="Tahoma" panose="020B0604030504040204" pitchFamily="3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200" dirty="0" err="1">
                          <a:latin typeface="Times New Roman" panose="02020603050405020304" pitchFamily="18" charset="0"/>
                          <a:ea typeface="Tahoma" panose="020B0604030504040204" pitchFamily="34" charset="0"/>
                          <a:cs typeface="Times New Roman" panose="02020603050405020304" pitchFamily="18" charset="0"/>
                        </a:rPr>
                        <a:t>Majdi</a:t>
                      </a:r>
                      <a:r>
                        <a:rPr lang="en-IN" sz="1200" dirty="0">
                          <a:latin typeface="Times New Roman" panose="02020603050405020304" pitchFamily="18" charset="0"/>
                          <a:ea typeface="Tahoma" panose="020B0604030504040204" pitchFamily="34" charset="0"/>
                          <a:cs typeface="Times New Roman" panose="02020603050405020304" pitchFamily="18" charset="0"/>
                        </a:rPr>
                        <a:t>, </a:t>
                      </a:r>
                      <a:r>
                        <a:rPr lang="en-IN" sz="1200" dirty="0" err="1">
                          <a:latin typeface="Times New Roman" panose="02020603050405020304" pitchFamily="18" charset="0"/>
                          <a:ea typeface="Tahoma" panose="020B0604030504040204" pitchFamily="34" charset="0"/>
                          <a:cs typeface="Times New Roman" panose="02020603050405020304" pitchFamily="18" charset="0"/>
                        </a:rPr>
                        <a:t>Dewantara</a:t>
                      </a:r>
                      <a:r>
                        <a:rPr lang="en-IN" sz="1200" dirty="0">
                          <a:latin typeface="Times New Roman" panose="02020603050405020304" pitchFamily="18" charset="0"/>
                          <a:ea typeface="Tahoma" panose="020B0604030504040204" pitchFamily="34" charset="0"/>
                          <a:cs typeface="Times New Roman" panose="02020603050405020304" pitchFamily="18" charset="0"/>
                        </a:rPr>
                        <a:t>, and </a:t>
                      </a:r>
                      <a:r>
                        <a:rPr lang="en-IN" sz="1200" dirty="0" err="1">
                          <a:latin typeface="Times New Roman" panose="02020603050405020304" pitchFamily="18" charset="0"/>
                          <a:ea typeface="Tahoma" panose="020B0604030504040204" pitchFamily="34" charset="0"/>
                          <a:cs typeface="Times New Roman" panose="02020603050405020304" pitchFamily="18" charset="0"/>
                        </a:rPr>
                        <a:t>Bachtiar</a:t>
                      </a:r>
                      <a:r>
                        <a:rPr lang="en-IN" sz="1200" dirty="0">
                          <a:latin typeface="Times New Roman" panose="02020603050405020304" pitchFamily="18" charset="0"/>
                          <a:ea typeface="Tahoma" panose="020B0604030504040204" pitchFamily="34" charset="0"/>
                          <a:cs typeface="Times New Roman" panose="02020603050405020304" pitchFamily="18" charset="0"/>
                        </a:rPr>
                        <a:t>, 2020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err="1">
                          <a:latin typeface="Times New Roman" panose="02020603050405020304" pitchFamily="18" charset="0"/>
                          <a:ea typeface="Tahoma" panose="020B0604030504040204" pitchFamily="34" charset="0"/>
                          <a:cs typeface="Times New Roman" panose="02020603050405020304" pitchFamily="18" charset="0"/>
                        </a:rPr>
                        <a:t>Majdi</a:t>
                      </a:r>
                      <a:r>
                        <a:rPr lang="en-IN" sz="1200" dirty="0">
                          <a:latin typeface="Times New Roman" panose="02020603050405020304" pitchFamily="18" charset="0"/>
                          <a:ea typeface="Tahoma" panose="020B0604030504040204" pitchFamily="34" charset="0"/>
                          <a:cs typeface="Times New Roman" panose="02020603050405020304" pitchFamily="18" charset="0"/>
                        </a:rPr>
                        <a:t>, </a:t>
                      </a:r>
                      <a:r>
                        <a:rPr lang="en-IN" sz="1200" dirty="0" err="1">
                          <a:latin typeface="Times New Roman" panose="02020603050405020304" pitchFamily="18" charset="0"/>
                          <a:ea typeface="Tahoma" panose="020B0604030504040204" pitchFamily="34" charset="0"/>
                          <a:cs typeface="Times New Roman" panose="02020603050405020304" pitchFamily="18" charset="0"/>
                        </a:rPr>
                        <a:t>Dewantara</a:t>
                      </a:r>
                      <a:r>
                        <a:rPr lang="en-IN" sz="1200" dirty="0">
                          <a:latin typeface="Times New Roman" panose="02020603050405020304" pitchFamily="18" charset="0"/>
                          <a:ea typeface="Tahoma" panose="020B0604030504040204" pitchFamily="34" charset="0"/>
                          <a:cs typeface="Times New Roman" panose="02020603050405020304" pitchFamily="18" charset="0"/>
                        </a:rPr>
                        <a:t>, and </a:t>
                      </a:r>
                      <a:r>
                        <a:rPr lang="en-IN" sz="1200" dirty="0" err="1">
                          <a:latin typeface="Times New Roman" panose="02020603050405020304" pitchFamily="18" charset="0"/>
                          <a:ea typeface="Tahoma" panose="020B0604030504040204" pitchFamily="34" charset="0"/>
                          <a:cs typeface="Times New Roman" panose="02020603050405020304" pitchFamily="18" charset="0"/>
                        </a:rPr>
                        <a:t>Bachtiar</a:t>
                      </a:r>
                      <a:r>
                        <a:rPr lang="en-IN" sz="1200" dirty="0">
                          <a:latin typeface="Times New Roman" panose="02020603050405020304" pitchFamily="18" charset="0"/>
                          <a:ea typeface="Tahoma" panose="020B0604030504040204" pitchFamily="34" charset="0"/>
                          <a:cs typeface="Times New Roman" panose="02020603050405020304" pitchFamily="18" charset="0"/>
                        </a:rPr>
                        <a:t>, 2020</a:t>
                      </a:r>
                    </a:p>
                    <a:p>
                      <a:endParaRPr lang="en-IN" sz="1200" dirty="0">
                        <a:latin typeface="Times New Roman" panose="02020603050405020304" pitchFamily="18" charset="0"/>
                        <a:ea typeface="Tahoma" panose="020B0604030504040204" pitchFamily="3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latin typeface="Times New Roman" panose="02020603050405020304" pitchFamily="18" charset="0"/>
                          <a:ea typeface="Tahoma" panose="020B0604030504040204" pitchFamily="34" charset="0"/>
                          <a:cs typeface="Times New Roman" panose="02020603050405020304" pitchFamily="18" charset="0"/>
                        </a:rPr>
                        <a:t>2020</a:t>
                      </a:r>
                      <a:endParaRPr lang="en-IN" sz="1200" dirty="0">
                        <a:latin typeface="Times New Roman" panose="02020603050405020304" pitchFamily="18" charset="0"/>
                        <a:ea typeface="Tahoma" panose="020B0604030504040204" pitchFamily="3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latin typeface="Times New Roman" panose="02020603050405020304" pitchFamily="18" charset="0"/>
                          <a:ea typeface="Tahoma" panose="020B0604030504040204" pitchFamily="34" charset="0"/>
                          <a:cs typeface="Times New Roman" panose="02020603050405020304" pitchFamily="18" charset="0"/>
                        </a:rPr>
                        <a:t>Product stock management using computer vison</a:t>
                      </a:r>
                      <a:endParaRPr lang="en-IN" sz="1200" dirty="0">
                        <a:latin typeface="Times New Roman" panose="02020603050405020304" pitchFamily="18" charset="0"/>
                        <a:ea typeface="Tahoma" panose="020B0604030504040204" pitchFamily="3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latin typeface="Times New Roman" panose="02020603050405020304" pitchFamily="18" charset="0"/>
                          <a:ea typeface="Tahoma" panose="020B0604030504040204" pitchFamily="34" charset="0"/>
                          <a:cs typeface="Times New Roman" panose="02020603050405020304" pitchFamily="18" charset="0"/>
                        </a:rPr>
                        <a:t>YOLOv3, deep learning and Computer Vision</a:t>
                      </a:r>
                      <a:endParaRPr lang="en-IN" sz="1200" dirty="0">
                        <a:latin typeface="Times New Roman" panose="02020603050405020304" pitchFamily="18" charset="0"/>
                        <a:ea typeface="Tahoma" panose="020B0604030504040204" pitchFamily="3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latin typeface="Times New Roman" panose="02020603050405020304" pitchFamily="18" charset="0"/>
                          <a:ea typeface="Tahoma" panose="020B0604030504040204" pitchFamily="34" charset="0"/>
                          <a:cs typeface="Times New Roman" panose="02020603050405020304" pitchFamily="18" charset="0"/>
                        </a:rPr>
                        <a:t>Proposed a system to </a:t>
                      </a:r>
                    </a:p>
                    <a:p>
                      <a:r>
                        <a:rPr lang="en-US" sz="1200" dirty="0">
                          <a:latin typeface="Times New Roman" panose="02020603050405020304" pitchFamily="18" charset="0"/>
                          <a:ea typeface="Tahoma" panose="020B0604030504040204" pitchFamily="34" charset="0"/>
                          <a:cs typeface="Times New Roman" panose="02020603050405020304" pitchFamily="18" charset="0"/>
                        </a:rPr>
                        <a:t>find out which goods were nearly empty and misplaced at shelves.</a:t>
                      </a:r>
                      <a:endParaRPr lang="en-IN" sz="1200" dirty="0">
                        <a:latin typeface="Times New Roman" panose="02020603050405020304" pitchFamily="18" charset="0"/>
                        <a:ea typeface="Tahoma" panose="020B0604030504040204" pitchFamily="3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413859"/>
                  </a:ext>
                </a:extLst>
              </a:tr>
              <a:tr h="1238024">
                <a:tc>
                  <a:txBody>
                    <a:bodyPr/>
                    <a:lstStyle/>
                    <a:p>
                      <a:r>
                        <a:rPr lang="en-US" sz="1200" dirty="0">
                          <a:latin typeface="Times New Roman" panose="02020603050405020304" pitchFamily="18" charset="0"/>
                          <a:ea typeface="Tahoma" panose="020B0604030504040204" pitchFamily="34" charset="0"/>
                          <a:cs typeface="Times New Roman" panose="02020603050405020304" pitchFamily="18" charset="0"/>
                        </a:rPr>
                        <a:t>4</a:t>
                      </a:r>
                      <a:endParaRPr lang="en-IN" sz="1200" dirty="0">
                        <a:latin typeface="Times New Roman" panose="02020603050405020304" pitchFamily="18" charset="0"/>
                        <a:ea typeface="Tahoma" panose="020B0604030504040204" pitchFamily="3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200" dirty="0" err="1">
                          <a:latin typeface="Times New Roman" panose="02020603050405020304" pitchFamily="18" charset="0"/>
                          <a:ea typeface="Tahoma" panose="020B0604030504040204" pitchFamily="34" charset="0"/>
                          <a:cs typeface="Times New Roman" panose="02020603050405020304" pitchFamily="18" charset="0"/>
                        </a:rPr>
                        <a:t>Yedla</a:t>
                      </a:r>
                      <a:r>
                        <a:rPr lang="en-IN" sz="1200" dirty="0">
                          <a:latin typeface="Times New Roman" panose="02020603050405020304" pitchFamily="18" charset="0"/>
                          <a:ea typeface="Tahoma" panose="020B0604030504040204" pitchFamily="34" charset="0"/>
                          <a:cs typeface="Times New Roman" panose="02020603050405020304" pitchFamily="18" charset="0"/>
                        </a:rPr>
                        <a:t>, Manikandan, and Panchami, 2020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200" dirty="0" err="1">
                          <a:latin typeface="Times New Roman" panose="02020603050405020304" pitchFamily="18" charset="0"/>
                          <a:ea typeface="Tahoma" panose="020B0604030504040204" pitchFamily="34" charset="0"/>
                          <a:cs typeface="Times New Roman" panose="02020603050405020304" pitchFamily="18" charset="0"/>
                        </a:rPr>
                        <a:t>Yedla</a:t>
                      </a:r>
                      <a:r>
                        <a:rPr lang="en-IN" sz="1200" dirty="0">
                          <a:latin typeface="Times New Roman" panose="02020603050405020304" pitchFamily="18" charset="0"/>
                          <a:ea typeface="Tahoma" panose="020B0604030504040204" pitchFamily="34" charset="0"/>
                          <a:cs typeface="Times New Roman" panose="02020603050405020304" pitchFamily="18" charset="0"/>
                        </a:rPr>
                        <a:t>, Manikandan, and Panchami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latin typeface="Times New Roman" panose="02020603050405020304" pitchFamily="18" charset="0"/>
                          <a:ea typeface="Tahoma" panose="020B0604030504040204" pitchFamily="34" charset="0"/>
                          <a:cs typeface="Times New Roman" panose="02020603050405020304" pitchFamily="18" charset="0"/>
                        </a:rPr>
                        <a:t>2020</a:t>
                      </a:r>
                      <a:endParaRPr lang="en-IN" sz="1200" dirty="0">
                        <a:latin typeface="Times New Roman" panose="02020603050405020304" pitchFamily="18" charset="0"/>
                        <a:ea typeface="Tahoma" panose="020B0604030504040204" pitchFamily="3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latin typeface="Times New Roman" panose="02020603050405020304" pitchFamily="18" charset="0"/>
                          <a:ea typeface="Tahoma" panose="020B0604030504040204" pitchFamily="34" charset="0"/>
                          <a:cs typeface="Times New Roman" panose="02020603050405020304" pitchFamily="18" charset="0"/>
                        </a:rPr>
                        <a:t>Optimizing the processing of video frames by using SSIM based object detection technique for stock verification.</a:t>
                      </a:r>
                      <a:endParaRPr lang="en-IN" sz="1200" dirty="0">
                        <a:latin typeface="Times New Roman" panose="02020603050405020304" pitchFamily="18" charset="0"/>
                        <a:ea typeface="Tahoma" panose="020B0604030504040204" pitchFamily="3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latin typeface="Times New Roman" panose="02020603050405020304" pitchFamily="18" charset="0"/>
                          <a:ea typeface="Tahoma" panose="020B0604030504040204" pitchFamily="34" charset="0"/>
                          <a:cs typeface="Times New Roman" panose="02020603050405020304" pitchFamily="18" charset="0"/>
                        </a:rPr>
                        <a:t>Structural Similarity Index (SSIM) based object detection technique.</a:t>
                      </a:r>
                      <a:endParaRPr lang="en-IN" sz="1200" dirty="0">
                        <a:latin typeface="Times New Roman" panose="02020603050405020304" pitchFamily="18" charset="0"/>
                        <a:ea typeface="Tahoma" panose="020B0604030504040204" pitchFamily="3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latin typeface="Times New Roman" panose="02020603050405020304" pitchFamily="18" charset="0"/>
                          <a:ea typeface="Tahoma" panose="020B0604030504040204" pitchFamily="34" charset="0"/>
                          <a:cs typeface="Times New Roman" panose="02020603050405020304" pitchFamily="18" charset="0"/>
                        </a:rPr>
                        <a:t>Proposed a </a:t>
                      </a:r>
                    </a:p>
                    <a:p>
                      <a:r>
                        <a:rPr lang="en-US" sz="1200" dirty="0">
                          <a:latin typeface="Times New Roman" panose="02020603050405020304" pitchFamily="18" charset="0"/>
                          <a:ea typeface="Tahoma" panose="020B0604030504040204" pitchFamily="34" charset="0"/>
                          <a:cs typeface="Times New Roman" panose="02020603050405020304" pitchFamily="18" charset="0"/>
                        </a:rPr>
                        <a:t>novel approach for real-time scene change detection with object detection </a:t>
                      </a:r>
                    </a:p>
                    <a:p>
                      <a:r>
                        <a:rPr lang="en-US" sz="1200" dirty="0">
                          <a:latin typeface="Times New Roman" panose="02020603050405020304" pitchFamily="18" charset="0"/>
                          <a:ea typeface="Tahoma" panose="020B0604030504040204" pitchFamily="34" charset="0"/>
                          <a:cs typeface="Times New Roman" panose="02020603050405020304" pitchFamily="18" charset="0"/>
                        </a:rPr>
                        <a:t>for automated stock verification.</a:t>
                      </a:r>
                      <a:endParaRPr lang="en-IN" sz="1200" dirty="0">
                        <a:latin typeface="Times New Roman" panose="02020603050405020304" pitchFamily="18" charset="0"/>
                        <a:ea typeface="Tahoma" panose="020B0604030504040204" pitchFamily="3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33022656"/>
                  </a:ext>
                </a:extLst>
              </a:tr>
            </a:tbl>
          </a:graphicData>
        </a:graphic>
      </p:graphicFrame>
    </p:spTree>
    <p:extLst>
      <p:ext uri="{BB962C8B-B14F-4D97-AF65-F5344CB8AC3E}">
        <p14:creationId xmlns:p14="http://schemas.microsoft.com/office/powerpoint/2010/main" val="1278533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01800-7746-5E74-7535-42D2C3DD7BD0}"/>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Literature Review - Table</a:t>
            </a:r>
            <a:endParaRPr lang="en-IN" b="1" dirty="0">
              <a:latin typeface="Times New Roman" panose="02020603050405020304" pitchFamily="18" charset="0"/>
              <a:cs typeface="Times New Roman" panose="02020603050405020304" pitchFamily="18" charset="0"/>
            </a:endParaRPr>
          </a:p>
        </p:txBody>
      </p:sp>
      <p:sp>
        <p:nvSpPr>
          <p:cNvPr id="6" name="Subtitle 2">
            <a:extLst>
              <a:ext uri="{FF2B5EF4-FFF2-40B4-BE49-F238E27FC236}">
                <a16:creationId xmlns:a16="http://schemas.microsoft.com/office/drawing/2014/main" id="{B5C3729E-E4C5-9509-F9EB-455BA443BD7A}"/>
              </a:ext>
            </a:extLst>
          </p:cNvPr>
          <p:cNvSpPr txBox="1">
            <a:spLocks/>
          </p:cNvSpPr>
          <p:nvPr/>
        </p:nvSpPr>
        <p:spPr>
          <a:xfrm>
            <a:off x="461639" y="1457325"/>
            <a:ext cx="11407806" cy="49345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a:latin typeface="Comic Sans MS" panose="030F0702030302020204" pitchFamily="66" charset="0"/>
            </a:endParaRPr>
          </a:p>
          <a:p>
            <a:endParaRPr lang="en-IN" dirty="0">
              <a:latin typeface="Comic Sans MS" panose="030F0702030302020204" pitchFamily="66" charset="0"/>
            </a:endParaRPr>
          </a:p>
        </p:txBody>
      </p:sp>
      <p:graphicFrame>
        <p:nvGraphicFramePr>
          <p:cNvPr id="8" name="Table 7">
            <a:extLst>
              <a:ext uri="{FF2B5EF4-FFF2-40B4-BE49-F238E27FC236}">
                <a16:creationId xmlns:a16="http://schemas.microsoft.com/office/drawing/2014/main" id="{0C551625-8AE5-D9F9-8A8A-18E99ED46C30}"/>
              </a:ext>
            </a:extLst>
          </p:cNvPr>
          <p:cNvGraphicFramePr>
            <a:graphicFrameLocks noGrp="1"/>
          </p:cNvGraphicFramePr>
          <p:nvPr>
            <p:extLst>
              <p:ext uri="{D42A27DB-BD31-4B8C-83A1-F6EECF244321}">
                <p14:modId xmlns:p14="http://schemas.microsoft.com/office/powerpoint/2010/main" val="2530492253"/>
              </p:ext>
            </p:extLst>
          </p:nvPr>
        </p:nvGraphicFramePr>
        <p:xfrm>
          <a:off x="590550" y="1457325"/>
          <a:ext cx="11293606" cy="4264888"/>
        </p:xfrm>
        <a:graphic>
          <a:graphicData uri="http://schemas.openxmlformats.org/drawingml/2006/table">
            <a:tbl>
              <a:tblPr firstRow="1" bandRow="1">
                <a:tableStyleId>{F5AB1C69-6EDB-4FF4-983F-18BD219EF322}</a:tableStyleId>
              </a:tblPr>
              <a:tblGrid>
                <a:gridCol w="960755">
                  <a:extLst>
                    <a:ext uri="{9D8B030D-6E8A-4147-A177-3AD203B41FA5}">
                      <a16:colId xmlns:a16="http://schemas.microsoft.com/office/drawing/2014/main" val="49494276"/>
                    </a:ext>
                  </a:extLst>
                </a:gridCol>
                <a:gridCol w="1453598">
                  <a:extLst>
                    <a:ext uri="{9D8B030D-6E8A-4147-A177-3AD203B41FA5}">
                      <a16:colId xmlns:a16="http://schemas.microsoft.com/office/drawing/2014/main" val="163167627"/>
                    </a:ext>
                  </a:extLst>
                </a:gridCol>
                <a:gridCol w="1617979">
                  <a:extLst>
                    <a:ext uri="{9D8B030D-6E8A-4147-A177-3AD203B41FA5}">
                      <a16:colId xmlns:a16="http://schemas.microsoft.com/office/drawing/2014/main" val="3671943270"/>
                    </a:ext>
                  </a:extLst>
                </a:gridCol>
                <a:gridCol w="900069">
                  <a:extLst>
                    <a:ext uri="{9D8B030D-6E8A-4147-A177-3AD203B41FA5}">
                      <a16:colId xmlns:a16="http://schemas.microsoft.com/office/drawing/2014/main" val="2659256686"/>
                    </a:ext>
                  </a:extLst>
                </a:gridCol>
                <a:gridCol w="2250172">
                  <a:extLst>
                    <a:ext uri="{9D8B030D-6E8A-4147-A177-3AD203B41FA5}">
                      <a16:colId xmlns:a16="http://schemas.microsoft.com/office/drawing/2014/main" val="3193735050"/>
                    </a:ext>
                  </a:extLst>
                </a:gridCol>
                <a:gridCol w="1668125">
                  <a:extLst>
                    <a:ext uri="{9D8B030D-6E8A-4147-A177-3AD203B41FA5}">
                      <a16:colId xmlns:a16="http://schemas.microsoft.com/office/drawing/2014/main" val="1199963380"/>
                    </a:ext>
                  </a:extLst>
                </a:gridCol>
                <a:gridCol w="2442908">
                  <a:extLst>
                    <a:ext uri="{9D8B030D-6E8A-4147-A177-3AD203B41FA5}">
                      <a16:colId xmlns:a16="http://schemas.microsoft.com/office/drawing/2014/main" val="1216825086"/>
                    </a:ext>
                  </a:extLst>
                </a:gridCol>
              </a:tblGrid>
              <a:tr h="333375">
                <a:tc>
                  <a:txBody>
                    <a:bodyPr/>
                    <a:lstStyle/>
                    <a:p>
                      <a:r>
                        <a:rPr lang="en-US" sz="1600" dirty="0">
                          <a:solidFill>
                            <a:sysClr val="windowText" lastClr="000000"/>
                          </a:solidFill>
                          <a:latin typeface="Times New Roman" panose="02020603050405020304" pitchFamily="18" charset="0"/>
                          <a:cs typeface="Times New Roman" panose="02020603050405020304" pitchFamily="18" charset="0"/>
                        </a:rPr>
                        <a:t>Sr. No</a:t>
                      </a:r>
                      <a:endParaRPr lang="en-IN" sz="16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a:solidFill>
                            <a:sysClr val="windowText" lastClr="000000"/>
                          </a:solidFill>
                          <a:latin typeface="Times New Roman" panose="02020603050405020304" pitchFamily="18" charset="0"/>
                          <a:cs typeface="Times New Roman" panose="02020603050405020304" pitchFamily="18" charset="0"/>
                        </a:rPr>
                        <a:t>Reference</a:t>
                      </a:r>
                      <a:endParaRPr lang="en-IN" sz="16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a:solidFill>
                            <a:sysClr val="windowText" lastClr="000000"/>
                          </a:solidFill>
                          <a:latin typeface="Times New Roman" panose="02020603050405020304" pitchFamily="18" charset="0"/>
                          <a:cs typeface="Times New Roman" panose="02020603050405020304" pitchFamily="18" charset="0"/>
                        </a:rPr>
                        <a:t>Author</a:t>
                      </a:r>
                      <a:endParaRPr lang="en-IN" sz="16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a:solidFill>
                            <a:sysClr val="windowText" lastClr="000000"/>
                          </a:solidFill>
                          <a:latin typeface="Times New Roman" panose="02020603050405020304" pitchFamily="18" charset="0"/>
                          <a:cs typeface="Times New Roman" panose="02020603050405020304" pitchFamily="18" charset="0"/>
                        </a:rPr>
                        <a:t>Year</a:t>
                      </a:r>
                      <a:endParaRPr lang="en-IN" sz="16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a:solidFill>
                            <a:sysClr val="windowText" lastClr="000000"/>
                          </a:solidFill>
                          <a:latin typeface="Times New Roman" panose="02020603050405020304" pitchFamily="18" charset="0"/>
                          <a:cs typeface="Times New Roman" panose="02020603050405020304" pitchFamily="18" charset="0"/>
                        </a:rPr>
                        <a:t>Research Focus</a:t>
                      </a:r>
                      <a:endParaRPr lang="en-IN" sz="16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a:solidFill>
                            <a:sysClr val="windowText" lastClr="000000"/>
                          </a:solidFill>
                          <a:latin typeface="Times New Roman" panose="02020603050405020304" pitchFamily="18" charset="0"/>
                          <a:cs typeface="Times New Roman" panose="02020603050405020304" pitchFamily="18" charset="0"/>
                        </a:rPr>
                        <a:t>Methodology </a:t>
                      </a:r>
                      <a:endParaRPr lang="en-IN" sz="16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a:solidFill>
                            <a:sysClr val="windowText" lastClr="000000"/>
                          </a:solidFill>
                          <a:latin typeface="Times New Roman" panose="02020603050405020304" pitchFamily="18" charset="0"/>
                          <a:cs typeface="Times New Roman" panose="02020603050405020304" pitchFamily="18" charset="0"/>
                        </a:rPr>
                        <a:t>Key Findings</a:t>
                      </a:r>
                      <a:endParaRPr lang="en-IN" sz="16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29592798"/>
                  </a:ext>
                </a:extLst>
              </a:tr>
              <a:tr h="1258002">
                <a:tc>
                  <a:txBody>
                    <a:bodyPr/>
                    <a:lstStyle/>
                    <a:p>
                      <a:r>
                        <a:rPr lang="en-US" sz="1200" dirty="0">
                          <a:solidFill>
                            <a:sysClr val="windowText" lastClr="000000"/>
                          </a:solidFill>
                          <a:latin typeface="Times New Roman" panose="02020603050405020304" pitchFamily="18" charset="0"/>
                          <a:cs typeface="Times New Roman" panose="02020603050405020304" pitchFamily="18" charset="0"/>
                        </a:rPr>
                        <a:t>5</a:t>
                      </a:r>
                      <a:endParaRPr lang="en-IN" sz="12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200" dirty="0" err="1">
                          <a:solidFill>
                            <a:sysClr val="windowText" lastClr="000000"/>
                          </a:solidFill>
                          <a:latin typeface="Times New Roman" panose="02020603050405020304" pitchFamily="18" charset="0"/>
                          <a:cs typeface="Times New Roman" panose="02020603050405020304" pitchFamily="18" charset="0"/>
                        </a:rPr>
                        <a:t>Sugadev</a:t>
                      </a:r>
                      <a:r>
                        <a:rPr lang="en-IN" sz="1200" dirty="0">
                          <a:solidFill>
                            <a:sysClr val="windowText" lastClr="000000"/>
                          </a:solidFill>
                          <a:latin typeface="Times New Roman" panose="02020603050405020304" pitchFamily="18" charset="0"/>
                          <a:cs typeface="Times New Roman" panose="02020603050405020304" pitchFamily="18" charset="0"/>
                        </a:rPr>
                        <a:t>, </a:t>
                      </a:r>
                      <a:r>
                        <a:rPr lang="en-IN" sz="1200" dirty="0" err="1">
                          <a:solidFill>
                            <a:sysClr val="windowText" lastClr="000000"/>
                          </a:solidFill>
                          <a:latin typeface="Times New Roman" panose="02020603050405020304" pitchFamily="18" charset="0"/>
                          <a:cs typeface="Times New Roman" panose="02020603050405020304" pitchFamily="18" charset="0"/>
                        </a:rPr>
                        <a:t>Sucharitha</a:t>
                      </a:r>
                      <a:r>
                        <a:rPr lang="en-IN" sz="1200" dirty="0">
                          <a:solidFill>
                            <a:sysClr val="windowText" lastClr="000000"/>
                          </a:solidFill>
                          <a:latin typeface="Times New Roman" panose="02020603050405020304" pitchFamily="18" charset="0"/>
                          <a:cs typeface="Times New Roman" panose="02020603050405020304" pitchFamily="18" charset="0"/>
                        </a:rPr>
                        <a:t>, </a:t>
                      </a:r>
                      <a:r>
                        <a:rPr lang="en-IN" sz="1200" dirty="0" err="1">
                          <a:solidFill>
                            <a:sysClr val="windowText" lastClr="000000"/>
                          </a:solidFill>
                          <a:latin typeface="Times New Roman" panose="02020603050405020304" pitchFamily="18" charset="0"/>
                          <a:cs typeface="Times New Roman" panose="02020603050405020304" pitchFamily="18" charset="0"/>
                        </a:rPr>
                        <a:t>Sheeba</a:t>
                      </a:r>
                      <a:r>
                        <a:rPr lang="en-IN" sz="1200" dirty="0">
                          <a:solidFill>
                            <a:sysClr val="windowText" lastClr="000000"/>
                          </a:solidFill>
                          <a:latin typeface="Times New Roman" panose="02020603050405020304" pitchFamily="18" charset="0"/>
                          <a:cs typeface="Times New Roman" panose="02020603050405020304" pitchFamily="18" charset="0"/>
                        </a:rPr>
                        <a:t>, and Velan, </a:t>
                      </a:r>
                      <a:r>
                        <a:rPr lang="en-US" sz="1200" dirty="0">
                          <a:solidFill>
                            <a:sysClr val="windowText" lastClr="000000"/>
                          </a:solidFill>
                          <a:latin typeface="Times New Roman" panose="02020603050405020304" pitchFamily="18" charset="0"/>
                          <a:cs typeface="Times New Roman" panose="02020603050405020304" pitchFamily="18" charset="0"/>
                        </a:rPr>
                        <a:t>2020</a:t>
                      </a:r>
                      <a:endParaRPr lang="en-IN" sz="12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200" dirty="0" err="1">
                          <a:solidFill>
                            <a:sysClr val="windowText" lastClr="000000"/>
                          </a:solidFill>
                          <a:latin typeface="Times New Roman" panose="02020603050405020304" pitchFamily="18" charset="0"/>
                          <a:cs typeface="Times New Roman" panose="02020603050405020304" pitchFamily="18" charset="0"/>
                        </a:rPr>
                        <a:t>Sugadev</a:t>
                      </a:r>
                      <a:r>
                        <a:rPr lang="en-IN" sz="1200" dirty="0">
                          <a:solidFill>
                            <a:sysClr val="windowText" lastClr="000000"/>
                          </a:solidFill>
                          <a:latin typeface="Times New Roman" panose="02020603050405020304" pitchFamily="18" charset="0"/>
                          <a:cs typeface="Times New Roman" panose="02020603050405020304" pitchFamily="18" charset="0"/>
                        </a:rPr>
                        <a:t>, </a:t>
                      </a:r>
                      <a:r>
                        <a:rPr lang="en-IN" sz="1200" dirty="0" err="1">
                          <a:solidFill>
                            <a:sysClr val="windowText" lastClr="000000"/>
                          </a:solidFill>
                          <a:latin typeface="Times New Roman" panose="02020603050405020304" pitchFamily="18" charset="0"/>
                          <a:cs typeface="Times New Roman" panose="02020603050405020304" pitchFamily="18" charset="0"/>
                        </a:rPr>
                        <a:t>Sucharitha</a:t>
                      </a:r>
                      <a:r>
                        <a:rPr lang="en-IN" sz="1200" dirty="0">
                          <a:solidFill>
                            <a:sysClr val="windowText" lastClr="000000"/>
                          </a:solidFill>
                          <a:latin typeface="Times New Roman" panose="02020603050405020304" pitchFamily="18" charset="0"/>
                          <a:cs typeface="Times New Roman" panose="02020603050405020304" pitchFamily="18" charset="0"/>
                        </a:rPr>
                        <a:t>, </a:t>
                      </a:r>
                      <a:r>
                        <a:rPr lang="en-IN" sz="1200" dirty="0" err="1">
                          <a:solidFill>
                            <a:sysClr val="windowText" lastClr="000000"/>
                          </a:solidFill>
                          <a:latin typeface="Times New Roman" panose="02020603050405020304" pitchFamily="18" charset="0"/>
                          <a:cs typeface="Times New Roman" panose="02020603050405020304" pitchFamily="18" charset="0"/>
                        </a:rPr>
                        <a:t>Sheeba</a:t>
                      </a:r>
                      <a:r>
                        <a:rPr lang="en-IN" sz="1200" dirty="0">
                          <a:solidFill>
                            <a:sysClr val="windowText" lastClr="000000"/>
                          </a:solidFill>
                          <a:latin typeface="Times New Roman" panose="02020603050405020304" pitchFamily="18" charset="0"/>
                          <a:cs typeface="Times New Roman" panose="02020603050405020304" pitchFamily="18" charset="0"/>
                        </a:rPr>
                        <a:t>, and Velan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ysClr val="windowText" lastClr="000000"/>
                          </a:solidFill>
                          <a:latin typeface="Times New Roman" panose="02020603050405020304" pitchFamily="18" charset="0"/>
                          <a:cs typeface="Times New Roman" panose="02020603050405020304" pitchFamily="18" charset="0"/>
                        </a:rPr>
                        <a:t>2020</a:t>
                      </a:r>
                      <a:endParaRPr lang="en-IN" sz="12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ysClr val="windowText" lastClr="000000"/>
                          </a:solidFill>
                          <a:latin typeface="Times New Roman" panose="02020603050405020304" pitchFamily="18" charset="0"/>
                          <a:cs typeface="Times New Roman" panose="02020603050405020304" pitchFamily="18" charset="0"/>
                        </a:rPr>
                        <a:t>To propose a method that uses the deep learning neural network approach for classification of fruits and strain gauge type load cell to estimate the weight of the fruit items kept in the basket.</a:t>
                      </a:r>
                      <a:endParaRPr lang="en-IN" sz="12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err="1">
                          <a:solidFill>
                            <a:sysClr val="windowText" lastClr="000000"/>
                          </a:solidFill>
                          <a:latin typeface="Times New Roman" panose="02020603050405020304" pitchFamily="18" charset="0"/>
                          <a:cs typeface="Times New Roman" panose="02020603050405020304" pitchFamily="18" charset="0"/>
                        </a:rPr>
                        <a:t>Tensorflow</a:t>
                      </a:r>
                      <a:r>
                        <a:rPr lang="en-US" sz="1200" dirty="0">
                          <a:solidFill>
                            <a:sysClr val="windowText" lastClr="000000"/>
                          </a:solidFill>
                          <a:latin typeface="Times New Roman" panose="02020603050405020304" pitchFamily="18" charset="0"/>
                          <a:cs typeface="Times New Roman" panose="02020603050405020304" pitchFamily="18" charset="0"/>
                        </a:rPr>
                        <a:t> and OpenCV</a:t>
                      </a:r>
                      <a:endParaRPr lang="en-IN" sz="12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ysClr val="windowText" lastClr="000000"/>
                          </a:solidFill>
                          <a:latin typeface="Times New Roman" panose="02020603050405020304" pitchFamily="18" charset="0"/>
                          <a:cs typeface="Times New Roman" panose="02020603050405020304" pitchFamily="18" charset="0"/>
                        </a:rPr>
                        <a:t>Proposed the design and implementation of a hardware-based automated billing system aimed for fruit shops, achieving the Granny Smith Accuracy of 98.896%,</a:t>
                      </a:r>
                      <a:endParaRPr lang="en-IN" sz="12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99662363"/>
                  </a:ext>
                </a:extLst>
              </a:tr>
              <a:tr h="897827">
                <a:tc>
                  <a:txBody>
                    <a:bodyPr/>
                    <a:lstStyle/>
                    <a:p>
                      <a:r>
                        <a:rPr lang="en-US" sz="1200" dirty="0">
                          <a:solidFill>
                            <a:sysClr val="windowText" lastClr="000000"/>
                          </a:solidFill>
                          <a:latin typeface="Times New Roman" panose="02020603050405020304" pitchFamily="18" charset="0"/>
                          <a:cs typeface="Times New Roman" panose="02020603050405020304" pitchFamily="18" charset="0"/>
                        </a:rPr>
                        <a:t>6</a:t>
                      </a:r>
                      <a:endParaRPr lang="en-IN" sz="12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sv-SE" sz="1200" dirty="0">
                          <a:solidFill>
                            <a:sysClr val="windowText" lastClr="000000"/>
                          </a:solidFill>
                          <a:latin typeface="Times New Roman" panose="02020603050405020304" pitchFamily="18" charset="0"/>
                          <a:cs typeface="Times New Roman" panose="02020603050405020304" pitchFamily="18" charset="0"/>
                        </a:rPr>
                        <a:t>H. Y. Putra, 2020</a:t>
                      </a:r>
                      <a:endParaRPr lang="en-IN" sz="12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ysClr val="windowText" lastClr="000000"/>
                          </a:solidFill>
                          <a:latin typeface="Times New Roman" panose="02020603050405020304" pitchFamily="18" charset="0"/>
                          <a:cs typeface="Times New Roman" panose="02020603050405020304" pitchFamily="18" charset="0"/>
                        </a:rPr>
                        <a:t>H. Y. Putra</a:t>
                      </a:r>
                      <a:endParaRPr lang="en-IN" sz="12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ysClr val="windowText" lastClr="000000"/>
                          </a:solidFill>
                          <a:latin typeface="Times New Roman" panose="02020603050405020304" pitchFamily="18" charset="0"/>
                          <a:cs typeface="Times New Roman" panose="02020603050405020304" pitchFamily="18" charset="0"/>
                        </a:rPr>
                        <a:t>2020</a:t>
                      </a:r>
                      <a:endParaRPr lang="en-IN" sz="12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ysClr val="windowText" lastClr="000000"/>
                          </a:solidFill>
                          <a:latin typeface="Times New Roman" panose="02020603050405020304" pitchFamily="18" charset="0"/>
                          <a:cs typeface="Times New Roman" panose="02020603050405020304" pitchFamily="18" charset="0"/>
                        </a:rPr>
                        <a:t>To predict fraud in one retail self- check out using classification techniques and visualize the results to obtain new insight</a:t>
                      </a:r>
                      <a:endParaRPr lang="en-IN" sz="12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ysClr val="windowText" lastClr="000000"/>
                          </a:solidFill>
                          <a:latin typeface="Times New Roman" panose="02020603050405020304" pitchFamily="18" charset="0"/>
                          <a:cs typeface="Times New Roman" panose="02020603050405020304" pitchFamily="18" charset="0"/>
                        </a:rPr>
                        <a:t>Visualization, J48 and SMOTE</a:t>
                      </a:r>
                      <a:endParaRPr lang="en-IN" sz="12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ysClr val="windowText" lastClr="000000"/>
                          </a:solidFill>
                          <a:latin typeface="Times New Roman" panose="02020603050405020304" pitchFamily="18" charset="0"/>
                          <a:cs typeface="Times New Roman" panose="02020603050405020304" pitchFamily="18" charset="0"/>
                        </a:rPr>
                        <a:t>The model with the best performance is J48 with F-measure 0.981. </a:t>
                      </a:r>
                      <a:endParaRPr lang="en-IN" sz="12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12868980"/>
                  </a:ext>
                </a:extLst>
              </a:tr>
              <a:tr h="950819">
                <a:tc>
                  <a:txBody>
                    <a:bodyPr/>
                    <a:lstStyle/>
                    <a:p>
                      <a:r>
                        <a:rPr lang="en-US" sz="1200" dirty="0">
                          <a:solidFill>
                            <a:sysClr val="windowText" lastClr="000000"/>
                          </a:solidFill>
                          <a:latin typeface="Times New Roman" panose="02020603050405020304" pitchFamily="18" charset="0"/>
                          <a:cs typeface="Times New Roman" panose="02020603050405020304" pitchFamily="18" charset="0"/>
                        </a:rPr>
                        <a:t>7</a:t>
                      </a:r>
                      <a:endParaRPr lang="en-IN" sz="12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200" dirty="0" err="1">
                          <a:solidFill>
                            <a:sysClr val="windowText" lastClr="000000"/>
                          </a:solidFill>
                          <a:latin typeface="Times New Roman" panose="02020603050405020304" pitchFamily="18" charset="0"/>
                          <a:cs typeface="Times New Roman" panose="02020603050405020304" pitchFamily="18" charset="0"/>
                        </a:rPr>
                        <a:t>Melek</a:t>
                      </a:r>
                      <a:r>
                        <a:rPr lang="en-IN" sz="1200" dirty="0">
                          <a:solidFill>
                            <a:sysClr val="windowText" lastClr="000000"/>
                          </a:solidFill>
                          <a:latin typeface="Times New Roman" panose="02020603050405020304" pitchFamily="18" charset="0"/>
                          <a:cs typeface="Times New Roman" panose="02020603050405020304" pitchFamily="18" charset="0"/>
                        </a:rPr>
                        <a:t>, </a:t>
                      </a:r>
                      <a:r>
                        <a:rPr lang="en-IN" sz="1200" dirty="0" err="1">
                          <a:solidFill>
                            <a:sysClr val="windowText" lastClr="000000"/>
                          </a:solidFill>
                          <a:latin typeface="Times New Roman" panose="02020603050405020304" pitchFamily="18" charset="0"/>
                          <a:cs typeface="Times New Roman" panose="02020603050405020304" pitchFamily="18" charset="0"/>
                        </a:rPr>
                        <a:t>Sonmez</a:t>
                      </a:r>
                      <a:r>
                        <a:rPr lang="en-IN" sz="1200" dirty="0">
                          <a:solidFill>
                            <a:sysClr val="windowText" lastClr="000000"/>
                          </a:solidFill>
                          <a:latin typeface="Times New Roman" panose="02020603050405020304" pitchFamily="18" charset="0"/>
                          <a:cs typeface="Times New Roman" panose="02020603050405020304" pitchFamily="18" charset="0"/>
                        </a:rPr>
                        <a:t>, and Albayrak, 2020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200" dirty="0" err="1">
                          <a:solidFill>
                            <a:sysClr val="windowText" lastClr="000000"/>
                          </a:solidFill>
                          <a:latin typeface="Times New Roman" panose="02020603050405020304" pitchFamily="18" charset="0"/>
                          <a:cs typeface="Times New Roman" panose="02020603050405020304" pitchFamily="18" charset="0"/>
                        </a:rPr>
                        <a:t>Melek</a:t>
                      </a:r>
                      <a:r>
                        <a:rPr lang="en-IN" sz="1200" dirty="0">
                          <a:solidFill>
                            <a:sysClr val="windowText" lastClr="000000"/>
                          </a:solidFill>
                          <a:latin typeface="Times New Roman" panose="02020603050405020304" pitchFamily="18" charset="0"/>
                          <a:cs typeface="Times New Roman" panose="02020603050405020304" pitchFamily="18" charset="0"/>
                        </a:rPr>
                        <a:t>, </a:t>
                      </a:r>
                      <a:r>
                        <a:rPr lang="en-IN" sz="1200" dirty="0" err="1">
                          <a:solidFill>
                            <a:sysClr val="windowText" lastClr="000000"/>
                          </a:solidFill>
                          <a:latin typeface="Times New Roman" panose="02020603050405020304" pitchFamily="18" charset="0"/>
                          <a:cs typeface="Times New Roman" panose="02020603050405020304" pitchFamily="18" charset="0"/>
                        </a:rPr>
                        <a:t>Sonmez</a:t>
                      </a:r>
                      <a:r>
                        <a:rPr lang="en-IN" sz="1200" dirty="0">
                          <a:solidFill>
                            <a:sysClr val="windowText" lastClr="000000"/>
                          </a:solidFill>
                          <a:latin typeface="Times New Roman" panose="02020603050405020304" pitchFamily="18" charset="0"/>
                          <a:cs typeface="Times New Roman" panose="02020603050405020304" pitchFamily="18" charset="0"/>
                        </a:rPr>
                        <a:t>, and Albayrak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ysClr val="windowText" lastClr="000000"/>
                          </a:solidFill>
                          <a:latin typeface="Times New Roman" panose="02020603050405020304" pitchFamily="18" charset="0"/>
                          <a:cs typeface="Times New Roman" panose="02020603050405020304" pitchFamily="18" charset="0"/>
                        </a:rPr>
                        <a:t>2020</a:t>
                      </a:r>
                      <a:endParaRPr lang="en-IN" sz="12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ysClr val="windowText" lastClr="000000"/>
                          </a:solidFill>
                          <a:latin typeface="Times New Roman" panose="02020603050405020304" pitchFamily="18" charset="0"/>
                          <a:cs typeface="Times New Roman" panose="02020603050405020304" pitchFamily="18" charset="0"/>
                        </a:rPr>
                        <a:t>To detect object in shelf images with deep learning algorithms.</a:t>
                      </a:r>
                      <a:endParaRPr lang="en-IN" sz="12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ysClr val="windowText" lastClr="000000"/>
                          </a:solidFill>
                          <a:latin typeface="Times New Roman" panose="02020603050405020304" pitchFamily="18" charset="0"/>
                          <a:cs typeface="Times New Roman" panose="02020603050405020304" pitchFamily="18" charset="0"/>
                        </a:rPr>
                        <a:t>YOLOv2, deep learning and Computer Vision</a:t>
                      </a:r>
                      <a:endParaRPr lang="en-IN" sz="12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ysClr val="windowText" lastClr="000000"/>
                          </a:solidFill>
                          <a:latin typeface="Times New Roman" panose="02020603050405020304" pitchFamily="18" charset="0"/>
                          <a:cs typeface="Times New Roman" panose="02020603050405020304" pitchFamily="18" charset="0"/>
                        </a:rPr>
                        <a:t>YOLOv2 was chosen as one of the most appropriate object detection algorithm in terms of performance and speed for product recognition.</a:t>
                      </a:r>
                      <a:endParaRPr lang="en-IN" sz="12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413859"/>
                  </a:ext>
                </a:extLst>
              </a:tr>
              <a:tr h="814001">
                <a:tc>
                  <a:txBody>
                    <a:bodyPr/>
                    <a:lstStyle/>
                    <a:p>
                      <a:r>
                        <a:rPr lang="en-US" sz="1200" dirty="0">
                          <a:solidFill>
                            <a:sysClr val="windowText" lastClr="000000"/>
                          </a:solidFill>
                          <a:latin typeface="Times New Roman" panose="02020603050405020304" pitchFamily="18" charset="0"/>
                          <a:cs typeface="Times New Roman" panose="02020603050405020304" pitchFamily="18" charset="0"/>
                        </a:rPr>
                        <a:t>8</a:t>
                      </a:r>
                      <a:endParaRPr lang="en-IN" sz="12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200" dirty="0" err="1">
                          <a:solidFill>
                            <a:sysClr val="windowText" lastClr="000000"/>
                          </a:solidFill>
                          <a:latin typeface="Times New Roman" panose="02020603050405020304" pitchFamily="18" charset="0"/>
                          <a:cs typeface="Times New Roman" panose="02020603050405020304" pitchFamily="18" charset="0"/>
                        </a:rPr>
                        <a:t>Triphena</a:t>
                      </a:r>
                      <a:r>
                        <a:rPr lang="en-IN" sz="1200" dirty="0">
                          <a:solidFill>
                            <a:sysClr val="windowText" lastClr="000000"/>
                          </a:solidFill>
                          <a:latin typeface="Times New Roman" panose="02020603050405020304" pitchFamily="18" charset="0"/>
                          <a:cs typeface="Times New Roman" panose="02020603050405020304" pitchFamily="18" charset="0"/>
                        </a:rPr>
                        <a:t> and Karunakaran, 2021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200" dirty="0" err="1">
                          <a:solidFill>
                            <a:sysClr val="windowText" lastClr="000000"/>
                          </a:solidFill>
                          <a:latin typeface="Times New Roman" panose="02020603050405020304" pitchFamily="18" charset="0"/>
                          <a:cs typeface="Times New Roman" panose="02020603050405020304" pitchFamily="18" charset="0"/>
                        </a:rPr>
                        <a:t>Triphena</a:t>
                      </a:r>
                      <a:r>
                        <a:rPr lang="en-IN" sz="1200" dirty="0">
                          <a:solidFill>
                            <a:sysClr val="windowText" lastClr="000000"/>
                          </a:solidFill>
                          <a:latin typeface="Times New Roman" panose="02020603050405020304" pitchFamily="18" charset="0"/>
                          <a:cs typeface="Times New Roman" panose="02020603050405020304" pitchFamily="18" charset="0"/>
                        </a:rPr>
                        <a:t>, and Karunakaran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ysClr val="windowText" lastClr="000000"/>
                          </a:solidFill>
                          <a:latin typeface="Times New Roman" panose="02020603050405020304" pitchFamily="18" charset="0"/>
                          <a:cs typeface="Times New Roman" panose="02020603050405020304" pitchFamily="18" charset="0"/>
                        </a:rPr>
                        <a:t>2021</a:t>
                      </a:r>
                      <a:endParaRPr lang="en-IN" sz="12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ysClr val="windowText" lastClr="000000"/>
                          </a:solidFill>
                          <a:latin typeface="Times New Roman" panose="02020603050405020304" pitchFamily="18" charset="0"/>
                          <a:cs typeface="Times New Roman" panose="02020603050405020304" pitchFamily="18" charset="0"/>
                        </a:rPr>
                        <a:t>To analyze various methodologies used for object detection and localization.</a:t>
                      </a:r>
                      <a:endParaRPr lang="en-IN" sz="12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ysClr val="windowText" lastClr="000000"/>
                          </a:solidFill>
                          <a:latin typeface="Times New Roman" panose="02020603050405020304" pitchFamily="18" charset="0"/>
                          <a:cs typeface="Times New Roman" panose="02020603050405020304" pitchFamily="18" charset="0"/>
                        </a:rPr>
                        <a:t>Deep Learning, Computer Vision and RCNN.</a:t>
                      </a:r>
                      <a:endParaRPr lang="en-IN" sz="12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ysClr val="windowText" lastClr="000000"/>
                          </a:solidFill>
                          <a:latin typeface="Times New Roman" panose="02020603050405020304" pitchFamily="18" charset="0"/>
                          <a:cs typeface="Times New Roman" panose="02020603050405020304" pitchFamily="18" charset="0"/>
                        </a:rPr>
                        <a:t>Faster RCNN gives better accuracy. Mask RCNN has better performance, but detection accuracy is comparably low.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33022656"/>
                  </a:ext>
                </a:extLst>
              </a:tr>
            </a:tbl>
          </a:graphicData>
        </a:graphic>
      </p:graphicFrame>
    </p:spTree>
    <p:extLst>
      <p:ext uri="{BB962C8B-B14F-4D97-AF65-F5344CB8AC3E}">
        <p14:creationId xmlns:p14="http://schemas.microsoft.com/office/powerpoint/2010/main" val="39236190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01800-7746-5E74-7535-42D2C3DD7BD0}"/>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Literature Review - Table</a:t>
            </a:r>
            <a:endParaRPr lang="en-IN" b="1" dirty="0">
              <a:latin typeface="Times New Roman" panose="02020603050405020304" pitchFamily="18" charset="0"/>
              <a:cs typeface="Times New Roman" panose="02020603050405020304" pitchFamily="18" charset="0"/>
            </a:endParaRPr>
          </a:p>
        </p:txBody>
      </p:sp>
      <p:sp>
        <p:nvSpPr>
          <p:cNvPr id="6" name="Subtitle 2">
            <a:extLst>
              <a:ext uri="{FF2B5EF4-FFF2-40B4-BE49-F238E27FC236}">
                <a16:creationId xmlns:a16="http://schemas.microsoft.com/office/drawing/2014/main" id="{B5C3729E-E4C5-9509-F9EB-455BA443BD7A}"/>
              </a:ext>
            </a:extLst>
          </p:cNvPr>
          <p:cNvSpPr txBox="1">
            <a:spLocks/>
          </p:cNvSpPr>
          <p:nvPr/>
        </p:nvSpPr>
        <p:spPr>
          <a:xfrm>
            <a:off x="461639" y="1457325"/>
            <a:ext cx="11407806" cy="49345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a:latin typeface="Comic Sans MS" panose="030F0702030302020204" pitchFamily="66" charset="0"/>
            </a:endParaRPr>
          </a:p>
          <a:p>
            <a:endParaRPr lang="en-IN" dirty="0">
              <a:latin typeface="Comic Sans MS" panose="030F0702030302020204" pitchFamily="66" charset="0"/>
            </a:endParaRPr>
          </a:p>
        </p:txBody>
      </p:sp>
      <p:graphicFrame>
        <p:nvGraphicFramePr>
          <p:cNvPr id="3" name="Table 2">
            <a:extLst>
              <a:ext uri="{FF2B5EF4-FFF2-40B4-BE49-F238E27FC236}">
                <a16:creationId xmlns:a16="http://schemas.microsoft.com/office/drawing/2014/main" id="{F24077AD-2D15-4B12-C410-624DE736F079}"/>
              </a:ext>
            </a:extLst>
          </p:cNvPr>
          <p:cNvGraphicFramePr>
            <a:graphicFrameLocks noGrp="1"/>
          </p:cNvGraphicFramePr>
          <p:nvPr>
            <p:extLst>
              <p:ext uri="{D42A27DB-BD31-4B8C-83A1-F6EECF244321}">
                <p14:modId xmlns:p14="http://schemas.microsoft.com/office/powerpoint/2010/main" val="2168294009"/>
              </p:ext>
            </p:extLst>
          </p:nvPr>
        </p:nvGraphicFramePr>
        <p:xfrm>
          <a:off x="590550" y="1457325"/>
          <a:ext cx="11293606" cy="5035139"/>
        </p:xfrm>
        <a:graphic>
          <a:graphicData uri="http://schemas.openxmlformats.org/drawingml/2006/table">
            <a:tbl>
              <a:tblPr firstRow="1" bandRow="1">
                <a:tableStyleId>{F5AB1C69-6EDB-4FF4-983F-18BD219EF322}</a:tableStyleId>
              </a:tblPr>
              <a:tblGrid>
                <a:gridCol w="960755">
                  <a:extLst>
                    <a:ext uri="{9D8B030D-6E8A-4147-A177-3AD203B41FA5}">
                      <a16:colId xmlns:a16="http://schemas.microsoft.com/office/drawing/2014/main" val="49494276"/>
                    </a:ext>
                  </a:extLst>
                </a:gridCol>
                <a:gridCol w="1453598">
                  <a:extLst>
                    <a:ext uri="{9D8B030D-6E8A-4147-A177-3AD203B41FA5}">
                      <a16:colId xmlns:a16="http://schemas.microsoft.com/office/drawing/2014/main" val="163167627"/>
                    </a:ext>
                  </a:extLst>
                </a:gridCol>
                <a:gridCol w="1617979">
                  <a:extLst>
                    <a:ext uri="{9D8B030D-6E8A-4147-A177-3AD203B41FA5}">
                      <a16:colId xmlns:a16="http://schemas.microsoft.com/office/drawing/2014/main" val="3671943270"/>
                    </a:ext>
                  </a:extLst>
                </a:gridCol>
                <a:gridCol w="900069">
                  <a:extLst>
                    <a:ext uri="{9D8B030D-6E8A-4147-A177-3AD203B41FA5}">
                      <a16:colId xmlns:a16="http://schemas.microsoft.com/office/drawing/2014/main" val="2659256686"/>
                    </a:ext>
                  </a:extLst>
                </a:gridCol>
                <a:gridCol w="2250172">
                  <a:extLst>
                    <a:ext uri="{9D8B030D-6E8A-4147-A177-3AD203B41FA5}">
                      <a16:colId xmlns:a16="http://schemas.microsoft.com/office/drawing/2014/main" val="3193735050"/>
                    </a:ext>
                  </a:extLst>
                </a:gridCol>
                <a:gridCol w="1668125">
                  <a:extLst>
                    <a:ext uri="{9D8B030D-6E8A-4147-A177-3AD203B41FA5}">
                      <a16:colId xmlns:a16="http://schemas.microsoft.com/office/drawing/2014/main" val="1199963380"/>
                    </a:ext>
                  </a:extLst>
                </a:gridCol>
                <a:gridCol w="2442908">
                  <a:extLst>
                    <a:ext uri="{9D8B030D-6E8A-4147-A177-3AD203B41FA5}">
                      <a16:colId xmlns:a16="http://schemas.microsoft.com/office/drawing/2014/main" val="1216825086"/>
                    </a:ext>
                  </a:extLst>
                </a:gridCol>
              </a:tblGrid>
              <a:tr h="333375">
                <a:tc>
                  <a:txBody>
                    <a:bodyPr/>
                    <a:lstStyle/>
                    <a:p>
                      <a:r>
                        <a:rPr lang="en-US" sz="1600" dirty="0">
                          <a:solidFill>
                            <a:sysClr val="windowText" lastClr="000000"/>
                          </a:solidFill>
                          <a:latin typeface="Times New Roman" panose="02020603050405020304" pitchFamily="18" charset="0"/>
                          <a:cs typeface="Times New Roman" panose="02020603050405020304" pitchFamily="18" charset="0"/>
                        </a:rPr>
                        <a:t>Sr. No</a:t>
                      </a:r>
                      <a:endParaRPr lang="en-IN" sz="16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a:solidFill>
                            <a:sysClr val="windowText" lastClr="000000"/>
                          </a:solidFill>
                          <a:latin typeface="Times New Roman" panose="02020603050405020304" pitchFamily="18" charset="0"/>
                          <a:cs typeface="Times New Roman" panose="02020603050405020304" pitchFamily="18" charset="0"/>
                        </a:rPr>
                        <a:t>Reference</a:t>
                      </a:r>
                      <a:endParaRPr lang="en-IN" sz="16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a:solidFill>
                            <a:sysClr val="windowText" lastClr="000000"/>
                          </a:solidFill>
                          <a:latin typeface="Times New Roman" panose="02020603050405020304" pitchFamily="18" charset="0"/>
                          <a:cs typeface="Times New Roman" panose="02020603050405020304" pitchFamily="18" charset="0"/>
                        </a:rPr>
                        <a:t>Author</a:t>
                      </a:r>
                      <a:endParaRPr lang="en-IN" sz="16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a:solidFill>
                            <a:sysClr val="windowText" lastClr="000000"/>
                          </a:solidFill>
                          <a:latin typeface="Times New Roman" panose="02020603050405020304" pitchFamily="18" charset="0"/>
                          <a:cs typeface="Times New Roman" panose="02020603050405020304" pitchFamily="18" charset="0"/>
                        </a:rPr>
                        <a:t>Year</a:t>
                      </a:r>
                      <a:endParaRPr lang="en-IN" sz="16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a:solidFill>
                            <a:sysClr val="windowText" lastClr="000000"/>
                          </a:solidFill>
                          <a:latin typeface="Times New Roman" panose="02020603050405020304" pitchFamily="18" charset="0"/>
                          <a:cs typeface="Times New Roman" panose="02020603050405020304" pitchFamily="18" charset="0"/>
                        </a:rPr>
                        <a:t>Research Focus</a:t>
                      </a:r>
                      <a:endParaRPr lang="en-IN" sz="16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a:solidFill>
                            <a:sysClr val="windowText" lastClr="000000"/>
                          </a:solidFill>
                          <a:latin typeface="Times New Roman" panose="02020603050405020304" pitchFamily="18" charset="0"/>
                          <a:cs typeface="Times New Roman" panose="02020603050405020304" pitchFamily="18" charset="0"/>
                        </a:rPr>
                        <a:t>Methodology </a:t>
                      </a:r>
                      <a:endParaRPr lang="en-IN" sz="16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a:solidFill>
                            <a:sysClr val="windowText" lastClr="000000"/>
                          </a:solidFill>
                          <a:latin typeface="Times New Roman" panose="02020603050405020304" pitchFamily="18" charset="0"/>
                          <a:cs typeface="Times New Roman" panose="02020603050405020304" pitchFamily="18" charset="0"/>
                        </a:rPr>
                        <a:t>Key Findings</a:t>
                      </a:r>
                      <a:endParaRPr lang="en-IN" sz="16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29592798"/>
                  </a:ext>
                </a:extLst>
              </a:tr>
              <a:tr h="1258002">
                <a:tc>
                  <a:txBody>
                    <a:bodyPr/>
                    <a:lstStyle/>
                    <a:p>
                      <a:r>
                        <a:rPr lang="en-US" sz="1200" dirty="0">
                          <a:solidFill>
                            <a:sysClr val="windowText" lastClr="000000"/>
                          </a:solidFill>
                          <a:latin typeface="Times New Roman" panose="02020603050405020304" pitchFamily="18" charset="0"/>
                          <a:cs typeface="Times New Roman" panose="02020603050405020304" pitchFamily="18" charset="0"/>
                        </a:rPr>
                        <a:t>9</a:t>
                      </a:r>
                      <a:endParaRPr lang="en-IN" sz="12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200" dirty="0">
                          <a:latin typeface="Times New Roman" panose="02020603050405020304" pitchFamily="18" charset="0"/>
                          <a:cs typeface="Times New Roman" panose="02020603050405020304" pitchFamily="18" charset="0"/>
                        </a:rPr>
                        <a:t>Zhao, Yao, </a:t>
                      </a:r>
                      <a:r>
                        <a:rPr lang="en-IN" sz="1200" dirty="0" err="1">
                          <a:latin typeface="Times New Roman" panose="02020603050405020304" pitchFamily="18" charset="0"/>
                          <a:cs typeface="Times New Roman" panose="02020603050405020304" pitchFamily="18" charset="0"/>
                        </a:rPr>
                        <a:t>Hongyu</a:t>
                      </a:r>
                      <a:r>
                        <a:rPr lang="en-IN" sz="1200" dirty="0">
                          <a:latin typeface="Times New Roman" panose="02020603050405020304" pitchFamily="18" charset="0"/>
                          <a:cs typeface="Times New Roman" panose="02020603050405020304" pitchFamily="18" charset="0"/>
                        </a:rPr>
                        <a:t> Du, J. Zhao and </a:t>
                      </a:r>
                      <a:r>
                        <a:rPr lang="en-IN" sz="1200" dirty="0" err="1">
                          <a:latin typeface="Times New Roman" panose="02020603050405020304" pitchFamily="18" charset="0"/>
                          <a:cs typeface="Times New Roman" panose="02020603050405020304" pitchFamily="18" charset="0"/>
                        </a:rPr>
                        <a:t>Ruijie</a:t>
                      </a:r>
                      <a:r>
                        <a:rPr lang="en-IN" sz="1200" dirty="0">
                          <a:latin typeface="Times New Roman" panose="02020603050405020304" pitchFamily="18" charset="0"/>
                          <a:cs typeface="Times New Roman" panose="02020603050405020304" pitchFamily="18" charset="0"/>
                        </a:rPr>
                        <a:t> Zhang</a:t>
                      </a:r>
                      <a:r>
                        <a:rPr lang="en-IN" sz="1200" dirty="0">
                          <a:solidFill>
                            <a:sysClr val="windowText" lastClr="000000"/>
                          </a:solidFill>
                          <a:latin typeface="Times New Roman" panose="02020603050405020304" pitchFamily="18" charset="0"/>
                          <a:cs typeface="Times New Roman" panose="02020603050405020304" pitchFamily="18" charset="0"/>
                        </a:rPr>
                        <a:t>, </a:t>
                      </a:r>
                      <a:r>
                        <a:rPr lang="en-US" sz="1200" dirty="0">
                          <a:solidFill>
                            <a:sysClr val="windowText" lastClr="000000"/>
                          </a:solidFill>
                          <a:latin typeface="Times New Roman" panose="02020603050405020304" pitchFamily="18" charset="0"/>
                          <a:cs typeface="Times New Roman" panose="02020603050405020304" pitchFamily="18" charset="0"/>
                        </a:rPr>
                        <a:t>2020</a:t>
                      </a:r>
                      <a:endParaRPr lang="en-IN" sz="12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200" dirty="0">
                          <a:latin typeface="Times New Roman" panose="02020603050405020304" pitchFamily="18" charset="0"/>
                          <a:cs typeface="Times New Roman" panose="02020603050405020304" pitchFamily="18" charset="0"/>
                        </a:rPr>
                        <a:t>Zhao, Yao, </a:t>
                      </a:r>
                      <a:r>
                        <a:rPr lang="en-IN" sz="1200" dirty="0" err="1">
                          <a:latin typeface="Times New Roman" panose="02020603050405020304" pitchFamily="18" charset="0"/>
                          <a:cs typeface="Times New Roman" panose="02020603050405020304" pitchFamily="18" charset="0"/>
                        </a:rPr>
                        <a:t>Hongyu</a:t>
                      </a:r>
                      <a:r>
                        <a:rPr lang="en-IN" sz="1200" dirty="0">
                          <a:latin typeface="Times New Roman" panose="02020603050405020304" pitchFamily="18" charset="0"/>
                          <a:cs typeface="Times New Roman" panose="02020603050405020304" pitchFamily="18" charset="0"/>
                        </a:rPr>
                        <a:t> Du, J. Zhao and </a:t>
                      </a:r>
                      <a:r>
                        <a:rPr lang="en-IN" sz="1200" dirty="0" err="1">
                          <a:latin typeface="Times New Roman" panose="02020603050405020304" pitchFamily="18" charset="0"/>
                          <a:cs typeface="Times New Roman" panose="02020603050405020304" pitchFamily="18" charset="0"/>
                        </a:rPr>
                        <a:t>Ruijie</a:t>
                      </a:r>
                      <a:r>
                        <a:rPr lang="en-IN" sz="1200" dirty="0">
                          <a:latin typeface="Times New Roman" panose="02020603050405020304" pitchFamily="18" charset="0"/>
                          <a:cs typeface="Times New Roman" panose="02020603050405020304" pitchFamily="18" charset="0"/>
                        </a:rPr>
                        <a:t> Zhang</a:t>
                      </a:r>
                      <a:endParaRPr lang="en-IN" sz="12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ysClr val="windowText" lastClr="000000"/>
                          </a:solidFill>
                          <a:latin typeface="Times New Roman" panose="02020603050405020304" pitchFamily="18" charset="0"/>
                          <a:cs typeface="Times New Roman" panose="02020603050405020304" pitchFamily="18" charset="0"/>
                        </a:rPr>
                        <a:t>2020</a:t>
                      </a:r>
                      <a:endParaRPr lang="en-IN" sz="12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ysClr val="windowText" lastClr="000000"/>
                          </a:solidFill>
                          <a:latin typeface="Times New Roman" panose="02020603050405020304" pitchFamily="18" charset="0"/>
                          <a:cs typeface="Times New Roman" panose="02020603050405020304" pitchFamily="18" charset="0"/>
                        </a:rPr>
                        <a:t>To study the problem of generating object bounding boxes in retail images.</a:t>
                      </a:r>
                      <a:endParaRPr lang="en-IN" sz="12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ysClr val="windowText" lastClr="000000"/>
                          </a:solidFill>
                          <a:latin typeface="Times New Roman" panose="02020603050405020304" pitchFamily="18" charset="0"/>
                          <a:cs typeface="Times New Roman" panose="02020603050405020304" pitchFamily="18" charset="0"/>
                        </a:rPr>
                        <a:t>Similarity Recognition Network (SRN) subnetwork and optimized NMS algorithm.</a:t>
                      </a:r>
                      <a:endParaRPr lang="en-IN" sz="12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latin typeface="Times New Roman" panose="02020603050405020304" pitchFamily="18" charset="0"/>
                          <a:cs typeface="Times New Roman" panose="02020603050405020304" pitchFamily="18" charset="0"/>
                        </a:rPr>
                        <a:t>Presented a unified object detection framework used for dense scenarios in retail images, which consisted of the hierarchical labeling pattern, the Similarity Recognition Network (SRN) subnetwork and the optimized NMS algorithm on the basis of YOLOv3.</a:t>
                      </a:r>
                      <a:endParaRPr lang="en-IN" sz="12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99662363"/>
                  </a:ext>
                </a:extLst>
              </a:tr>
              <a:tr h="897827">
                <a:tc>
                  <a:txBody>
                    <a:bodyPr/>
                    <a:lstStyle/>
                    <a:p>
                      <a:r>
                        <a:rPr lang="en-US" sz="1200" dirty="0">
                          <a:solidFill>
                            <a:sysClr val="windowText" lastClr="000000"/>
                          </a:solidFill>
                          <a:latin typeface="Times New Roman" panose="02020603050405020304" pitchFamily="18" charset="0"/>
                          <a:cs typeface="Times New Roman" panose="02020603050405020304" pitchFamily="18" charset="0"/>
                        </a:rPr>
                        <a:t>10</a:t>
                      </a:r>
                      <a:endParaRPr lang="en-IN" sz="12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200" dirty="0">
                          <a:latin typeface="Times New Roman" panose="02020603050405020304" pitchFamily="18" charset="0"/>
                          <a:cs typeface="Times New Roman" panose="02020603050405020304" pitchFamily="18" charset="0"/>
                        </a:rPr>
                        <a:t>Nayan, Saha, </a:t>
                      </a:r>
                      <a:r>
                        <a:rPr lang="en-IN" sz="1200" dirty="0" err="1">
                          <a:latin typeface="Times New Roman" panose="02020603050405020304" pitchFamily="18" charset="0"/>
                          <a:cs typeface="Times New Roman" panose="02020603050405020304" pitchFamily="18" charset="0"/>
                        </a:rPr>
                        <a:t>Raqib</a:t>
                      </a:r>
                      <a:r>
                        <a:rPr lang="en-IN" sz="1200" dirty="0">
                          <a:latin typeface="Times New Roman" panose="02020603050405020304" pitchFamily="18" charset="0"/>
                          <a:cs typeface="Times New Roman" panose="02020603050405020304" pitchFamily="18" charset="0"/>
                        </a:rPr>
                        <a:t> Mahmud, Abul Al Azad and Kibria,</a:t>
                      </a:r>
                      <a:r>
                        <a:rPr lang="sv-SE" sz="1200" dirty="0">
                          <a:solidFill>
                            <a:sysClr val="windowText" lastClr="000000"/>
                          </a:solidFill>
                          <a:latin typeface="Times New Roman" panose="02020603050405020304" pitchFamily="18" charset="0"/>
                          <a:cs typeface="Times New Roman" panose="02020603050405020304" pitchFamily="18" charset="0"/>
                        </a:rPr>
                        <a:t> 2020</a:t>
                      </a:r>
                      <a:endParaRPr lang="en-IN" sz="12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Nayan, Saha, </a:t>
                      </a:r>
                      <a:r>
                        <a:rPr lang="en-IN" sz="1200" dirty="0" err="1">
                          <a:latin typeface="Times New Roman" panose="02020603050405020304" pitchFamily="18" charset="0"/>
                          <a:cs typeface="Times New Roman" panose="02020603050405020304" pitchFamily="18" charset="0"/>
                        </a:rPr>
                        <a:t>Raqib</a:t>
                      </a:r>
                      <a:r>
                        <a:rPr lang="en-IN" sz="1200" dirty="0">
                          <a:latin typeface="Times New Roman" panose="02020603050405020304" pitchFamily="18" charset="0"/>
                          <a:cs typeface="Times New Roman" panose="02020603050405020304" pitchFamily="18" charset="0"/>
                        </a:rPr>
                        <a:t> Mahmud, Abul Al Azad and Kibria</a:t>
                      </a:r>
                      <a:endParaRPr lang="en-IN" sz="12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ysClr val="windowText" lastClr="000000"/>
                          </a:solidFill>
                          <a:latin typeface="Times New Roman" panose="02020603050405020304" pitchFamily="18" charset="0"/>
                          <a:cs typeface="Times New Roman" panose="02020603050405020304" pitchFamily="18" charset="0"/>
                        </a:rPr>
                        <a:t>2020</a:t>
                      </a:r>
                      <a:endParaRPr lang="en-IN" sz="12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ysClr val="windowText" lastClr="000000"/>
                          </a:solidFill>
                          <a:latin typeface="Times New Roman" panose="02020603050405020304" pitchFamily="18" charset="0"/>
                          <a:cs typeface="Times New Roman" panose="02020603050405020304" pitchFamily="18" charset="0"/>
                        </a:rPr>
                        <a:t>To</a:t>
                      </a:r>
                      <a:r>
                        <a:rPr lang="en-US" sz="1200" dirty="0">
                          <a:latin typeface="Times New Roman" panose="02020603050405020304" pitchFamily="18" charset="0"/>
                          <a:cs typeface="Times New Roman" panose="02020603050405020304" pitchFamily="18" charset="0"/>
                        </a:rPr>
                        <a:t> discuss the detection of objects in noisy images and suggest a new low-cost technique to detect image objects from noisy images.</a:t>
                      </a:r>
                      <a:endParaRPr lang="en-IN" sz="12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ysClr val="windowText" lastClr="000000"/>
                          </a:solidFill>
                          <a:latin typeface="Times New Roman" panose="02020603050405020304" pitchFamily="18" charset="0"/>
                          <a:cs typeface="Times New Roman" panose="02020603050405020304" pitchFamily="18" charset="0"/>
                        </a:rPr>
                        <a:t>Single Shot </a:t>
                      </a:r>
                      <a:r>
                        <a:rPr lang="en-US" sz="1200" dirty="0" err="1">
                          <a:solidFill>
                            <a:sysClr val="windowText" lastClr="000000"/>
                          </a:solidFill>
                          <a:latin typeface="Times New Roman" panose="02020603050405020304" pitchFamily="18" charset="0"/>
                          <a:cs typeface="Times New Roman" panose="02020603050405020304" pitchFamily="18" charset="0"/>
                        </a:rPr>
                        <a:t>MultiBox</a:t>
                      </a:r>
                      <a:r>
                        <a:rPr lang="en-US" sz="1200" dirty="0">
                          <a:solidFill>
                            <a:sysClr val="windowText" lastClr="000000"/>
                          </a:solidFill>
                          <a:latin typeface="Times New Roman" panose="02020603050405020304" pitchFamily="18" charset="0"/>
                          <a:cs typeface="Times New Roman" panose="02020603050405020304" pitchFamily="18" charset="0"/>
                        </a:rPr>
                        <a:t> Detector (SSD)</a:t>
                      </a:r>
                      <a:endParaRPr lang="en-IN" sz="12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ysClr val="windowText" lastClr="000000"/>
                          </a:solidFill>
                          <a:latin typeface="Times New Roman" panose="02020603050405020304" pitchFamily="18" charset="0"/>
                          <a:cs typeface="Times New Roman" panose="02020603050405020304" pitchFamily="18" charset="0"/>
                        </a:rPr>
                        <a:t>The paper compared the accuracy of detecting noisy image objects with well-established models like YOLO V2, RCNN, </a:t>
                      </a:r>
                      <a:r>
                        <a:rPr lang="en-US" sz="1200" dirty="0" err="1">
                          <a:solidFill>
                            <a:sysClr val="windowText" lastClr="000000"/>
                          </a:solidFill>
                          <a:latin typeface="Times New Roman" panose="02020603050405020304" pitchFamily="18" charset="0"/>
                          <a:cs typeface="Times New Roman" panose="02020603050405020304" pitchFamily="18" charset="0"/>
                        </a:rPr>
                        <a:t>ResNet</a:t>
                      </a:r>
                      <a:r>
                        <a:rPr lang="en-US" sz="1200" dirty="0">
                          <a:solidFill>
                            <a:sysClr val="windowText" lastClr="000000"/>
                          </a:solidFill>
                          <a:latin typeface="Times New Roman" panose="02020603050405020304" pitchFamily="18" charset="0"/>
                          <a:cs typeface="Times New Roman" panose="02020603050405020304" pitchFamily="18" charset="0"/>
                        </a:rPr>
                        <a:t>, </a:t>
                      </a:r>
                      <a:r>
                        <a:rPr lang="en-US" sz="1200" dirty="0" err="1">
                          <a:solidFill>
                            <a:sysClr val="windowText" lastClr="000000"/>
                          </a:solidFill>
                          <a:latin typeface="Times New Roman" panose="02020603050405020304" pitchFamily="18" charset="0"/>
                          <a:cs typeface="Times New Roman" panose="02020603050405020304" pitchFamily="18" charset="0"/>
                        </a:rPr>
                        <a:t>RetinaNet</a:t>
                      </a:r>
                      <a:r>
                        <a:rPr lang="en-US" sz="1200" dirty="0">
                          <a:solidFill>
                            <a:sysClr val="windowText" lastClr="000000"/>
                          </a:solidFill>
                          <a:latin typeface="Times New Roman" panose="02020603050405020304" pitchFamily="18" charset="0"/>
                          <a:cs typeface="Times New Roman" panose="02020603050405020304" pitchFamily="18" charset="0"/>
                        </a:rPr>
                        <a:t>, SSD 300 and also the SSD 512 </a:t>
                      </a:r>
                    </a:p>
                    <a:p>
                      <a:r>
                        <a:rPr lang="en-US" sz="1200" dirty="0">
                          <a:solidFill>
                            <a:sysClr val="windowText" lastClr="000000"/>
                          </a:solidFill>
                          <a:latin typeface="Times New Roman" panose="02020603050405020304" pitchFamily="18" charset="0"/>
                          <a:cs typeface="Times New Roman" panose="02020603050405020304" pitchFamily="18" charset="0"/>
                        </a:rPr>
                        <a:t>original model. . </a:t>
                      </a:r>
                      <a:endParaRPr lang="en-IN" sz="12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12868980"/>
                  </a:ext>
                </a:extLst>
              </a:tr>
              <a:tr h="950819">
                <a:tc>
                  <a:txBody>
                    <a:bodyPr/>
                    <a:lstStyle/>
                    <a:p>
                      <a:r>
                        <a:rPr lang="en-US" sz="1200" dirty="0">
                          <a:solidFill>
                            <a:sysClr val="windowText" lastClr="000000"/>
                          </a:solidFill>
                          <a:latin typeface="Times New Roman" panose="02020603050405020304" pitchFamily="18" charset="0"/>
                          <a:cs typeface="Times New Roman" panose="02020603050405020304" pitchFamily="18" charset="0"/>
                        </a:rPr>
                        <a:t>11</a:t>
                      </a:r>
                      <a:endParaRPr lang="en-IN" sz="12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Fatima, A. Kumar, </a:t>
                      </a:r>
                      <a:r>
                        <a:rPr lang="en-US" sz="1200" dirty="0">
                          <a:latin typeface="Times New Roman" panose="02020603050405020304" pitchFamily="18" charset="0"/>
                          <a:cs typeface="Times New Roman" panose="02020603050405020304" pitchFamily="18" charset="0"/>
                        </a:rPr>
                        <a:t>A. Pratap and</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Raoof</a:t>
                      </a:r>
                      <a:r>
                        <a:rPr lang="en-IN" sz="1200" dirty="0">
                          <a:latin typeface="Times New Roman" panose="02020603050405020304" pitchFamily="18" charset="0"/>
                          <a:cs typeface="Times New Roman" panose="02020603050405020304" pitchFamily="18" charset="0"/>
                        </a:rPr>
                        <a:t>, 2020</a:t>
                      </a:r>
                    </a:p>
                    <a:p>
                      <a:endParaRPr lang="en-IN" sz="12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200" dirty="0">
                          <a:latin typeface="Times New Roman" panose="02020603050405020304" pitchFamily="18" charset="0"/>
                          <a:cs typeface="Times New Roman" panose="02020603050405020304" pitchFamily="18" charset="0"/>
                        </a:rPr>
                        <a:t>Fatima, A. Kumar, </a:t>
                      </a:r>
                      <a:r>
                        <a:rPr lang="en-US" sz="1200" dirty="0">
                          <a:latin typeface="Times New Roman" panose="02020603050405020304" pitchFamily="18" charset="0"/>
                          <a:cs typeface="Times New Roman" panose="02020603050405020304" pitchFamily="18" charset="0"/>
                        </a:rPr>
                        <a:t>A. Pratap and</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Raoof</a:t>
                      </a:r>
                      <a:r>
                        <a:rPr lang="en-IN" sz="1200" dirty="0">
                          <a:latin typeface="Times New Roman" panose="02020603050405020304" pitchFamily="18" charset="0"/>
                          <a:cs typeface="Times New Roman" panose="02020603050405020304" pitchFamily="18" charset="0"/>
                        </a:rPr>
                        <a:t>, </a:t>
                      </a:r>
                      <a:endParaRPr lang="en-IN" sz="12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ysClr val="windowText" lastClr="000000"/>
                          </a:solidFill>
                          <a:latin typeface="Times New Roman" panose="02020603050405020304" pitchFamily="18" charset="0"/>
                          <a:cs typeface="Times New Roman" panose="02020603050405020304" pitchFamily="18" charset="0"/>
                        </a:rPr>
                        <a:t>2020</a:t>
                      </a:r>
                      <a:endParaRPr lang="en-IN" sz="12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ysClr val="windowText" lastClr="000000"/>
                          </a:solidFill>
                          <a:latin typeface="Times New Roman" panose="02020603050405020304" pitchFamily="18" charset="0"/>
                          <a:cs typeface="Times New Roman" panose="02020603050405020304" pitchFamily="18" charset="0"/>
                        </a:rPr>
                        <a:t>To</a:t>
                      </a:r>
                      <a:r>
                        <a:rPr lang="en-US" sz="1200" dirty="0">
                          <a:latin typeface="Times New Roman" panose="02020603050405020304" pitchFamily="18" charset="0"/>
                          <a:cs typeface="Times New Roman" panose="02020603050405020304" pitchFamily="18" charset="0"/>
                        </a:rPr>
                        <a:t> provide a brief literature survey of object recognition &amp; detection in remote sensing</a:t>
                      </a:r>
                      <a:endParaRPr lang="en-IN" sz="12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ysClr val="windowText" lastClr="000000"/>
                          </a:solidFill>
                          <a:latin typeface="Times New Roman" panose="02020603050405020304" pitchFamily="18" charset="0"/>
                          <a:cs typeface="Times New Roman" panose="02020603050405020304" pitchFamily="18" charset="0"/>
                        </a:rPr>
                        <a:t>CNN</a:t>
                      </a:r>
                      <a:endParaRPr lang="en-IN" sz="12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ysClr val="windowText" lastClr="000000"/>
                          </a:solidFill>
                          <a:latin typeface="Times New Roman" panose="02020603050405020304" pitchFamily="18" charset="0"/>
                          <a:cs typeface="Times New Roman" panose="02020603050405020304" pitchFamily="18" charset="0"/>
                        </a:rPr>
                        <a:t>Provided different techniques to detect the object in </a:t>
                      </a:r>
                    </a:p>
                    <a:p>
                      <a:r>
                        <a:rPr lang="en-US" sz="1200" dirty="0">
                          <a:solidFill>
                            <a:sysClr val="windowText" lastClr="000000"/>
                          </a:solidFill>
                          <a:latin typeface="Times New Roman" panose="02020603050405020304" pitchFamily="18" charset="0"/>
                          <a:cs typeface="Times New Roman" panose="02020603050405020304" pitchFamily="18" charset="0"/>
                        </a:rPr>
                        <a:t>remote sensing images.</a:t>
                      </a:r>
                      <a:endParaRPr lang="en-IN" sz="12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413859"/>
                  </a:ext>
                </a:extLst>
              </a:tr>
              <a:tr h="814001">
                <a:tc>
                  <a:txBody>
                    <a:bodyPr/>
                    <a:lstStyle/>
                    <a:p>
                      <a:r>
                        <a:rPr lang="en-US" sz="1200" dirty="0">
                          <a:solidFill>
                            <a:sysClr val="windowText" lastClr="000000"/>
                          </a:solidFill>
                          <a:latin typeface="Times New Roman" panose="02020603050405020304" pitchFamily="18" charset="0"/>
                          <a:cs typeface="Times New Roman" panose="02020603050405020304" pitchFamily="18" charset="0"/>
                        </a:rPr>
                        <a:t>12</a:t>
                      </a:r>
                      <a:endParaRPr lang="en-IN" sz="12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200" dirty="0">
                          <a:latin typeface="Times New Roman" panose="02020603050405020304" pitchFamily="18" charset="0"/>
                          <a:cs typeface="Times New Roman" panose="02020603050405020304" pitchFamily="18" charset="0"/>
                        </a:rPr>
                        <a:t>Hu, Li, Zhou, Yang, Peng, and Xiao</a:t>
                      </a:r>
                      <a:r>
                        <a:rPr lang="en-IN" sz="1200" dirty="0">
                          <a:solidFill>
                            <a:sysClr val="windowText" lastClr="000000"/>
                          </a:solidFill>
                          <a:latin typeface="Times New Roman" panose="02020603050405020304" pitchFamily="18" charset="0"/>
                          <a:cs typeface="Times New Roman" panose="02020603050405020304" pitchFamily="18" charset="0"/>
                        </a:rPr>
                        <a:t>, 2020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200" dirty="0">
                          <a:latin typeface="Times New Roman" panose="02020603050405020304" pitchFamily="18" charset="0"/>
                          <a:cs typeface="Times New Roman" panose="02020603050405020304" pitchFamily="18" charset="0"/>
                        </a:rPr>
                        <a:t>Hu, Li, Zhou, Yang, Peng, and Xiao</a:t>
                      </a:r>
                      <a:r>
                        <a:rPr lang="en-IN" sz="1200" dirty="0">
                          <a:solidFill>
                            <a:sysClr val="windowText" lastClr="000000"/>
                          </a:solidFill>
                          <a:latin typeface="Times New Roman" panose="02020603050405020304" pitchFamily="18" charset="0"/>
                          <a:cs typeface="Times New Roman" panose="02020603050405020304" pitchFamily="18"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ysClr val="windowText" lastClr="000000"/>
                          </a:solidFill>
                          <a:latin typeface="Times New Roman" panose="02020603050405020304" pitchFamily="18" charset="0"/>
                          <a:cs typeface="Times New Roman" panose="02020603050405020304" pitchFamily="18" charset="0"/>
                        </a:rPr>
                        <a:t>2020</a:t>
                      </a:r>
                      <a:endParaRPr lang="en-IN" sz="12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ysClr val="windowText" lastClr="000000"/>
                          </a:solidFill>
                          <a:latin typeface="Times New Roman" panose="02020603050405020304" pitchFamily="18" charset="0"/>
                          <a:cs typeface="Times New Roman" panose="02020603050405020304" pitchFamily="18" charset="0"/>
                        </a:rPr>
                        <a:t>To </a:t>
                      </a:r>
                      <a:r>
                        <a:rPr lang="en-US" sz="1200" dirty="0">
                          <a:latin typeface="Times New Roman" panose="02020603050405020304" pitchFamily="18" charset="0"/>
                          <a:ea typeface="Tahoma" panose="020B0604030504040204" pitchFamily="34" charset="0"/>
                          <a:cs typeface="Times New Roman" panose="02020603050405020304" pitchFamily="18" charset="0"/>
                        </a:rPr>
                        <a:t>address the issue of accurate object detection in large-area remote sensing images</a:t>
                      </a:r>
                      <a:endParaRPr lang="en-IN" sz="12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ysClr val="windowText" lastClr="000000"/>
                          </a:solidFill>
                          <a:latin typeface="Times New Roman" panose="02020603050405020304" pitchFamily="18" charset="0"/>
                          <a:cs typeface="Times New Roman" panose="02020603050405020304" pitchFamily="18" charset="0"/>
                        </a:rPr>
                        <a:t>Sample update-based CNN (SUCNN)</a:t>
                      </a:r>
                      <a:endParaRPr lang="en-IN" sz="12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latin typeface="Times New Roman" panose="02020603050405020304" pitchFamily="18" charset="0"/>
                          <a:ea typeface="Tahoma" panose="020B0604030504040204" pitchFamily="34" charset="0"/>
                          <a:cs typeface="Times New Roman" panose="02020603050405020304" pitchFamily="18" charset="0"/>
                        </a:rPr>
                        <a:t>Comparison experiments show the effectiveness and superiority of the proposed SUCNN framework for object detection in large area remote sensing images</a:t>
                      </a:r>
                      <a:endParaRPr lang="en-US" sz="12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33022656"/>
                  </a:ext>
                </a:extLst>
              </a:tr>
            </a:tbl>
          </a:graphicData>
        </a:graphic>
      </p:graphicFrame>
    </p:spTree>
    <p:extLst>
      <p:ext uri="{BB962C8B-B14F-4D97-AF65-F5344CB8AC3E}">
        <p14:creationId xmlns:p14="http://schemas.microsoft.com/office/powerpoint/2010/main" val="33344614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01800-7746-5E74-7535-42D2C3DD7BD0}"/>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Literature Review - Table</a:t>
            </a:r>
            <a:endParaRPr lang="en-IN" b="1" dirty="0">
              <a:latin typeface="Times New Roman" panose="02020603050405020304" pitchFamily="18" charset="0"/>
              <a:cs typeface="Times New Roman" panose="02020603050405020304" pitchFamily="18" charset="0"/>
            </a:endParaRPr>
          </a:p>
        </p:txBody>
      </p:sp>
      <p:sp>
        <p:nvSpPr>
          <p:cNvPr id="6" name="Subtitle 2">
            <a:extLst>
              <a:ext uri="{FF2B5EF4-FFF2-40B4-BE49-F238E27FC236}">
                <a16:creationId xmlns:a16="http://schemas.microsoft.com/office/drawing/2014/main" id="{B5C3729E-E4C5-9509-F9EB-455BA443BD7A}"/>
              </a:ext>
            </a:extLst>
          </p:cNvPr>
          <p:cNvSpPr txBox="1">
            <a:spLocks/>
          </p:cNvSpPr>
          <p:nvPr/>
        </p:nvSpPr>
        <p:spPr>
          <a:xfrm>
            <a:off x="461639" y="1457325"/>
            <a:ext cx="11407806" cy="49345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a:latin typeface="Comic Sans MS" panose="030F0702030302020204" pitchFamily="66" charset="0"/>
            </a:endParaRPr>
          </a:p>
          <a:p>
            <a:endParaRPr lang="en-IN" dirty="0">
              <a:latin typeface="Comic Sans MS" panose="030F0702030302020204" pitchFamily="66" charset="0"/>
            </a:endParaRPr>
          </a:p>
        </p:txBody>
      </p:sp>
      <p:graphicFrame>
        <p:nvGraphicFramePr>
          <p:cNvPr id="3" name="Table 2">
            <a:extLst>
              <a:ext uri="{FF2B5EF4-FFF2-40B4-BE49-F238E27FC236}">
                <a16:creationId xmlns:a16="http://schemas.microsoft.com/office/drawing/2014/main" id="{4A7C7F2D-51A4-35CD-6890-CB84CAED4576}"/>
              </a:ext>
            </a:extLst>
          </p:cNvPr>
          <p:cNvGraphicFramePr>
            <a:graphicFrameLocks noGrp="1"/>
          </p:cNvGraphicFramePr>
          <p:nvPr>
            <p:extLst>
              <p:ext uri="{D42A27DB-BD31-4B8C-83A1-F6EECF244321}">
                <p14:modId xmlns:p14="http://schemas.microsoft.com/office/powerpoint/2010/main" val="2602149121"/>
              </p:ext>
            </p:extLst>
          </p:nvPr>
        </p:nvGraphicFramePr>
        <p:xfrm>
          <a:off x="590550" y="1457325"/>
          <a:ext cx="11293606" cy="4632960"/>
        </p:xfrm>
        <a:graphic>
          <a:graphicData uri="http://schemas.openxmlformats.org/drawingml/2006/table">
            <a:tbl>
              <a:tblPr firstRow="1" bandRow="1">
                <a:tableStyleId>{F5AB1C69-6EDB-4FF4-983F-18BD219EF322}</a:tableStyleId>
              </a:tblPr>
              <a:tblGrid>
                <a:gridCol w="960755">
                  <a:extLst>
                    <a:ext uri="{9D8B030D-6E8A-4147-A177-3AD203B41FA5}">
                      <a16:colId xmlns:a16="http://schemas.microsoft.com/office/drawing/2014/main" val="49494276"/>
                    </a:ext>
                  </a:extLst>
                </a:gridCol>
                <a:gridCol w="1453598">
                  <a:extLst>
                    <a:ext uri="{9D8B030D-6E8A-4147-A177-3AD203B41FA5}">
                      <a16:colId xmlns:a16="http://schemas.microsoft.com/office/drawing/2014/main" val="163167627"/>
                    </a:ext>
                  </a:extLst>
                </a:gridCol>
                <a:gridCol w="1617979">
                  <a:extLst>
                    <a:ext uri="{9D8B030D-6E8A-4147-A177-3AD203B41FA5}">
                      <a16:colId xmlns:a16="http://schemas.microsoft.com/office/drawing/2014/main" val="3671943270"/>
                    </a:ext>
                  </a:extLst>
                </a:gridCol>
                <a:gridCol w="900069">
                  <a:extLst>
                    <a:ext uri="{9D8B030D-6E8A-4147-A177-3AD203B41FA5}">
                      <a16:colId xmlns:a16="http://schemas.microsoft.com/office/drawing/2014/main" val="2659256686"/>
                    </a:ext>
                  </a:extLst>
                </a:gridCol>
                <a:gridCol w="2250172">
                  <a:extLst>
                    <a:ext uri="{9D8B030D-6E8A-4147-A177-3AD203B41FA5}">
                      <a16:colId xmlns:a16="http://schemas.microsoft.com/office/drawing/2014/main" val="3193735050"/>
                    </a:ext>
                  </a:extLst>
                </a:gridCol>
                <a:gridCol w="1668125">
                  <a:extLst>
                    <a:ext uri="{9D8B030D-6E8A-4147-A177-3AD203B41FA5}">
                      <a16:colId xmlns:a16="http://schemas.microsoft.com/office/drawing/2014/main" val="1199963380"/>
                    </a:ext>
                  </a:extLst>
                </a:gridCol>
                <a:gridCol w="2442908">
                  <a:extLst>
                    <a:ext uri="{9D8B030D-6E8A-4147-A177-3AD203B41FA5}">
                      <a16:colId xmlns:a16="http://schemas.microsoft.com/office/drawing/2014/main" val="1216825086"/>
                    </a:ext>
                  </a:extLst>
                </a:gridCol>
              </a:tblGrid>
              <a:tr h="333375">
                <a:tc>
                  <a:txBody>
                    <a:bodyPr/>
                    <a:lstStyle/>
                    <a:p>
                      <a:r>
                        <a:rPr lang="en-US" sz="1600" dirty="0">
                          <a:solidFill>
                            <a:sysClr val="windowText" lastClr="000000"/>
                          </a:solidFill>
                          <a:latin typeface="Times New Roman" panose="02020603050405020304" pitchFamily="18" charset="0"/>
                          <a:cs typeface="Times New Roman" panose="02020603050405020304" pitchFamily="18" charset="0"/>
                        </a:rPr>
                        <a:t>Sr. No</a:t>
                      </a:r>
                      <a:endParaRPr lang="en-IN" sz="16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a:solidFill>
                            <a:sysClr val="windowText" lastClr="000000"/>
                          </a:solidFill>
                          <a:latin typeface="Times New Roman" panose="02020603050405020304" pitchFamily="18" charset="0"/>
                          <a:cs typeface="Times New Roman" panose="02020603050405020304" pitchFamily="18" charset="0"/>
                        </a:rPr>
                        <a:t>Reference</a:t>
                      </a:r>
                      <a:endParaRPr lang="en-IN" sz="16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a:solidFill>
                            <a:sysClr val="windowText" lastClr="000000"/>
                          </a:solidFill>
                          <a:latin typeface="Times New Roman" panose="02020603050405020304" pitchFamily="18" charset="0"/>
                          <a:cs typeface="Times New Roman" panose="02020603050405020304" pitchFamily="18" charset="0"/>
                        </a:rPr>
                        <a:t>Author</a:t>
                      </a:r>
                      <a:endParaRPr lang="en-IN" sz="16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a:solidFill>
                            <a:sysClr val="windowText" lastClr="000000"/>
                          </a:solidFill>
                          <a:latin typeface="Times New Roman" panose="02020603050405020304" pitchFamily="18" charset="0"/>
                          <a:cs typeface="Times New Roman" panose="02020603050405020304" pitchFamily="18" charset="0"/>
                        </a:rPr>
                        <a:t>Year</a:t>
                      </a:r>
                      <a:endParaRPr lang="en-IN" sz="16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a:solidFill>
                            <a:sysClr val="windowText" lastClr="000000"/>
                          </a:solidFill>
                          <a:latin typeface="Times New Roman" panose="02020603050405020304" pitchFamily="18" charset="0"/>
                          <a:cs typeface="Times New Roman" panose="02020603050405020304" pitchFamily="18" charset="0"/>
                        </a:rPr>
                        <a:t>Research Focus</a:t>
                      </a:r>
                      <a:endParaRPr lang="en-IN" sz="16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a:solidFill>
                            <a:sysClr val="windowText" lastClr="000000"/>
                          </a:solidFill>
                          <a:latin typeface="Times New Roman" panose="02020603050405020304" pitchFamily="18" charset="0"/>
                          <a:cs typeface="Times New Roman" panose="02020603050405020304" pitchFamily="18" charset="0"/>
                        </a:rPr>
                        <a:t>Methodology </a:t>
                      </a:r>
                      <a:endParaRPr lang="en-IN" sz="16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a:solidFill>
                            <a:sysClr val="windowText" lastClr="000000"/>
                          </a:solidFill>
                          <a:latin typeface="Times New Roman" panose="02020603050405020304" pitchFamily="18" charset="0"/>
                          <a:cs typeface="Times New Roman" panose="02020603050405020304" pitchFamily="18" charset="0"/>
                        </a:rPr>
                        <a:t>Key Findings</a:t>
                      </a:r>
                      <a:endParaRPr lang="en-IN" sz="16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29592798"/>
                  </a:ext>
                </a:extLst>
              </a:tr>
              <a:tr h="1258002">
                <a:tc>
                  <a:txBody>
                    <a:bodyPr/>
                    <a:lstStyle/>
                    <a:p>
                      <a:r>
                        <a:rPr lang="en-US" sz="1200" dirty="0">
                          <a:solidFill>
                            <a:sysClr val="windowText" lastClr="000000"/>
                          </a:solidFill>
                          <a:latin typeface="Times New Roman" panose="02020603050405020304" pitchFamily="18" charset="0"/>
                          <a:cs typeface="Times New Roman" panose="02020603050405020304" pitchFamily="18" charset="0"/>
                        </a:rPr>
                        <a:t>13</a:t>
                      </a:r>
                      <a:endParaRPr lang="en-IN" sz="12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latin typeface="Times New Roman" panose="02020603050405020304" pitchFamily="18" charset="0"/>
                          <a:cs typeface="Times New Roman" panose="02020603050405020304" pitchFamily="18" charset="0"/>
                        </a:rPr>
                        <a:t>Hendra, </a:t>
                      </a:r>
                      <a:r>
                        <a:rPr lang="en-US" sz="1200" dirty="0" err="1">
                          <a:latin typeface="Times New Roman" panose="02020603050405020304" pitchFamily="18" charset="0"/>
                          <a:cs typeface="Times New Roman" panose="02020603050405020304" pitchFamily="18" charset="0"/>
                        </a:rPr>
                        <a:t>Spolaor</a:t>
                      </a:r>
                      <a:r>
                        <a:rPr lang="en-US" sz="1200" dirty="0">
                          <a:latin typeface="Times New Roman" panose="02020603050405020304" pitchFamily="18" charset="0"/>
                          <a:cs typeface="Times New Roman" panose="02020603050405020304" pitchFamily="18" charset="0"/>
                        </a:rPr>
                        <a:t> and Chen</a:t>
                      </a:r>
                      <a:r>
                        <a:rPr lang="en-IN" sz="1200" dirty="0">
                          <a:solidFill>
                            <a:sysClr val="windowText" lastClr="000000"/>
                          </a:solidFill>
                          <a:latin typeface="Times New Roman" panose="02020603050405020304" pitchFamily="18" charset="0"/>
                          <a:cs typeface="Times New Roman" panose="02020603050405020304" pitchFamily="18" charset="0"/>
                        </a:rPr>
                        <a:t>, </a:t>
                      </a:r>
                      <a:r>
                        <a:rPr lang="en-US" sz="1200" dirty="0">
                          <a:solidFill>
                            <a:sysClr val="windowText" lastClr="000000"/>
                          </a:solidFill>
                          <a:latin typeface="Times New Roman" panose="02020603050405020304" pitchFamily="18" charset="0"/>
                          <a:cs typeface="Times New Roman" panose="02020603050405020304" pitchFamily="18" charset="0"/>
                        </a:rPr>
                        <a:t>2020</a:t>
                      </a:r>
                      <a:endParaRPr lang="en-IN" sz="12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latin typeface="Times New Roman" panose="02020603050405020304" pitchFamily="18" charset="0"/>
                          <a:cs typeface="Times New Roman" panose="02020603050405020304" pitchFamily="18" charset="0"/>
                        </a:rPr>
                        <a:t>Hendra, </a:t>
                      </a:r>
                      <a:r>
                        <a:rPr lang="en-US" sz="1200" dirty="0" err="1">
                          <a:latin typeface="Times New Roman" panose="02020603050405020304" pitchFamily="18" charset="0"/>
                          <a:cs typeface="Times New Roman" panose="02020603050405020304" pitchFamily="18" charset="0"/>
                        </a:rPr>
                        <a:t>Spolaor</a:t>
                      </a:r>
                      <a:r>
                        <a:rPr lang="en-US" sz="1200" dirty="0">
                          <a:latin typeface="Times New Roman" panose="02020603050405020304" pitchFamily="18" charset="0"/>
                          <a:cs typeface="Times New Roman" panose="02020603050405020304" pitchFamily="18" charset="0"/>
                        </a:rPr>
                        <a:t> and Chen</a:t>
                      </a:r>
                      <a:endParaRPr lang="en-IN" sz="12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ysClr val="windowText" lastClr="000000"/>
                          </a:solidFill>
                          <a:latin typeface="Times New Roman" panose="02020603050405020304" pitchFamily="18" charset="0"/>
                          <a:cs typeface="Times New Roman" panose="02020603050405020304" pitchFamily="18" charset="0"/>
                        </a:rPr>
                        <a:t>2020</a:t>
                      </a:r>
                      <a:endParaRPr lang="en-IN" sz="12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ysClr val="windowText" lastClr="000000"/>
                          </a:solidFill>
                          <a:latin typeface="Times New Roman" panose="02020603050405020304" pitchFamily="18" charset="0"/>
                          <a:cs typeface="Times New Roman" panose="02020603050405020304" pitchFamily="18" charset="0"/>
                        </a:rPr>
                        <a:t>To </a:t>
                      </a:r>
                      <a:r>
                        <a:rPr lang="en-US" sz="1200" dirty="0">
                          <a:latin typeface="Times New Roman" panose="02020603050405020304" pitchFamily="18" charset="0"/>
                          <a:cs typeface="Times New Roman" panose="02020603050405020304" pitchFamily="18" charset="0"/>
                        </a:rPr>
                        <a:t>present a computer vision technique  for detecting multiple objects simultaneously.</a:t>
                      </a:r>
                      <a:endParaRPr lang="en-IN" sz="12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latin typeface="Times New Roman" panose="02020603050405020304" pitchFamily="18" charset="0"/>
                          <a:cs typeface="Times New Roman" panose="02020603050405020304" pitchFamily="18" charset="0"/>
                        </a:rPr>
                        <a:t>Markov Clustering Networks (MCN) and Viola-Jones algorithm</a:t>
                      </a:r>
                      <a:endParaRPr lang="en-IN" sz="12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latin typeface="Times New Roman" panose="02020603050405020304" pitchFamily="18" charset="0"/>
                          <a:cs typeface="Times New Roman" panose="02020603050405020304" pitchFamily="18" charset="0"/>
                        </a:rPr>
                        <a:t>Proposed technique able to detect image with frontal face and text with 90% accuracy and around 80% accuracy for images with non-frontal face and text. It achieved the art performance with an average precision of 88%, performs real-time inference with a frame rate of above 50 Frame Per Second (FPS) and has a faster computation time when compared with other techniques.</a:t>
                      </a:r>
                      <a:endParaRPr lang="en-IN" sz="12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99662363"/>
                  </a:ext>
                </a:extLst>
              </a:tr>
              <a:tr h="897827">
                <a:tc>
                  <a:txBody>
                    <a:bodyPr/>
                    <a:lstStyle/>
                    <a:p>
                      <a:r>
                        <a:rPr lang="en-US" sz="1200" dirty="0">
                          <a:solidFill>
                            <a:sysClr val="windowText" lastClr="000000"/>
                          </a:solidFill>
                          <a:latin typeface="Times New Roman" panose="02020603050405020304" pitchFamily="18" charset="0"/>
                          <a:cs typeface="Times New Roman" panose="02020603050405020304" pitchFamily="18" charset="0"/>
                        </a:rPr>
                        <a:t>14</a:t>
                      </a:r>
                      <a:endParaRPr lang="en-IN" sz="12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latin typeface="Times New Roman" panose="02020603050405020304" pitchFamily="18" charset="0"/>
                          <a:cs typeface="Times New Roman" panose="02020603050405020304" pitchFamily="18" charset="0"/>
                        </a:rPr>
                        <a:t>Yonghui Lu1, Langwen Zhang2, Wei Xie</a:t>
                      </a:r>
                      <a:r>
                        <a:rPr lang="sv-SE" sz="1200" dirty="0">
                          <a:solidFill>
                            <a:sysClr val="windowText" lastClr="000000"/>
                          </a:solidFill>
                          <a:latin typeface="Times New Roman" panose="02020603050405020304" pitchFamily="18" charset="0"/>
                          <a:cs typeface="Times New Roman" panose="02020603050405020304" pitchFamily="18" charset="0"/>
                        </a:rPr>
                        <a:t>, 2020</a:t>
                      </a:r>
                      <a:endParaRPr lang="en-IN" sz="12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latin typeface="Times New Roman" panose="02020603050405020304" pitchFamily="18" charset="0"/>
                          <a:cs typeface="Times New Roman" panose="02020603050405020304" pitchFamily="18" charset="0"/>
                        </a:rPr>
                        <a:t>Yonghui Lu1, Langwen Zhang2, Wei Xie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ysClr val="windowText" lastClr="000000"/>
                          </a:solidFill>
                          <a:latin typeface="Times New Roman" panose="02020603050405020304" pitchFamily="18" charset="0"/>
                          <a:cs typeface="Times New Roman" panose="02020603050405020304" pitchFamily="18" charset="0"/>
                        </a:rPr>
                        <a:t>2020</a:t>
                      </a:r>
                      <a:endParaRPr lang="en-IN" sz="12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ysClr val="windowText" lastClr="000000"/>
                          </a:solidFill>
                          <a:latin typeface="Times New Roman" panose="02020603050405020304" pitchFamily="18" charset="0"/>
                          <a:cs typeface="Times New Roman" panose="02020603050405020304" pitchFamily="18" charset="0"/>
                        </a:rPr>
                        <a:t>To propose </a:t>
                      </a:r>
                      <a:r>
                        <a:rPr lang="en-US" sz="1200" dirty="0">
                          <a:latin typeface="Times New Roman" panose="02020603050405020304" pitchFamily="18" charset="0"/>
                          <a:cs typeface="Times New Roman" panose="02020603050405020304" pitchFamily="18" charset="0"/>
                        </a:rPr>
                        <a:t>an efficient YOLO-compact network designed for single category real-time object detection.</a:t>
                      </a:r>
                      <a:endParaRPr lang="en-IN" sz="12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ysClr val="windowText" lastClr="000000"/>
                          </a:solidFill>
                          <a:latin typeface="Times New Roman" panose="02020603050405020304" pitchFamily="18" charset="0"/>
                          <a:cs typeface="Times New Roman" panose="02020603050405020304" pitchFamily="18" charset="0"/>
                        </a:rPr>
                        <a:t>YOLO-compact</a:t>
                      </a:r>
                      <a:endParaRPr lang="en-IN" sz="12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latin typeface="Times New Roman" panose="02020603050405020304" pitchFamily="18" charset="0"/>
                          <a:cs typeface="Times New Roman" panose="02020603050405020304" pitchFamily="18" charset="0"/>
                        </a:rPr>
                        <a:t>The model size of YOLO-compact is only 9MB, which is 3.7 times smaller than tiny-yolov3, 6.7 times smaller than tiny-yolov2, and 26 times smaller than YOLOv3.</a:t>
                      </a:r>
                      <a:endParaRPr lang="en-IN" sz="12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12868980"/>
                  </a:ext>
                </a:extLst>
              </a:tr>
              <a:tr h="950819">
                <a:tc>
                  <a:txBody>
                    <a:bodyPr/>
                    <a:lstStyle/>
                    <a:p>
                      <a:r>
                        <a:rPr lang="en-US" sz="1200" dirty="0">
                          <a:solidFill>
                            <a:sysClr val="windowText" lastClr="000000"/>
                          </a:solidFill>
                          <a:latin typeface="Times New Roman" panose="02020603050405020304" pitchFamily="18" charset="0"/>
                          <a:cs typeface="Times New Roman" panose="02020603050405020304" pitchFamily="18" charset="0"/>
                        </a:rPr>
                        <a:t>15</a:t>
                      </a:r>
                      <a:endParaRPr lang="en-IN" sz="12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latin typeface="Times New Roman" panose="02020603050405020304" pitchFamily="18" charset="0"/>
                          <a:cs typeface="Times New Roman" panose="02020603050405020304" pitchFamily="18" charset="0"/>
                        </a:rPr>
                        <a:t>Redmon, </a:t>
                      </a:r>
                      <a:r>
                        <a:rPr lang="en-US" sz="1200" dirty="0" err="1">
                          <a:latin typeface="Times New Roman" panose="02020603050405020304" pitchFamily="18" charset="0"/>
                          <a:cs typeface="Times New Roman" panose="02020603050405020304" pitchFamily="18" charset="0"/>
                        </a:rPr>
                        <a:t>Divvala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Girshick</a:t>
                      </a:r>
                      <a:r>
                        <a:rPr lang="en-US" sz="1200" dirty="0">
                          <a:latin typeface="Times New Roman" panose="02020603050405020304" pitchFamily="18" charset="0"/>
                          <a:cs typeface="Times New Roman" panose="02020603050405020304" pitchFamily="18" charset="0"/>
                        </a:rPr>
                        <a:t>, and Farhadi</a:t>
                      </a:r>
                      <a:r>
                        <a:rPr lang="en-IN" sz="1200" dirty="0">
                          <a:solidFill>
                            <a:sysClr val="windowText" lastClr="000000"/>
                          </a:solidFill>
                          <a:latin typeface="Times New Roman" panose="02020603050405020304" pitchFamily="18" charset="0"/>
                          <a:cs typeface="Times New Roman" panose="02020603050405020304" pitchFamily="18" charset="0"/>
                        </a:rPr>
                        <a:t>, 2016</a:t>
                      </a:r>
                    </a:p>
                    <a:p>
                      <a:endParaRPr lang="en-IN" sz="12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latin typeface="Times New Roman" panose="02020603050405020304" pitchFamily="18" charset="0"/>
                          <a:cs typeface="Times New Roman" panose="02020603050405020304" pitchFamily="18" charset="0"/>
                        </a:rPr>
                        <a:t>Redmon, </a:t>
                      </a:r>
                      <a:r>
                        <a:rPr lang="en-US" sz="1200" dirty="0" err="1">
                          <a:latin typeface="Times New Roman" panose="02020603050405020304" pitchFamily="18" charset="0"/>
                          <a:cs typeface="Times New Roman" panose="02020603050405020304" pitchFamily="18" charset="0"/>
                        </a:rPr>
                        <a:t>Divvala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Girshick</a:t>
                      </a:r>
                      <a:r>
                        <a:rPr lang="en-US" sz="1200" dirty="0">
                          <a:latin typeface="Times New Roman" panose="02020603050405020304" pitchFamily="18" charset="0"/>
                          <a:cs typeface="Times New Roman" panose="02020603050405020304" pitchFamily="18" charset="0"/>
                        </a:rPr>
                        <a:t>, and Farhadi</a:t>
                      </a:r>
                      <a:endParaRPr lang="en-IN" sz="12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ysClr val="windowText" lastClr="000000"/>
                          </a:solidFill>
                          <a:latin typeface="Times New Roman" panose="02020603050405020304" pitchFamily="18" charset="0"/>
                          <a:cs typeface="Times New Roman" panose="02020603050405020304" pitchFamily="18" charset="0"/>
                        </a:rPr>
                        <a:t>2016</a:t>
                      </a:r>
                      <a:endParaRPr lang="en-IN" sz="12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ysClr val="windowText" lastClr="000000"/>
                          </a:solidFill>
                          <a:latin typeface="Times New Roman" panose="02020603050405020304" pitchFamily="18" charset="0"/>
                          <a:cs typeface="Times New Roman" panose="02020603050405020304" pitchFamily="18" charset="0"/>
                        </a:rPr>
                        <a:t>To</a:t>
                      </a:r>
                      <a:r>
                        <a:rPr lang="en-US" sz="1400" dirty="0">
                          <a:solidFill>
                            <a:sysClr val="windowText" lastClr="000000"/>
                          </a:solidFill>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presente</a:t>
                      </a:r>
                      <a:r>
                        <a:rPr lang="en-US" sz="140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YOLO, a new approach to object detection. </a:t>
                      </a:r>
                      <a:endParaRPr lang="en-IN" sz="12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ysClr val="windowText" lastClr="000000"/>
                          </a:solidFill>
                          <a:latin typeface="Times New Roman" panose="02020603050405020304" pitchFamily="18" charset="0"/>
                          <a:cs typeface="Times New Roman" panose="02020603050405020304" pitchFamily="18" charset="0"/>
                        </a:rPr>
                        <a:t>YOLO</a:t>
                      </a:r>
                      <a:endParaRPr lang="en-IN" sz="12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ysClr val="windowText" lastClr="000000"/>
                          </a:solidFill>
                          <a:latin typeface="Times New Roman" panose="02020603050405020304" pitchFamily="18" charset="0"/>
                          <a:cs typeface="Times New Roman" panose="02020603050405020304" pitchFamily="18" charset="0"/>
                        </a:rPr>
                        <a:t>YOLO </a:t>
                      </a:r>
                      <a:r>
                        <a:rPr lang="en-US" sz="1200" dirty="0">
                          <a:latin typeface="Times New Roman" panose="02020603050405020304" pitchFamily="18" charset="0"/>
                          <a:cs typeface="Times New Roman" panose="02020603050405020304" pitchFamily="18" charset="0"/>
                        </a:rPr>
                        <a:t>outperforms other detection methods, including DPM and R-CNN, when generalizing from natural images to other domains like artwork.</a:t>
                      </a:r>
                      <a:endParaRPr lang="en-IN" sz="12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413859"/>
                  </a:ext>
                </a:extLst>
              </a:tr>
            </a:tbl>
          </a:graphicData>
        </a:graphic>
      </p:graphicFrame>
    </p:spTree>
    <p:extLst>
      <p:ext uri="{BB962C8B-B14F-4D97-AF65-F5344CB8AC3E}">
        <p14:creationId xmlns:p14="http://schemas.microsoft.com/office/powerpoint/2010/main" val="17435638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3B69E-B5BD-0D7E-9B15-D6BC194946C6}"/>
              </a:ext>
            </a:extLst>
          </p:cNvPr>
          <p:cNvSpPr>
            <a:spLocks noGrp="1"/>
          </p:cNvSpPr>
          <p:nvPr>
            <p:ph type="title"/>
          </p:nvPr>
        </p:nvSpPr>
        <p:spPr>
          <a:xfrm>
            <a:off x="3886200" y="2457535"/>
            <a:ext cx="10515600" cy="1325563"/>
          </a:xfrm>
        </p:spPr>
        <p:txBody>
          <a:bodyPr/>
          <a:lstStyle/>
          <a:p>
            <a:r>
              <a:rPr lang="en-IN" b="1" dirty="0">
                <a:latin typeface="Times New Roman" panose="02020603050405020304" pitchFamily="18" charset="0"/>
                <a:cs typeface="Times New Roman" panose="02020603050405020304" pitchFamily="18" charset="0"/>
              </a:rPr>
              <a:t>DIAGRAMS</a:t>
            </a:r>
            <a:r>
              <a:rPr lang="en-IN" dirty="0"/>
              <a:t>	</a:t>
            </a:r>
          </a:p>
        </p:txBody>
      </p:sp>
    </p:spTree>
    <p:extLst>
      <p:ext uri="{BB962C8B-B14F-4D97-AF65-F5344CB8AC3E}">
        <p14:creationId xmlns:p14="http://schemas.microsoft.com/office/powerpoint/2010/main" val="7866555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C9CE5-B130-0EC8-B8B5-AA89DA3F1294}"/>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Process Flow Diagram</a:t>
            </a:r>
          </a:p>
        </p:txBody>
      </p:sp>
      <p:sp>
        <p:nvSpPr>
          <p:cNvPr id="6" name="TextBox 5">
            <a:extLst>
              <a:ext uri="{FF2B5EF4-FFF2-40B4-BE49-F238E27FC236}">
                <a16:creationId xmlns:a16="http://schemas.microsoft.com/office/drawing/2014/main" id="{23AE7E93-E741-2B3B-A6C6-C2FCE9461785}"/>
              </a:ext>
            </a:extLst>
          </p:cNvPr>
          <p:cNvSpPr txBox="1"/>
          <p:nvPr/>
        </p:nvSpPr>
        <p:spPr>
          <a:xfrm>
            <a:off x="5033241" y="6123543"/>
            <a:ext cx="3239990" cy="338554"/>
          </a:xfrm>
          <a:prstGeom prst="rect">
            <a:avLst/>
          </a:prstGeom>
          <a:noFill/>
        </p:spPr>
        <p:txBody>
          <a:bodyPr wrap="none" rtlCol="0">
            <a:spAutoFit/>
          </a:bodyPr>
          <a:lstStyle/>
          <a:p>
            <a:r>
              <a:rPr lang="en-US" sz="1600" b="1" dirty="0">
                <a:latin typeface="Times New Roman" panose="02020603050405020304" pitchFamily="18" charset="0"/>
                <a:cs typeface="Times New Roman" panose="02020603050405020304" pitchFamily="18" charset="0"/>
              </a:rPr>
              <a:t>Process flow for generating the bill</a:t>
            </a:r>
          </a:p>
        </p:txBody>
      </p:sp>
      <p:pic>
        <p:nvPicPr>
          <p:cNvPr id="4" name="Picture 3" descr="A diagram of a process&#10;&#10;Description automatically generated">
            <a:extLst>
              <a:ext uri="{FF2B5EF4-FFF2-40B4-BE49-F238E27FC236}">
                <a16:creationId xmlns:a16="http://schemas.microsoft.com/office/drawing/2014/main" id="{A166550A-728F-C30F-DEF6-D4A965A2F0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6100" y="1349922"/>
            <a:ext cx="5029198" cy="4684995"/>
          </a:xfrm>
          <a:prstGeom prst="rect">
            <a:avLst/>
          </a:prstGeom>
        </p:spPr>
      </p:pic>
    </p:spTree>
    <p:extLst>
      <p:ext uri="{BB962C8B-B14F-4D97-AF65-F5344CB8AC3E}">
        <p14:creationId xmlns:p14="http://schemas.microsoft.com/office/powerpoint/2010/main" val="11167528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C9CE5-B130-0EC8-B8B5-AA89DA3F1294}"/>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ER Diagram</a:t>
            </a:r>
            <a:br>
              <a:rPr lang="en-IN" b="1" dirty="0">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CC201D5-4DDF-4AE3-4710-A8FD957CF85A}"/>
              </a:ext>
            </a:extLst>
          </p:cNvPr>
          <p:cNvSpPr txBox="1"/>
          <p:nvPr/>
        </p:nvSpPr>
        <p:spPr>
          <a:xfrm>
            <a:off x="4626335" y="6170141"/>
            <a:ext cx="3759783" cy="33855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ER Diagram for Checkout Process</a:t>
            </a:r>
          </a:p>
        </p:txBody>
      </p:sp>
      <p:sp>
        <p:nvSpPr>
          <p:cNvPr id="6" name="Rectangle 54">
            <a:extLst>
              <a:ext uri="{FF2B5EF4-FFF2-40B4-BE49-F238E27FC236}">
                <a16:creationId xmlns:a16="http://schemas.microsoft.com/office/drawing/2014/main" id="{0754EB01-B9A9-0479-A9C3-69833C3D63A5}"/>
              </a:ext>
            </a:extLst>
          </p:cNvPr>
          <p:cNvSpPr>
            <a:spLocks noChangeArrowheads="1"/>
          </p:cNvSpPr>
          <p:nvPr/>
        </p:nvSpPr>
        <p:spPr bwMode="auto">
          <a:xfrm>
            <a:off x="2129517" y="1184831"/>
            <a:ext cx="184485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grpSp>
        <p:nvGrpSpPr>
          <p:cNvPr id="8" name="Canvas 8">
            <a:extLst>
              <a:ext uri="{FF2B5EF4-FFF2-40B4-BE49-F238E27FC236}">
                <a16:creationId xmlns:a16="http://schemas.microsoft.com/office/drawing/2014/main" id="{908C4B36-EEED-98D8-D316-DFA2D41095B1}"/>
              </a:ext>
            </a:extLst>
          </p:cNvPr>
          <p:cNvGrpSpPr>
            <a:grpSpLocks/>
          </p:cNvGrpSpPr>
          <p:nvPr/>
        </p:nvGrpSpPr>
        <p:grpSpPr bwMode="auto">
          <a:xfrm>
            <a:off x="2009775" y="1230550"/>
            <a:ext cx="8172450" cy="4985386"/>
            <a:chOff x="6559" y="-2400"/>
            <a:chExt cx="52438" cy="70297"/>
          </a:xfrm>
        </p:grpSpPr>
        <p:sp>
          <p:nvSpPr>
            <p:cNvPr id="9" name="AutoShape 53">
              <a:extLst>
                <a:ext uri="{FF2B5EF4-FFF2-40B4-BE49-F238E27FC236}">
                  <a16:creationId xmlns:a16="http://schemas.microsoft.com/office/drawing/2014/main" id="{410E7A91-0CA8-B597-0B7F-79EE388A9014}"/>
                </a:ext>
              </a:extLst>
            </p:cNvPr>
            <p:cNvSpPr>
              <a:spLocks noChangeAspect="1" noChangeArrowheads="1"/>
            </p:cNvSpPr>
            <p:nvPr/>
          </p:nvSpPr>
          <p:spPr bwMode="auto">
            <a:xfrm>
              <a:off x="6559" y="-2400"/>
              <a:ext cx="52438" cy="70297"/>
            </a:xfrm>
            <a:prstGeom prst="rect">
              <a:avLst/>
            </a:prstGeom>
            <a:solidFill>
              <a:srgbClr val="FFFFFF"/>
            </a:solidFill>
            <a:ln w="1270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 name="Rectangle 441396777">
              <a:extLst>
                <a:ext uri="{FF2B5EF4-FFF2-40B4-BE49-F238E27FC236}">
                  <a16:creationId xmlns:a16="http://schemas.microsoft.com/office/drawing/2014/main" id="{4A2D6B60-347E-C2B6-478D-080C3C970850}"/>
                </a:ext>
              </a:extLst>
            </p:cNvPr>
            <p:cNvSpPr>
              <a:spLocks noChangeArrowheads="1"/>
            </p:cNvSpPr>
            <p:nvPr/>
          </p:nvSpPr>
          <p:spPr bwMode="auto">
            <a:xfrm>
              <a:off x="9912" y="4743"/>
              <a:ext cx="13252" cy="2381"/>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User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938026523">
              <a:extLst>
                <a:ext uri="{FF2B5EF4-FFF2-40B4-BE49-F238E27FC236}">
                  <a16:creationId xmlns:a16="http://schemas.microsoft.com/office/drawing/2014/main" id="{AAEA0354-49B2-769C-1B21-434D5604D353}"/>
                </a:ext>
              </a:extLst>
            </p:cNvPr>
            <p:cNvSpPr>
              <a:spLocks noChangeArrowheads="1"/>
            </p:cNvSpPr>
            <p:nvPr/>
          </p:nvSpPr>
          <p:spPr bwMode="auto">
            <a:xfrm>
              <a:off x="42640" y="26398"/>
              <a:ext cx="11963" cy="3943"/>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en-US" altLang="en-US" sz="1000" b="1"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Products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Rectangle 1913584281">
              <a:extLst>
                <a:ext uri="{FF2B5EF4-FFF2-40B4-BE49-F238E27FC236}">
                  <a16:creationId xmlns:a16="http://schemas.microsoft.com/office/drawing/2014/main" id="{A0B46450-4DDF-303F-E764-CE09CC7E236C}"/>
                </a:ext>
              </a:extLst>
            </p:cNvPr>
            <p:cNvSpPr>
              <a:spLocks noChangeArrowheads="1"/>
            </p:cNvSpPr>
            <p:nvPr/>
          </p:nvSpPr>
          <p:spPr bwMode="auto">
            <a:xfrm>
              <a:off x="9912" y="27166"/>
              <a:ext cx="13163" cy="2413"/>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Items Image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Rectangle 1000173612">
              <a:extLst>
                <a:ext uri="{FF2B5EF4-FFF2-40B4-BE49-F238E27FC236}">
                  <a16:creationId xmlns:a16="http://schemas.microsoft.com/office/drawing/2014/main" id="{CF2080E5-C1B9-1C48-E156-A146D531FB73}"/>
                </a:ext>
              </a:extLst>
            </p:cNvPr>
            <p:cNvSpPr>
              <a:spLocks noChangeArrowheads="1"/>
            </p:cNvSpPr>
            <p:nvPr/>
          </p:nvSpPr>
          <p:spPr bwMode="auto">
            <a:xfrm>
              <a:off x="47161" y="49760"/>
              <a:ext cx="6985" cy="3664"/>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Bill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 name="Rectangle 1492160898">
              <a:extLst>
                <a:ext uri="{FF2B5EF4-FFF2-40B4-BE49-F238E27FC236}">
                  <a16:creationId xmlns:a16="http://schemas.microsoft.com/office/drawing/2014/main" id="{269CA87D-B50B-CC99-07FF-C4EEBA750163}"/>
                </a:ext>
              </a:extLst>
            </p:cNvPr>
            <p:cNvSpPr>
              <a:spLocks noChangeArrowheads="1"/>
            </p:cNvSpPr>
            <p:nvPr/>
          </p:nvSpPr>
          <p:spPr bwMode="auto">
            <a:xfrm>
              <a:off x="7772" y="48763"/>
              <a:ext cx="17824" cy="4661"/>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Object Detection and Recognition (YOLOv5)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 name="Diamond 1490689603">
              <a:extLst>
                <a:ext uri="{FF2B5EF4-FFF2-40B4-BE49-F238E27FC236}">
                  <a16:creationId xmlns:a16="http://schemas.microsoft.com/office/drawing/2014/main" id="{FD9A793A-3BD7-D50C-52A3-F926B700778B}"/>
                </a:ext>
              </a:extLst>
            </p:cNvPr>
            <p:cNvSpPr>
              <a:spLocks noChangeArrowheads="1"/>
            </p:cNvSpPr>
            <p:nvPr/>
          </p:nvSpPr>
          <p:spPr bwMode="auto">
            <a:xfrm>
              <a:off x="12592" y="15970"/>
              <a:ext cx="8382" cy="5716"/>
            </a:xfrm>
            <a:prstGeom prst="diamond">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has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 name="Diamond 1381565739">
              <a:extLst>
                <a:ext uri="{FF2B5EF4-FFF2-40B4-BE49-F238E27FC236}">
                  <a16:creationId xmlns:a16="http://schemas.microsoft.com/office/drawing/2014/main" id="{D146525F-3DC7-AE6E-7336-E13D8A726CAB}"/>
                </a:ext>
              </a:extLst>
            </p:cNvPr>
            <p:cNvSpPr>
              <a:spLocks noChangeArrowheads="1"/>
            </p:cNvSpPr>
            <p:nvPr/>
          </p:nvSpPr>
          <p:spPr bwMode="auto">
            <a:xfrm>
              <a:off x="30130" y="25515"/>
              <a:ext cx="8668" cy="5620"/>
            </a:xfrm>
            <a:prstGeom prst="diamond">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en-US" altLang="en-US" sz="900" b="1"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has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Diamond 888471049">
              <a:extLst>
                <a:ext uri="{FF2B5EF4-FFF2-40B4-BE49-F238E27FC236}">
                  <a16:creationId xmlns:a16="http://schemas.microsoft.com/office/drawing/2014/main" id="{95EEB08A-D12B-2AF3-BDCF-49F0AA24F45E}"/>
                </a:ext>
              </a:extLst>
            </p:cNvPr>
            <p:cNvSpPr>
              <a:spLocks noChangeArrowheads="1"/>
            </p:cNvSpPr>
            <p:nvPr/>
          </p:nvSpPr>
          <p:spPr bwMode="auto">
            <a:xfrm>
              <a:off x="30130" y="48325"/>
              <a:ext cx="11367" cy="6541"/>
            </a:xfrm>
            <a:prstGeom prst="diamond">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generate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 name="Diamond 34552339">
              <a:extLst>
                <a:ext uri="{FF2B5EF4-FFF2-40B4-BE49-F238E27FC236}">
                  <a16:creationId xmlns:a16="http://schemas.microsoft.com/office/drawing/2014/main" id="{A0757654-F4AE-B5EE-87B6-191009580D40}"/>
                </a:ext>
              </a:extLst>
            </p:cNvPr>
            <p:cNvSpPr>
              <a:spLocks noChangeArrowheads="1"/>
            </p:cNvSpPr>
            <p:nvPr/>
          </p:nvSpPr>
          <p:spPr bwMode="auto">
            <a:xfrm>
              <a:off x="11563" y="35732"/>
              <a:ext cx="10096" cy="8758"/>
            </a:xfrm>
            <a:prstGeom prst="diamond">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Is input to</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 name="Oval 1194865782">
              <a:extLst>
                <a:ext uri="{FF2B5EF4-FFF2-40B4-BE49-F238E27FC236}">
                  <a16:creationId xmlns:a16="http://schemas.microsoft.com/office/drawing/2014/main" id="{A2D3601F-923B-3FF7-E8F7-664425945023}"/>
                </a:ext>
              </a:extLst>
            </p:cNvPr>
            <p:cNvSpPr>
              <a:spLocks noChangeArrowheads="1"/>
            </p:cNvSpPr>
            <p:nvPr/>
          </p:nvSpPr>
          <p:spPr bwMode="auto">
            <a:xfrm>
              <a:off x="16122" y="-2400"/>
              <a:ext cx="7226" cy="2958"/>
            </a:xfrm>
            <a:prstGeom prst="ellipse">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Email</a:t>
              </a:r>
              <a:endParaRPr kumimoji="0" lang="en-US" altLang="en-US" sz="800" b="0" i="0" u="none" strike="noStrike" cap="none" normalizeH="0" baseline="0" dirty="0">
                <a:ln>
                  <a:noFill/>
                </a:ln>
                <a:solidFill>
                  <a:schemeClr val="tx1"/>
                </a:solidFill>
                <a:effectLst/>
              </a:endParaRPr>
            </a:p>
          </p:txBody>
        </p:sp>
        <p:sp>
          <p:nvSpPr>
            <p:cNvPr id="20" name="Oval 150184130">
              <a:extLst>
                <a:ext uri="{FF2B5EF4-FFF2-40B4-BE49-F238E27FC236}">
                  <a16:creationId xmlns:a16="http://schemas.microsoft.com/office/drawing/2014/main" id="{B4EFD05C-2131-CD7C-1B50-F77C9B64BB79}"/>
                </a:ext>
              </a:extLst>
            </p:cNvPr>
            <p:cNvSpPr>
              <a:spLocks noChangeArrowheads="1"/>
            </p:cNvSpPr>
            <p:nvPr/>
          </p:nvSpPr>
          <p:spPr bwMode="auto">
            <a:xfrm>
              <a:off x="20802" y="57108"/>
              <a:ext cx="10782" cy="3670"/>
            </a:xfrm>
            <a:prstGeom prst="ellipse">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LastTraine</a:t>
              </a:r>
              <a:r>
                <a:rPr kumimoji="0" lang="en-US"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 name="Oval 2139519274">
              <a:extLst>
                <a:ext uri="{FF2B5EF4-FFF2-40B4-BE49-F238E27FC236}">
                  <a16:creationId xmlns:a16="http://schemas.microsoft.com/office/drawing/2014/main" id="{F5BFFBA3-61EA-139E-C3B0-3772B439EA8A}"/>
                </a:ext>
              </a:extLst>
            </p:cNvPr>
            <p:cNvSpPr>
              <a:spLocks noChangeArrowheads="1"/>
            </p:cNvSpPr>
            <p:nvPr/>
          </p:nvSpPr>
          <p:spPr bwMode="auto">
            <a:xfrm>
              <a:off x="6559" y="-1085"/>
              <a:ext cx="7506" cy="3231"/>
            </a:xfrm>
            <a:prstGeom prst="ellipse">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Name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 name="Oval 1816105356">
              <a:extLst>
                <a:ext uri="{FF2B5EF4-FFF2-40B4-BE49-F238E27FC236}">
                  <a16:creationId xmlns:a16="http://schemas.microsoft.com/office/drawing/2014/main" id="{53A9978B-B3E4-7500-570E-CDA3D1AD6B7E}"/>
                </a:ext>
              </a:extLst>
            </p:cNvPr>
            <p:cNvSpPr>
              <a:spLocks noChangeArrowheads="1"/>
            </p:cNvSpPr>
            <p:nvPr/>
          </p:nvSpPr>
          <p:spPr bwMode="auto">
            <a:xfrm>
              <a:off x="21659" y="412"/>
              <a:ext cx="8357" cy="2909"/>
            </a:xfrm>
            <a:prstGeom prst="ellipse">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sng"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User_Id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 name="Oval 1353479358">
              <a:extLst>
                <a:ext uri="{FF2B5EF4-FFF2-40B4-BE49-F238E27FC236}">
                  <a16:creationId xmlns:a16="http://schemas.microsoft.com/office/drawing/2014/main" id="{34851994-8190-52C2-38E0-5C283E172BE5}"/>
                </a:ext>
              </a:extLst>
            </p:cNvPr>
            <p:cNvSpPr>
              <a:spLocks noChangeArrowheads="1"/>
            </p:cNvSpPr>
            <p:nvPr/>
          </p:nvSpPr>
          <p:spPr bwMode="auto">
            <a:xfrm>
              <a:off x="32067" y="4368"/>
              <a:ext cx="8604" cy="3042"/>
            </a:xfrm>
            <a:prstGeom prst="ellipse">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Address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4" name="Oval 633104787">
              <a:extLst>
                <a:ext uri="{FF2B5EF4-FFF2-40B4-BE49-F238E27FC236}">
                  <a16:creationId xmlns:a16="http://schemas.microsoft.com/office/drawing/2014/main" id="{05ACD99C-6E7B-E830-7ECB-E10450EA8348}"/>
                </a:ext>
              </a:extLst>
            </p:cNvPr>
            <p:cNvSpPr>
              <a:spLocks noChangeArrowheads="1"/>
            </p:cNvSpPr>
            <p:nvPr/>
          </p:nvSpPr>
          <p:spPr bwMode="auto">
            <a:xfrm>
              <a:off x="28943" y="10643"/>
              <a:ext cx="12033" cy="3499"/>
            </a:xfrm>
            <a:prstGeom prst="ellipse">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Phone_number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5" name="Oval 1925787333">
              <a:extLst>
                <a:ext uri="{FF2B5EF4-FFF2-40B4-BE49-F238E27FC236}">
                  <a16:creationId xmlns:a16="http://schemas.microsoft.com/office/drawing/2014/main" id="{6ABDBDA1-56D9-EC0E-FA09-C07AE37DB663}"/>
                </a:ext>
              </a:extLst>
            </p:cNvPr>
            <p:cNvSpPr>
              <a:spLocks noChangeArrowheads="1"/>
            </p:cNvSpPr>
            <p:nvPr/>
          </p:nvSpPr>
          <p:spPr bwMode="auto">
            <a:xfrm>
              <a:off x="43326" y="13151"/>
              <a:ext cx="15221" cy="3899"/>
            </a:xfrm>
            <a:prstGeom prst="ellipse">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Product_name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6" name="Oval 1368990472">
              <a:extLst>
                <a:ext uri="{FF2B5EF4-FFF2-40B4-BE49-F238E27FC236}">
                  <a16:creationId xmlns:a16="http://schemas.microsoft.com/office/drawing/2014/main" id="{A2845751-9349-A2D4-BD0B-9A011A2981EA}"/>
                </a:ext>
              </a:extLst>
            </p:cNvPr>
            <p:cNvSpPr>
              <a:spLocks noChangeArrowheads="1"/>
            </p:cNvSpPr>
            <p:nvPr/>
          </p:nvSpPr>
          <p:spPr bwMode="auto">
            <a:xfrm>
              <a:off x="39255" y="19342"/>
              <a:ext cx="13437" cy="3899"/>
            </a:xfrm>
            <a:prstGeom prst="ellipse">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sng"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Product_id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7" name="Oval 1170497700">
              <a:extLst>
                <a:ext uri="{FF2B5EF4-FFF2-40B4-BE49-F238E27FC236}">
                  <a16:creationId xmlns:a16="http://schemas.microsoft.com/office/drawing/2014/main" id="{4ECC2F72-E66C-7F0E-9120-BA248942F4A5}"/>
                </a:ext>
              </a:extLst>
            </p:cNvPr>
            <p:cNvSpPr>
              <a:spLocks noChangeArrowheads="1"/>
            </p:cNvSpPr>
            <p:nvPr/>
          </p:nvSpPr>
          <p:spPr bwMode="auto">
            <a:xfrm>
              <a:off x="6559" y="33180"/>
              <a:ext cx="8255" cy="2756"/>
            </a:xfrm>
            <a:prstGeom prst="ellipse">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format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8" name="Oval 1798454807">
              <a:extLst>
                <a:ext uri="{FF2B5EF4-FFF2-40B4-BE49-F238E27FC236}">
                  <a16:creationId xmlns:a16="http://schemas.microsoft.com/office/drawing/2014/main" id="{5D9FA0C0-CBD7-59C4-7F52-D23B96C98447}"/>
                </a:ext>
              </a:extLst>
            </p:cNvPr>
            <p:cNvSpPr>
              <a:spLocks noChangeArrowheads="1"/>
            </p:cNvSpPr>
            <p:nvPr/>
          </p:nvSpPr>
          <p:spPr bwMode="auto">
            <a:xfrm>
              <a:off x="6559" y="20860"/>
              <a:ext cx="9843" cy="3404"/>
            </a:xfrm>
            <a:prstGeom prst="ellipse">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sng"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Image_Id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9" name="Oval 1688088220">
              <a:extLst>
                <a:ext uri="{FF2B5EF4-FFF2-40B4-BE49-F238E27FC236}">
                  <a16:creationId xmlns:a16="http://schemas.microsoft.com/office/drawing/2014/main" id="{EEFE54F7-2599-CF6C-1CEE-F2814A96B519}"/>
                </a:ext>
              </a:extLst>
            </p:cNvPr>
            <p:cNvSpPr>
              <a:spLocks noChangeArrowheads="1"/>
            </p:cNvSpPr>
            <p:nvPr/>
          </p:nvSpPr>
          <p:spPr bwMode="auto">
            <a:xfrm>
              <a:off x="48282" y="63998"/>
              <a:ext cx="9858" cy="3899"/>
            </a:xfrm>
            <a:prstGeom prst="ellipse">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quantity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0" name="Oval 476482498">
              <a:extLst>
                <a:ext uri="{FF2B5EF4-FFF2-40B4-BE49-F238E27FC236}">
                  <a16:creationId xmlns:a16="http://schemas.microsoft.com/office/drawing/2014/main" id="{C5B88834-2E57-F3E1-4844-915B3C49A65C}"/>
                </a:ext>
              </a:extLst>
            </p:cNvPr>
            <p:cNvSpPr>
              <a:spLocks noChangeArrowheads="1"/>
            </p:cNvSpPr>
            <p:nvPr/>
          </p:nvSpPr>
          <p:spPr bwMode="auto">
            <a:xfrm>
              <a:off x="43043" y="59509"/>
              <a:ext cx="8750" cy="3899"/>
            </a:xfrm>
            <a:prstGeom prst="ellipse">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sng"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Bill_id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1" name="Oval 207615952">
              <a:extLst>
                <a:ext uri="{FF2B5EF4-FFF2-40B4-BE49-F238E27FC236}">
                  <a16:creationId xmlns:a16="http://schemas.microsoft.com/office/drawing/2014/main" id="{3EC92AE5-7255-3129-1138-7547EE1C0D91}"/>
                </a:ext>
              </a:extLst>
            </p:cNvPr>
            <p:cNvSpPr>
              <a:spLocks noChangeArrowheads="1"/>
            </p:cNvSpPr>
            <p:nvPr/>
          </p:nvSpPr>
          <p:spPr bwMode="auto">
            <a:xfrm rot="10800000" flipV="1">
              <a:off x="41763" y="42921"/>
              <a:ext cx="8751" cy="3347"/>
            </a:xfrm>
            <a:prstGeom prst="ellipse">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Total </a:t>
              </a:r>
              <a:r>
                <a:rPr kumimoji="0" lang="en-US"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amount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2" name="Straight Connector 273441601">
              <a:extLst>
                <a:ext uri="{FF2B5EF4-FFF2-40B4-BE49-F238E27FC236}">
                  <a16:creationId xmlns:a16="http://schemas.microsoft.com/office/drawing/2014/main" id="{A50D73C7-9A52-5D60-8E13-3220C147539E}"/>
                </a:ext>
              </a:extLst>
            </p:cNvPr>
            <p:cNvSpPr>
              <a:spLocks noChangeShapeType="1"/>
            </p:cNvSpPr>
            <p:nvPr/>
          </p:nvSpPr>
          <p:spPr bwMode="auto">
            <a:xfrm>
              <a:off x="10312" y="2146"/>
              <a:ext cx="2280" cy="2864"/>
            </a:xfrm>
            <a:prstGeom prst="line">
              <a:avLst/>
            </a:prstGeom>
            <a:noFill/>
            <a:ln w="6350">
              <a:solidFill>
                <a:srgbClr val="00000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3" name="Straight Connector 1810929078">
              <a:extLst>
                <a:ext uri="{FF2B5EF4-FFF2-40B4-BE49-F238E27FC236}">
                  <a16:creationId xmlns:a16="http://schemas.microsoft.com/office/drawing/2014/main" id="{71A16803-70E0-4BBD-E25E-3A7C5AB2F416}"/>
                </a:ext>
              </a:extLst>
            </p:cNvPr>
            <p:cNvSpPr>
              <a:spLocks noChangeShapeType="1"/>
            </p:cNvSpPr>
            <p:nvPr/>
          </p:nvSpPr>
          <p:spPr bwMode="auto">
            <a:xfrm flipH="1">
              <a:off x="20313" y="3321"/>
              <a:ext cx="5283" cy="1244"/>
            </a:xfrm>
            <a:prstGeom prst="line">
              <a:avLst/>
            </a:prstGeom>
            <a:noFill/>
            <a:ln w="6350">
              <a:solidFill>
                <a:srgbClr val="00000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4" name="Straight Connector 390946379">
              <a:extLst>
                <a:ext uri="{FF2B5EF4-FFF2-40B4-BE49-F238E27FC236}">
                  <a16:creationId xmlns:a16="http://schemas.microsoft.com/office/drawing/2014/main" id="{80DA05C2-02A8-5A8F-52F4-EE2BB1143763}"/>
                </a:ext>
              </a:extLst>
            </p:cNvPr>
            <p:cNvSpPr>
              <a:spLocks noChangeShapeType="1"/>
            </p:cNvSpPr>
            <p:nvPr/>
          </p:nvSpPr>
          <p:spPr bwMode="auto">
            <a:xfrm flipH="1">
              <a:off x="16541" y="558"/>
              <a:ext cx="3194" cy="4185"/>
            </a:xfrm>
            <a:prstGeom prst="line">
              <a:avLst/>
            </a:prstGeom>
            <a:noFill/>
            <a:ln w="6350">
              <a:solidFill>
                <a:srgbClr val="00000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5" name="Straight Connector 761138623">
              <a:extLst>
                <a:ext uri="{FF2B5EF4-FFF2-40B4-BE49-F238E27FC236}">
                  <a16:creationId xmlns:a16="http://schemas.microsoft.com/office/drawing/2014/main" id="{3A2936C1-631F-B714-0E9F-470670E3C368}"/>
                </a:ext>
              </a:extLst>
            </p:cNvPr>
            <p:cNvSpPr>
              <a:spLocks noChangeShapeType="1"/>
            </p:cNvSpPr>
            <p:nvPr/>
          </p:nvSpPr>
          <p:spPr bwMode="auto">
            <a:xfrm>
              <a:off x="23164" y="5937"/>
              <a:ext cx="10160" cy="1029"/>
            </a:xfrm>
            <a:prstGeom prst="line">
              <a:avLst/>
            </a:prstGeom>
            <a:noFill/>
            <a:ln w="6350">
              <a:solidFill>
                <a:srgbClr val="00000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6" name="Straight Connector 1904497805">
              <a:extLst>
                <a:ext uri="{FF2B5EF4-FFF2-40B4-BE49-F238E27FC236}">
                  <a16:creationId xmlns:a16="http://schemas.microsoft.com/office/drawing/2014/main" id="{4C1F61E5-69EF-194E-FBE4-508D2A71AEEA}"/>
                </a:ext>
              </a:extLst>
            </p:cNvPr>
            <p:cNvSpPr>
              <a:spLocks noChangeShapeType="1"/>
            </p:cNvSpPr>
            <p:nvPr/>
          </p:nvSpPr>
          <p:spPr bwMode="auto">
            <a:xfrm>
              <a:off x="22186" y="7410"/>
              <a:ext cx="8516" cy="3747"/>
            </a:xfrm>
            <a:prstGeom prst="line">
              <a:avLst/>
            </a:prstGeom>
            <a:noFill/>
            <a:ln w="6350">
              <a:solidFill>
                <a:srgbClr val="00000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7" name="Straight Connector 1503979092">
              <a:extLst>
                <a:ext uri="{FF2B5EF4-FFF2-40B4-BE49-F238E27FC236}">
                  <a16:creationId xmlns:a16="http://schemas.microsoft.com/office/drawing/2014/main" id="{7B8DBF97-2FA6-2793-EEA6-5BADD2093C0A}"/>
                </a:ext>
              </a:extLst>
            </p:cNvPr>
            <p:cNvSpPr>
              <a:spLocks noChangeShapeType="1"/>
            </p:cNvSpPr>
            <p:nvPr/>
          </p:nvSpPr>
          <p:spPr bwMode="auto">
            <a:xfrm>
              <a:off x="45974" y="23241"/>
              <a:ext cx="2647" cy="3157"/>
            </a:xfrm>
            <a:prstGeom prst="line">
              <a:avLst/>
            </a:prstGeom>
            <a:noFill/>
            <a:ln w="6350">
              <a:solidFill>
                <a:srgbClr val="00000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8" name="Straight Connector 862511242">
              <a:extLst>
                <a:ext uri="{FF2B5EF4-FFF2-40B4-BE49-F238E27FC236}">
                  <a16:creationId xmlns:a16="http://schemas.microsoft.com/office/drawing/2014/main" id="{8A7D6BE0-892B-3CA4-232A-E034592E2FE6}"/>
                </a:ext>
              </a:extLst>
            </p:cNvPr>
            <p:cNvSpPr>
              <a:spLocks noChangeShapeType="1"/>
            </p:cNvSpPr>
            <p:nvPr/>
          </p:nvSpPr>
          <p:spPr bwMode="auto">
            <a:xfrm flipH="1">
              <a:off x="51396" y="16459"/>
              <a:ext cx="4426" cy="9723"/>
            </a:xfrm>
            <a:prstGeom prst="line">
              <a:avLst/>
            </a:prstGeom>
            <a:noFill/>
            <a:ln w="6350">
              <a:solidFill>
                <a:srgbClr val="00000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9" name="Straight Connector 1048606890">
              <a:extLst>
                <a:ext uri="{FF2B5EF4-FFF2-40B4-BE49-F238E27FC236}">
                  <a16:creationId xmlns:a16="http://schemas.microsoft.com/office/drawing/2014/main" id="{0DCCBFE6-FDDB-56C4-1D4D-0B98BDF141E8}"/>
                </a:ext>
              </a:extLst>
            </p:cNvPr>
            <p:cNvSpPr>
              <a:spLocks noChangeShapeType="1"/>
            </p:cNvSpPr>
            <p:nvPr/>
          </p:nvSpPr>
          <p:spPr bwMode="auto">
            <a:xfrm>
              <a:off x="10960" y="24492"/>
              <a:ext cx="2305" cy="2814"/>
            </a:xfrm>
            <a:prstGeom prst="line">
              <a:avLst/>
            </a:prstGeom>
            <a:noFill/>
            <a:ln w="6350">
              <a:solidFill>
                <a:srgbClr val="00000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0" name="Straight Connector 2117384348">
              <a:extLst>
                <a:ext uri="{FF2B5EF4-FFF2-40B4-BE49-F238E27FC236}">
                  <a16:creationId xmlns:a16="http://schemas.microsoft.com/office/drawing/2014/main" id="{79157089-6037-07FC-F5BB-6798696F653A}"/>
                </a:ext>
              </a:extLst>
            </p:cNvPr>
            <p:cNvSpPr>
              <a:spLocks noChangeShapeType="1"/>
            </p:cNvSpPr>
            <p:nvPr/>
          </p:nvSpPr>
          <p:spPr bwMode="auto">
            <a:xfrm flipV="1">
              <a:off x="10712" y="29897"/>
              <a:ext cx="2362" cy="3537"/>
            </a:xfrm>
            <a:prstGeom prst="line">
              <a:avLst/>
            </a:prstGeom>
            <a:noFill/>
            <a:ln w="6350">
              <a:solidFill>
                <a:srgbClr val="00000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1" name="Straight Connector 748538370">
              <a:extLst>
                <a:ext uri="{FF2B5EF4-FFF2-40B4-BE49-F238E27FC236}">
                  <a16:creationId xmlns:a16="http://schemas.microsoft.com/office/drawing/2014/main" id="{140B3F53-1962-8034-B0D4-97D2BB2F5E00}"/>
                </a:ext>
              </a:extLst>
            </p:cNvPr>
            <p:cNvSpPr>
              <a:spLocks noChangeShapeType="1"/>
            </p:cNvSpPr>
            <p:nvPr/>
          </p:nvSpPr>
          <p:spPr bwMode="auto">
            <a:xfrm flipH="1">
              <a:off x="47415" y="53424"/>
              <a:ext cx="3238" cy="6084"/>
            </a:xfrm>
            <a:prstGeom prst="line">
              <a:avLst/>
            </a:prstGeom>
            <a:noFill/>
            <a:ln w="6350">
              <a:solidFill>
                <a:srgbClr val="00000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2" name="Straight Connector 445685881">
              <a:extLst>
                <a:ext uri="{FF2B5EF4-FFF2-40B4-BE49-F238E27FC236}">
                  <a16:creationId xmlns:a16="http://schemas.microsoft.com/office/drawing/2014/main" id="{4BF6DED3-2352-69E9-488F-E15DECD1382D}"/>
                </a:ext>
              </a:extLst>
            </p:cNvPr>
            <p:cNvSpPr>
              <a:spLocks noChangeShapeType="1"/>
            </p:cNvSpPr>
            <p:nvPr/>
          </p:nvSpPr>
          <p:spPr bwMode="auto">
            <a:xfrm>
              <a:off x="46526" y="46109"/>
              <a:ext cx="2769" cy="3651"/>
            </a:xfrm>
            <a:prstGeom prst="line">
              <a:avLst/>
            </a:prstGeom>
            <a:noFill/>
            <a:ln w="6350">
              <a:solidFill>
                <a:srgbClr val="00000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3" name="Straight Connector 362051964">
              <a:extLst>
                <a:ext uri="{FF2B5EF4-FFF2-40B4-BE49-F238E27FC236}">
                  <a16:creationId xmlns:a16="http://schemas.microsoft.com/office/drawing/2014/main" id="{BD509D4E-A679-7614-BC56-2FC01E0FE50D}"/>
                </a:ext>
              </a:extLst>
            </p:cNvPr>
            <p:cNvSpPr>
              <a:spLocks noChangeShapeType="1"/>
            </p:cNvSpPr>
            <p:nvPr/>
          </p:nvSpPr>
          <p:spPr bwMode="auto">
            <a:xfrm>
              <a:off x="50653" y="53424"/>
              <a:ext cx="2560" cy="10574"/>
            </a:xfrm>
            <a:prstGeom prst="line">
              <a:avLst/>
            </a:prstGeom>
            <a:noFill/>
            <a:ln w="6350">
              <a:solidFill>
                <a:srgbClr val="00000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4" name="Straight Connector 1362640041">
              <a:extLst>
                <a:ext uri="{FF2B5EF4-FFF2-40B4-BE49-F238E27FC236}">
                  <a16:creationId xmlns:a16="http://schemas.microsoft.com/office/drawing/2014/main" id="{BB60584F-9D53-9513-A99B-CF551ACDCC05}"/>
                </a:ext>
              </a:extLst>
            </p:cNvPr>
            <p:cNvSpPr>
              <a:spLocks noChangeShapeType="1"/>
            </p:cNvSpPr>
            <p:nvPr/>
          </p:nvSpPr>
          <p:spPr bwMode="auto">
            <a:xfrm>
              <a:off x="16541" y="7410"/>
              <a:ext cx="343" cy="8560"/>
            </a:xfrm>
            <a:prstGeom prst="line">
              <a:avLst/>
            </a:prstGeom>
            <a:noFill/>
            <a:ln w="6350">
              <a:solidFill>
                <a:srgbClr val="00000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5" name="Straight Connector 1400461938">
              <a:extLst>
                <a:ext uri="{FF2B5EF4-FFF2-40B4-BE49-F238E27FC236}">
                  <a16:creationId xmlns:a16="http://schemas.microsoft.com/office/drawing/2014/main" id="{1B80965F-5808-E21F-D25F-063EBD28865D}"/>
                </a:ext>
              </a:extLst>
            </p:cNvPr>
            <p:cNvSpPr>
              <a:spLocks noChangeShapeType="1"/>
            </p:cNvSpPr>
            <p:nvPr/>
          </p:nvSpPr>
          <p:spPr bwMode="auto">
            <a:xfrm flipH="1">
              <a:off x="16497" y="21686"/>
              <a:ext cx="286" cy="5480"/>
            </a:xfrm>
            <a:prstGeom prst="line">
              <a:avLst/>
            </a:prstGeom>
            <a:noFill/>
            <a:ln w="6350">
              <a:solidFill>
                <a:srgbClr val="00000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6" name="Straight Connector 1191220696">
              <a:extLst>
                <a:ext uri="{FF2B5EF4-FFF2-40B4-BE49-F238E27FC236}">
                  <a16:creationId xmlns:a16="http://schemas.microsoft.com/office/drawing/2014/main" id="{41A933A3-48D2-FE04-E4A7-7DDC8722E8C0}"/>
                </a:ext>
              </a:extLst>
            </p:cNvPr>
            <p:cNvSpPr>
              <a:spLocks noChangeShapeType="1"/>
            </p:cNvSpPr>
            <p:nvPr/>
          </p:nvSpPr>
          <p:spPr bwMode="auto">
            <a:xfrm flipV="1">
              <a:off x="23075" y="28328"/>
              <a:ext cx="7055" cy="45"/>
            </a:xfrm>
            <a:prstGeom prst="line">
              <a:avLst/>
            </a:prstGeom>
            <a:noFill/>
            <a:ln w="6350">
              <a:solidFill>
                <a:srgbClr val="00000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7" name="Straight Connector 1838614693">
              <a:extLst>
                <a:ext uri="{FF2B5EF4-FFF2-40B4-BE49-F238E27FC236}">
                  <a16:creationId xmlns:a16="http://schemas.microsoft.com/office/drawing/2014/main" id="{B12835DF-1975-7126-47CF-48E203BC88CE}"/>
                </a:ext>
              </a:extLst>
            </p:cNvPr>
            <p:cNvSpPr>
              <a:spLocks noChangeShapeType="1"/>
            </p:cNvSpPr>
            <p:nvPr/>
          </p:nvSpPr>
          <p:spPr bwMode="auto">
            <a:xfrm>
              <a:off x="38798" y="28328"/>
              <a:ext cx="3842" cy="45"/>
            </a:xfrm>
            <a:prstGeom prst="line">
              <a:avLst/>
            </a:prstGeom>
            <a:noFill/>
            <a:ln w="6350">
              <a:solidFill>
                <a:srgbClr val="00000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8" name="Straight Connector 2049631237">
              <a:extLst>
                <a:ext uri="{FF2B5EF4-FFF2-40B4-BE49-F238E27FC236}">
                  <a16:creationId xmlns:a16="http://schemas.microsoft.com/office/drawing/2014/main" id="{F706F4C0-AE48-989C-D010-A5C8A614B23A}"/>
                </a:ext>
              </a:extLst>
            </p:cNvPr>
            <p:cNvSpPr>
              <a:spLocks noChangeShapeType="1"/>
            </p:cNvSpPr>
            <p:nvPr/>
          </p:nvSpPr>
          <p:spPr bwMode="auto">
            <a:xfrm>
              <a:off x="16503" y="29274"/>
              <a:ext cx="108" cy="6458"/>
            </a:xfrm>
            <a:prstGeom prst="line">
              <a:avLst/>
            </a:prstGeom>
            <a:noFill/>
            <a:ln w="6350">
              <a:solidFill>
                <a:srgbClr val="00000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9" name="Straight Connector 1155308600">
              <a:extLst>
                <a:ext uri="{FF2B5EF4-FFF2-40B4-BE49-F238E27FC236}">
                  <a16:creationId xmlns:a16="http://schemas.microsoft.com/office/drawing/2014/main" id="{CB7990B9-A6E9-A53E-90A9-EAAA33C8ACCF}"/>
                </a:ext>
              </a:extLst>
            </p:cNvPr>
            <p:cNvSpPr>
              <a:spLocks noChangeShapeType="1"/>
            </p:cNvSpPr>
            <p:nvPr/>
          </p:nvSpPr>
          <p:spPr bwMode="auto">
            <a:xfrm>
              <a:off x="16611" y="44490"/>
              <a:ext cx="76" cy="4273"/>
            </a:xfrm>
            <a:prstGeom prst="line">
              <a:avLst/>
            </a:prstGeom>
            <a:noFill/>
            <a:ln w="6350">
              <a:solidFill>
                <a:srgbClr val="00000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0" name="Straight Connector 301316201">
              <a:extLst>
                <a:ext uri="{FF2B5EF4-FFF2-40B4-BE49-F238E27FC236}">
                  <a16:creationId xmlns:a16="http://schemas.microsoft.com/office/drawing/2014/main" id="{E7A55B78-1D94-82EC-156B-30CCA7635E3F}"/>
                </a:ext>
              </a:extLst>
            </p:cNvPr>
            <p:cNvSpPr>
              <a:spLocks noChangeShapeType="1"/>
            </p:cNvSpPr>
            <p:nvPr/>
          </p:nvSpPr>
          <p:spPr bwMode="auto">
            <a:xfrm>
              <a:off x="25596" y="51094"/>
              <a:ext cx="4534" cy="501"/>
            </a:xfrm>
            <a:prstGeom prst="line">
              <a:avLst/>
            </a:prstGeom>
            <a:noFill/>
            <a:ln w="6350">
              <a:solidFill>
                <a:srgbClr val="00000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1" name="Straight Connector 18300767">
              <a:extLst>
                <a:ext uri="{FF2B5EF4-FFF2-40B4-BE49-F238E27FC236}">
                  <a16:creationId xmlns:a16="http://schemas.microsoft.com/office/drawing/2014/main" id="{EF52B155-6DAB-D1DE-7645-C0F23C567EB4}"/>
                </a:ext>
              </a:extLst>
            </p:cNvPr>
            <p:cNvSpPr>
              <a:spLocks noChangeShapeType="1"/>
            </p:cNvSpPr>
            <p:nvPr/>
          </p:nvSpPr>
          <p:spPr bwMode="auto">
            <a:xfrm>
              <a:off x="41497" y="51595"/>
              <a:ext cx="5664" cy="0"/>
            </a:xfrm>
            <a:prstGeom prst="line">
              <a:avLst/>
            </a:prstGeom>
            <a:noFill/>
            <a:ln w="6350">
              <a:solidFill>
                <a:srgbClr val="00000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2" name="Text Box 1864784370">
              <a:extLst>
                <a:ext uri="{FF2B5EF4-FFF2-40B4-BE49-F238E27FC236}">
                  <a16:creationId xmlns:a16="http://schemas.microsoft.com/office/drawing/2014/main" id="{432C2372-EB5A-9131-E094-7FE01507E258}"/>
                </a:ext>
              </a:extLst>
            </p:cNvPr>
            <p:cNvSpPr txBox="1">
              <a:spLocks noChangeArrowheads="1"/>
            </p:cNvSpPr>
            <p:nvPr/>
          </p:nvSpPr>
          <p:spPr bwMode="auto">
            <a:xfrm>
              <a:off x="19126" y="12192"/>
              <a:ext cx="6324" cy="3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3" name="Text Box 550123169">
              <a:extLst>
                <a:ext uri="{FF2B5EF4-FFF2-40B4-BE49-F238E27FC236}">
                  <a16:creationId xmlns:a16="http://schemas.microsoft.com/office/drawing/2014/main" id="{885BB0A5-1A85-63EF-0D10-D78732589D5C}"/>
                </a:ext>
              </a:extLst>
            </p:cNvPr>
            <p:cNvSpPr txBox="1">
              <a:spLocks noChangeArrowheads="1"/>
            </p:cNvSpPr>
            <p:nvPr/>
          </p:nvSpPr>
          <p:spPr bwMode="auto">
            <a:xfrm>
              <a:off x="19050" y="23241"/>
              <a:ext cx="2438" cy="2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4" name="Text Box 1421760349">
              <a:extLst>
                <a:ext uri="{FF2B5EF4-FFF2-40B4-BE49-F238E27FC236}">
                  <a16:creationId xmlns:a16="http://schemas.microsoft.com/office/drawing/2014/main" id="{D363B346-E82A-1B13-475E-49F8B13EC05B}"/>
                </a:ext>
              </a:extLst>
            </p:cNvPr>
            <p:cNvSpPr txBox="1">
              <a:spLocks noChangeArrowheads="1"/>
            </p:cNvSpPr>
            <p:nvPr/>
          </p:nvSpPr>
          <p:spPr bwMode="auto">
            <a:xfrm>
              <a:off x="25317" y="28728"/>
              <a:ext cx="4629" cy="2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5" name="Text Box 1698166060">
              <a:extLst>
                <a:ext uri="{FF2B5EF4-FFF2-40B4-BE49-F238E27FC236}">
                  <a16:creationId xmlns:a16="http://schemas.microsoft.com/office/drawing/2014/main" id="{D235EEF6-F294-44D6-9A1B-30A1D37055DA}"/>
                </a:ext>
              </a:extLst>
            </p:cNvPr>
            <p:cNvSpPr txBox="1">
              <a:spLocks noChangeArrowheads="1"/>
            </p:cNvSpPr>
            <p:nvPr/>
          </p:nvSpPr>
          <p:spPr bwMode="auto">
            <a:xfrm>
              <a:off x="39014" y="27814"/>
              <a:ext cx="3448" cy="3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6" name="Text Box 742720451">
              <a:extLst>
                <a:ext uri="{FF2B5EF4-FFF2-40B4-BE49-F238E27FC236}">
                  <a16:creationId xmlns:a16="http://schemas.microsoft.com/office/drawing/2014/main" id="{2BD54662-B947-F241-E156-064643C2D2CB}"/>
                </a:ext>
              </a:extLst>
            </p:cNvPr>
            <p:cNvSpPr txBox="1">
              <a:spLocks noChangeArrowheads="1"/>
            </p:cNvSpPr>
            <p:nvPr/>
          </p:nvSpPr>
          <p:spPr bwMode="auto">
            <a:xfrm>
              <a:off x="20726" y="31851"/>
              <a:ext cx="3172" cy="2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7" name="Text Box 1480487991">
              <a:extLst>
                <a:ext uri="{FF2B5EF4-FFF2-40B4-BE49-F238E27FC236}">
                  <a16:creationId xmlns:a16="http://schemas.microsoft.com/office/drawing/2014/main" id="{0BD8350E-DE1B-417E-CEB5-DDBC16C78BAC}"/>
                </a:ext>
              </a:extLst>
            </p:cNvPr>
            <p:cNvSpPr txBox="1">
              <a:spLocks noChangeArrowheads="1"/>
            </p:cNvSpPr>
            <p:nvPr/>
          </p:nvSpPr>
          <p:spPr bwMode="auto">
            <a:xfrm>
              <a:off x="20802" y="45415"/>
              <a:ext cx="3810" cy="2438"/>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8" name="Oval 903511635">
              <a:extLst>
                <a:ext uri="{FF2B5EF4-FFF2-40B4-BE49-F238E27FC236}">
                  <a16:creationId xmlns:a16="http://schemas.microsoft.com/office/drawing/2014/main" id="{7B730054-B772-F54E-407E-FAAD1478599B}"/>
                </a:ext>
              </a:extLst>
            </p:cNvPr>
            <p:cNvSpPr>
              <a:spLocks noChangeArrowheads="1"/>
            </p:cNvSpPr>
            <p:nvPr/>
          </p:nvSpPr>
          <p:spPr bwMode="auto">
            <a:xfrm>
              <a:off x="6559" y="62562"/>
              <a:ext cx="19907" cy="4268"/>
            </a:xfrm>
            <a:prstGeom prst="ellipse">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Training Dataset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9" name="Straight Connector 55278479">
              <a:extLst>
                <a:ext uri="{FF2B5EF4-FFF2-40B4-BE49-F238E27FC236}">
                  <a16:creationId xmlns:a16="http://schemas.microsoft.com/office/drawing/2014/main" id="{2F19C51D-EFE1-1448-F547-C78A879B331D}"/>
                </a:ext>
              </a:extLst>
            </p:cNvPr>
            <p:cNvSpPr>
              <a:spLocks noChangeShapeType="1"/>
            </p:cNvSpPr>
            <p:nvPr/>
          </p:nvSpPr>
          <p:spPr bwMode="auto">
            <a:xfrm flipV="1">
              <a:off x="16516" y="53424"/>
              <a:ext cx="171" cy="9138"/>
            </a:xfrm>
            <a:prstGeom prst="line">
              <a:avLst/>
            </a:prstGeom>
            <a:noFill/>
            <a:ln w="6350">
              <a:solidFill>
                <a:srgbClr val="00000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0" name="Straight Connector 429241152">
              <a:extLst>
                <a:ext uri="{FF2B5EF4-FFF2-40B4-BE49-F238E27FC236}">
                  <a16:creationId xmlns:a16="http://schemas.microsoft.com/office/drawing/2014/main" id="{692CE8D4-E4A3-2DF3-2CBD-3F065DDD3E81}"/>
                </a:ext>
              </a:extLst>
            </p:cNvPr>
            <p:cNvSpPr>
              <a:spLocks noChangeShapeType="1"/>
            </p:cNvSpPr>
            <p:nvPr/>
          </p:nvSpPr>
          <p:spPr bwMode="auto">
            <a:xfrm flipH="1" flipV="1">
              <a:off x="16687" y="53424"/>
              <a:ext cx="9506" cy="3684"/>
            </a:xfrm>
            <a:prstGeom prst="line">
              <a:avLst/>
            </a:prstGeom>
            <a:noFill/>
            <a:ln w="6350">
              <a:solidFill>
                <a:srgbClr val="00000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2463304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C9CE5-B130-0EC8-B8B5-AA89DA3F1294}"/>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Use Case Diagram</a:t>
            </a:r>
          </a:p>
        </p:txBody>
      </p:sp>
      <p:sp>
        <p:nvSpPr>
          <p:cNvPr id="3" name="TextBox 2">
            <a:extLst>
              <a:ext uri="{FF2B5EF4-FFF2-40B4-BE49-F238E27FC236}">
                <a16:creationId xmlns:a16="http://schemas.microsoft.com/office/drawing/2014/main" id="{268D003E-6631-40E1-40E9-D2FF3B04076B}"/>
              </a:ext>
            </a:extLst>
          </p:cNvPr>
          <p:cNvSpPr txBox="1"/>
          <p:nvPr/>
        </p:nvSpPr>
        <p:spPr>
          <a:xfrm>
            <a:off x="4870770" y="6159634"/>
            <a:ext cx="4464908" cy="33855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Use Case Diagram for Checkout Process</a:t>
            </a:r>
          </a:p>
        </p:txBody>
      </p:sp>
      <p:pic>
        <p:nvPicPr>
          <p:cNvPr id="4098" name="Picture 1">
            <a:extLst>
              <a:ext uri="{FF2B5EF4-FFF2-40B4-BE49-F238E27FC236}">
                <a16:creationId xmlns:a16="http://schemas.microsoft.com/office/drawing/2014/main" id="{CCA6B5FB-2B83-3788-6359-CB7ACF23E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1516" r="2727"/>
          <a:stretch>
            <a:fillRect/>
          </a:stretch>
        </p:blipFill>
        <p:spPr bwMode="auto">
          <a:xfrm>
            <a:off x="2856322" y="1534984"/>
            <a:ext cx="7202078" cy="471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091469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C9CE5-B130-0EC8-B8B5-AA89DA3F1294}"/>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DFD Diagram (0 Level )</a:t>
            </a:r>
          </a:p>
        </p:txBody>
      </p:sp>
      <p:sp>
        <p:nvSpPr>
          <p:cNvPr id="19" name="Rectangle 35">
            <a:extLst>
              <a:ext uri="{FF2B5EF4-FFF2-40B4-BE49-F238E27FC236}">
                <a16:creationId xmlns:a16="http://schemas.microsoft.com/office/drawing/2014/main" id="{E59DEEFE-B14B-CE41-4E1A-708C20B0C0FB}"/>
              </a:ext>
            </a:extLst>
          </p:cNvPr>
          <p:cNvSpPr>
            <a:spLocks noChangeArrowheads="1"/>
          </p:cNvSpPr>
          <p:nvPr/>
        </p:nvSpPr>
        <p:spPr bwMode="auto">
          <a:xfrm>
            <a:off x="3352799" y="1915885"/>
            <a:ext cx="1382485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grpSp>
        <p:nvGrpSpPr>
          <p:cNvPr id="20" name="Canvas 7">
            <a:extLst>
              <a:ext uri="{FF2B5EF4-FFF2-40B4-BE49-F238E27FC236}">
                <a16:creationId xmlns:a16="http://schemas.microsoft.com/office/drawing/2014/main" id="{0F7E3C74-BBED-772A-78DB-99B6781D56B3}"/>
              </a:ext>
            </a:extLst>
          </p:cNvPr>
          <p:cNvGrpSpPr>
            <a:grpSpLocks/>
          </p:cNvGrpSpPr>
          <p:nvPr/>
        </p:nvGrpSpPr>
        <p:grpSpPr bwMode="auto">
          <a:xfrm>
            <a:off x="3352799" y="1915886"/>
            <a:ext cx="6048375" cy="3761014"/>
            <a:chOff x="0" y="0"/>
            <a:chExt cx="53340" cy="32004"/>
          </a:xfrm>
        </p:grpSpPr>
        <p:sp>
          <p:nvSpPr>
            <p:cNvPr id="21" name="AutoShape 34">
              <a:extLst>
                <a:ext uri="{FF2B5EF4-FFF2-40B4-BE49-F238E27FC236}">
                  <a16:creationId xmlns:a16="http://schemas.microsoft.com/office/drawing/2014/main" id="{F25025A9-144E-1F37-69D1-9B0750FB0C09}"/>
                </a:ext>
              </a:extLst>
            </p:cNvPr>
            <p:cNvSpPr>
              <a:spLocks noChangeAspect="1" noChangeArrowheads="1"/>
            </p:cNvSpPr>
            <p:nvPr/>
          </p:nvSpPr>
          <p:spPr bwMode="auto">
            <a:xfrm>
              <a:off x="0" y="0"/>
              <a:ext cx="53340" cy="32004"/>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357081520">
              <a:extLst>
                <a:ext uri="{FF2B5EF4-FFF2-40B4-BE49-F238E27FC236}">
                  <a16:creationId xmlns:a16="http://schemas.microsoft.com/office/drawing/2014/main" id="{0556926B-4396-9FDA-2B7E-D866EAAF586F}"/>
                </a:ext>
              </a:extLst>
            </p:cNvPr>
            <p:cNvSpPr>
              <a:spLocks noChangeArrowheads="1"/>
            </p:cNvSpPr>
            <p:nvPr/>
          </p:nvSpPr>
          <p:spPr bwMode="auto">
            <a:xfrm>
              <a:off x="19202" y="990"/>
              <a:ext cx="17678" cy="3048"/>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Employee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 name="Rectangle 986785472">
              <a:extLst>
                <a:ext uri="{FF2B5EF4-FFF2-40B4-BE49-F238E27FC236}">
                  <a16:creationId xmlns:a16="http://schemas.microsoft.com/office/drawing/2014/main" id="{AA53FBAE-CFDC-2E1F-5DB1-15205E76613C}"/>
                </a:ext>
              </a:extLst>
            </p:cNvPr>
            <p:cNvSpPr>
              <a:spLocks noChangeArrowheads="1"/>
            </p:cNvSpPr>
            <p:nvPr/>
          </p:nvSpPr>
          <p:spPr bwMode="auto">
            <a:xfrm>
              <a:off x="0" y="14446"/>
              <a:ext cx="15240" cy="2591"/>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Customer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4" name="Rectangle 1275358455">
              <a:extLst>
                <a:ext uri="{FF2B5EF4-FFF2-40B4-BE49-F238E27FC236}">
                  <a16:creationId xmlns:a16="http://schemas.microsoft.com/office/drawing/2014/main" id="{99554D9B-09CF-852A-567A-BF2D793C5F10}"/>
                </a:ext>
              </a:extLst>
            </p:cNvPr>
            <p:cNvSpPr>
              <a:spLocks noChangeArrowheads="1"/>
            </p:cNvSpPr>
            <p:nvPr/>
          </p:nvSpPr>
          <p:spPr bwMode="auto">
            <a:xfrm>
              <a:off x="38709" y="14192"/>
              <a:ext cx="13564" cy="2692"/>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Cashier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5" name="Flowchart: Connector 264019016">
              <a:extLst>
                <a:ext uri="{FF2B5EF4-FFF2-40B4-BE49-F238E27FC236}">
                  <a16:creationId xmlns:a16="http://schemas.microsoft.com/office/drawing/2014/main" id="{3ACE1A61-1A47-FDA6-28C3-4492B29DE53C}"/>
                </a:ext>
              </a:extLst>
            </p:cNvPr>
            <p:cNvSpPr>
              <a:spLocks noChangeArrowheads="1"/>
            </p:cNvSpPr>
            <p:nvPr/>
          </p:nvSpPr>
          <p:spPr bwMode="auto">
            <a:xfrm>
              <a:off x="22364" y="16687"/>
              <a:ext cx="11202" cy="9630"/>
            </a:xfrm>
            <a:prstGeom prst="flowChartConnector">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Checkout Process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6" name="Text Box 2">
              <a:extLst>
                <a:ext uri="{FF2B5EF4-FFF2-40B4-BE49-F238E27FC236}">
                  <a16:creationId xmlns:a16="http://schemas.microsoft.com/office/drawing/2014/main" id="{F2C1A613-5AD2-FC8A-AE8B-025CCD967AE9}"/>
                </a:ext>
              </a:extLst>
            </p:cNvPr>
            <p:cNvSpPr txBox="1">
              <a:spLocks noChangeArrowheads="1"/>
            </p:cNvSpPr>
            <p:nvPr/>
          </p:nvSpPr>
          <p:spPr bwMode="auto">
            <a:xfrm>
              <a:off x="38709" y="21774"/>
              <a:ext cx="4509" cy="229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Bill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7" name="Text Box 2">
              <a:extLst>
                <a:ext uri="{FF2B5EF4-FFF2-40B4-BE49-F238E27FC236}">
                  <a16:creationId xmlns:a16="http://schemas.microsoft.com/office/drawing/2014/main" id="{E94B843E-86E5-E6AF-4B75-12E9FDC58E03}"/>
                </a:ext>
              </a:extLst>
            </p:cNvPr>
            <p:cNvSpPr txBox="1">
              <a:spLocks noChangeArrowheads="1"/>
            </p:cNvSpPr>
            <p:nvPr/>
          </p:nvSpPr>
          <p:spPr bwMode="auto">
            <a:xfrm>
              <a:off x="16536" y="14058"/>
              <a:ext cx="6745" cy="23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Products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8" name="Text Box 2">
              <a:extLst>
                <a:ext uri="{FF2B5EF4-FFF2-40B4-BE49-F238E27FC236}">
                  <a16:creationId xmlns:a16="http://schemas.microsoft.com/office/drawing/2014/main" id="{26E8EDA5-04DD-DC7F-2BF3-922D369E1044}"/>
                </a:ext>
              </a:extLst>
            </p:cNvPr>
            <p:cNvSpPr txBox="1">
              <a:spLocks noChangeArrowheads="1"/>
            </p:cNvSpPr>
            <p:nvPr/>
          </p:nvSpPr>
          <p:spPr bwMode="auto">
            <a:xfrm>
              <a:off x="10345" y="26317"/>
              <a:ext cx="6038" cy="27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Receipt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9" name="Connector: Elbow 1545252924">
              <a:extLst>
                <a:ext uri="{FF2B5EF4-FFF2-40B4-BE49-F238E27FC236}">
                  <a16:creationId xmlns:a16="http://schemas.microsoft.com/office/drawing/2014/main" id="{08507AE3-219F-41A9-8D8D-BDB6F977AE69}"/>
                </a:ext>
              </a:extLst>
            </p:cNvPr>
            <p:cNvSpPr>
              <a:spLocks noChangeShapeType="1"/>
            </p:cNvSpPr>
            <p:nvPr/>
          </p:nvSpPr>
          <p:spPr bwMode="auto">
            <a:xfrm rot="5400000">
              <a:off x="21678" y="10325"/>
              <a:ext cx="12649" cy="76"/>
            </a:xfrm>
            <a:prstGeom prst="bentConnector3">
              <a:avLst>
                <a:gd name="adj1" fmla="val 50000"/>
              </a:avLst>
            </a:prstGeom>
            <a:noFill/>
            <a:ln w="635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30" name="Connector: Elbow 1554261315">
              <a:extLst>
                <a:ext uri="{FF2B5EF4-FFF2-40B4-BE49-F238E27FC236}">
                  <a16:creationId xmlns:a16="http://schemas.microsoft.com/office/drawing/2014/main" id="{1EDBA3E1-8B58-A5A2-A659-AD30C8EBAB04}"/>
                </a:ext>
              </a:extLst>
            </p:cNvPr>
            <p:cNvSpPr>
              <a:spLocks noChangeShapeType="1"/>
            </p:cNvSpPr>
            <p:nvPr/>
          </p:nvSpPr>
          <p:spPr bwMode="auto">
            <a:xfrm flipV="1">
              <a:off x="33566" y="16884"/>
              <a:ext cx="11925" cy="4623"/>
            </a:xfrm>
            <a:prstGeom prst="bentConnector2">
              <a:avLst/>
            </a:prstGeom>
            <a:noFill/>
            <a:ln w="6350">
              <a:solidFill>
                <a:srgbClr val="000000"/>
              </a:solidFill>
              <a:miter lim="800000"/>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1" name="Connector: Elbow 1821501947">
              <a:extLst>
                <a:ext uri="{FF2B5EF4-FFF2-40B4-BE49-F238E27FC236}">
                  <a16:creationId xmlns:a16="http://schemas.microsoft.com/office/drawing/2014/main" id="{5AAA040C-D21E-E522-66DC-5E2454069878}"/>
                </a:ext>
              </a:extLst>
            </p:cNvPr>
            <p:cNvSpPr>
              <a:spLocks noChangeShapeType="1"/>
            </p:cNvSpPr>
            <p:nvPr/>
          </p:nvSpPr>
          <p:spPr bwMode="auto">
            <a:xfrm>
              <a:off x="15240" y="15741"/>
              <a:ext cx="7124" cy="5766"/>
            </a:xfrm>
            <a:prstGeom prst="bentConnector3">
              <a:avLst>
                <a:gd name="adj1" fmla="val 50000"/>
              </a:avLst>
            </a:prstGeom>
            <a:noFill/>
            <a:ln w="635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2" name="Connector: Elbow 85572464">
              <a:extLst>
                <a:ext uri="{FF2B5EF4-FFF2-40B4-BE49-F238E27FC236}">
                  <a16:creationId xmlns:a16="http://schemas.microsoft.com/office/drawing/2014/main" id="{31459B78-EF50-CB1F-DB13-9FF62109CA7D}"/>
                </a:ext>
              </a:extLst>
            </p:cNvPr>
            <p:cNvSpPr>
              <a:spLocks noChangeShapeType="1"/>
            </p:cNvSpPr>
            <p:nvPr/>
          </p:nvSpPr>
          <p:spPr bwMode="auto">
            <a:xfrm rot="16200000" flipV="1">
              <a:off x="13151" y="11506"/>
              <a:ext cx="9283" cy="20345"/>
            </a:xfrm>
            <a:prstGeom prst="bentConnector3">
              <a:avLst>
                <a:gd name="adj1" fmla="val -24556"/>
              </a:avLst>
            </a:prstGeom>
            <a:noFill/>
            <a:ln w="635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grpSp>
      <p:sp>
        <p:nvSpPr>
          <p:cNvPr id="3" name="TextBox 2">
            <a:extLst>
              <a:ext uri="{FF2B5EF4-FFF2-40B4-BE49-F238E27FC236}">
                <a16:creationId xmlns:a16="http://schemas.microsoft.com/office/drawing/2014/main" id="{0C56E7AE-1DE4-F81B-E3AA-3F8E48C5495E}"/>
              </a:ext>
            </a:extLst>
          </p:cNvPr>
          <p:cNvSpPr txBox="1"/>
          <p:nvPr/>
        </p:nvSpPr>
        <p:spPr>
          <a:xfrm>
            <a:off x="4868181" y="5804771"/>
            <a:ext cx="3448050" cy="33855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O Level DFD of Checkout System</a:t>
            </a:r>
            <a:endParaRPr lang="en-IN"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3000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DDEC6-EFF5-7794-A8B1-E128B433790E}"/>
              </a:ext>
            </a:extLst>
          </p:cNvPr>
          <p:cNvSpPr>
            <a:spLocks noGrp="1"/>
          </p:cNvSpPr>
          <p:nvPr>
            <p:ph type="title"/>
          </p:nvPr>
        </p:nvSpPr>
        <p:spPr>
          <a:xfrm>
            <a:off x="838200" y="286083"/>
            <a:ext cx="10515600" cy="1325563"/>
          </a:xfrm>
        </p:spPr>
        <p:txBody>
          <a:bodyPr/>
          <a:lstStyle/>
          <a:p>
            <a:r>
              <a:rPr lang="en-IN" b="1"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F3BD3E8B-0709-388B-458A-AEF01E26D159}"/>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With the advent of technology, it has been noticed that tasks are now performed without human intervention at a larger scale. </a:t>
            </a:r>
          </a:p>
          <a:p>
            <a:r>
              <a:rPr lang="en-US" sz="2000" b="1" dirty="0">
                <a:latin typeface="Times New Roman" panose="02020603050405020304" pitchFamily="18" charset="0"/>
                <a:cs typeface="Times New Roman" panose="02020603050405020304" pitchFamily="18" charset="0"/>
              </a:rPr>
              <a:t>In retail stores</a:t>
            </a:r>
            <a:r>
              <a:rPr lang="en-US" sz="2000" dirty="0">
                <a:latin typeface="Times New Roman" panose="02020603050405020304" pitchFamily="18" charset="0"/>
                <a:cs typeface="Times New Roman" panose="02020603050405020304" pitchFamily="18" charset="0"/>
              </a:rPr>
              <a:t>, it has been observed that there are </a:t>
            </a:r>
            <a:r>
              <a:rPr lang="en-US" sz="2000" b="1" dirty="0">
                <a:latin typeface="Times New Roman" panose="02020603050405020304" pitchFamily="18" charset="0"/>
                <a:cs typeface="Times New Roman" panose="02020603050405020304" pitchFamily="18" charset="0"/>
              </a:rPr>
              <a:t>longer queues</a:t>
            </a:r>
            <a:r>
              <a:rPr lang="en-US" sz="2000" dirty="0">
                <a:latin typeface="Times New Roman" panose="02020603050405020304" pitchFamily="18" charset="0"/>
                <a:cs typeface="Times New Roman" panose="02020603050405020304" pitchFamily="18" charset="0"/>
              </a:rPr>
              <a:t> for customers to checkout and pay the bills for the bought items. </a:t>
            </a:r>
          </a:p>
          <a:p>
            <a:r>
              <a:rPr lang="en-US" sz="2000" dirty="0">
                <a:latin typeface="Times New Roman" panose="02020603050405020304" pitchFamily="18" charset="0"/>
                <a:cs typeface="Times New Roman" panose="02020603050405020304" pitchFamily="18" charset="0"/>
              </a:rPr>
              <a:t>Though security cameras and high-level automated machines that scans the barcode are present in today’s market, these are </a:t>
            </a:r>
            <a:r>
              <a:rPr lang="en-US" sz="2000" b="1" dirty="0">
                <a:latin typeface="Times New Roman" panose="02020603050405020304" pitchFamily="18" charset="0"/>
                <a:cs typeface="Times New Roman" panose="02020603050405020304" pitchFamily="18" charset="0"/>
              </a:rPr>
              <a:t>cost ineffective</a:t>
            </a:r>
            <a:r>
              <a:rPr lang="en-US" sz="2000" dirty="0">
                <a:latin typeface="Times New Roman" panose="02020603050405020304" pitchFamily="18" charset="0"/>
                <a:cs typeface="Times New Roman" panose="02020603050405020304" pitchFamily="18" charset="0"/>
              </a:rPr>
              <a:t>. </a:t>
            </a:r>
          </a:p>
          <a:p>
            <a:r>
              <a:rPr lang="en-US" sz="2000" b="1" dirty="0">
                <a:latin typeface="Times New Roman" panose="02020603050405020304" pitchFamily="18" charset="0"/>
                <a:cs typeface="Times New Roman" panose="02020603050405020304" pitchFamily="18" charset="0"/>
              </a:rPr>
              <a:t>Amazon Go</a:t>
            </a:r>
            <a:r>
              <a:rPr lang="en-US" sz="2000" dirty="0">
                <a:latin typeface="Times New Roman" panose="02020603050405020304" pitchFamily="18" charset="0"/>
                <a:cs typeface="Times New Roman" panose="02020603050405020304" pitchFamily="18" charset="0"/>
              </a:rPr>
              <a:t>, which was launched in 2017, eased the process of checkout but in a much sophisticated way. It degraded the customer-employee experience and is too costly.</a:t>
            </a:r>
          </a:p>
          <a:p>
            <a:r>
              <a:rPr lang="en-US" sz="2000" dirty="0">
                <a:latin typeface="Times New Roman" panose="02020603050405020304" pitchFamily="18" charset="0"/>
                <a:cs typeface="Times New Roman" panose="02020603050405020304" pitchFamily="18" charset="0"/>
              </a:rPr>
              <a:t>Hence there needs to be a system that is cost effective and can easily generate the bill without much human effort.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70705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C9CE5-B130-0EC8-B8B5-AA89DA3F1294}"/>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DFD Diagram (1 Level)</a:t>
            </a:r>
          </a:p>
        </p:txBody>
      </p:sp>
      <p:sp>
        <p:nvSpPr>
          <p:cNvPr id="31" name="Rectangle 69">
            <a:extLst>
              <a:ext uri="{FF2B5EF4-FFF2-40B4-BE49-F238E27FC236}">
                <a16:creationId xmlns:a16="http://schemas.microsoft.com/office/drawing/2014/main" id="{1ADEF2E5-4E59-B9F6-004F-2114959707A5}"/>
              </a:ext>
            </a:extLst>
          </p:cNvPr>
          <p:cNvSpPr>
            <a:spLocks noChangeArrowheads="1"/>
          </p:cNvSpPr>
          <p:nvPr/>
        </p:nvSpPr>
        <p:spPr bwMode="auto">
          <a:xfrm>
            <a:off x="1143364" y="1537218"/>
            <a:ext cx="16399096"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58" name="Rectangle 111">
            <a:extLst>
              <a:ext uri="{FF2B5EF4-FFF2-40B4-BE49-F238E27FC236}">
                <a16:creationId xmlns:a16="http://schemas.microsoft.com/office/drawing/2014/main" id="{FDF4D166-CB08-787F-A3C7-5FED4837B716}"/>
              </a:ext>
            </a:extLst>
          </p:cNvPr>
          <p:cNvSpPr>
            <a:spLocks noChangeArrowheads="1"/>
          </p:cNvSpPr>
          <p:nvPr/>
        </p:nvSpPr>
        <p:spPr bwMode="auto">
          <a:xfrm>
            <a:off x="409757" y="1392237"/>
            <a:ext cx="19447097"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grpSp>
        <p:nvGrpSpPr>
          <p:cNvPr id="59" name="Canvas 12">
            <a:extLst>
              <a:ext uri="{FF2B5EF4-FFF2-40B4-BE49-F238E27FC236}">
                <a16:creationId xmlns:a16="http://schemas.microsoft.com/office/drawing/2014/main" id="{E92A20CE-0686-6136-6EE2-1956A279B564}"/>
              </a:ext>
            </a:extLst>
          </p:cNvPr>
          <p:cNvGrpSpPr>
            <a:grpSpLocks/>
          </p:cNvGrpSpPr>
          <p:nvPr/>
        </p:nvGrpSpPr>
        <p:grpSpPr bwMode="auto">
          <a:xfrm>
            <a:off x="1985809" y="1392237"/>
            <a:ext cx="8629809" cy="4799013"/>
            <a:chOff x="1758" y="0"/>
            <a:chExt cx="54096" cy="55892"/>
          </a:xfrm>
        </p:grpSpPr>
        <p:sp>
          <p:nvSpPr>
            <p:cNvPr id="60" name="AutoShape 110">
              <a:extLst>
                <a:ext uri="{FF2B5EF4-FFF2-40B4-BE49-F238E27FC236}">
                  <a16:creationId xmlns:a16="http://schemas.microsoft.com/office/drawing/2014/main" id="{584BFF2C-E5E8-C55F-34F3-70969B73BA0D}"/>
                </a:ext>
              </a:extLst>
            </p:cNvPr>
            <p:cNvSpPr>
              <a:spLocks noChangeAspect="1" noChangeArrowheads="1"/>
            </p:cNvSpPr>
            <p:nvPr/>
          </p:nvSpPr>
          <p:spPr bwMode="auto">
            <a:xfrm>
              <a:off x="1758" y="0"/>
              <a:ext cx="54096" cy="5589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84362495">
              <a:extLst>
                <a:ext uri="{FF2B5EF4-FFF2-40B4-BE49-F238E27FC236}">
                  <a16:creationId xmlns:a16="http://schemas.microsoft.com/office/drawing/2014/main" id="{2785F527-3023-5CCF-E72A-8483BD887667}"/>
                </a:ext>
              </a:extLst>
            </p:cNvPr>
            <p:cNvSpPr>
              <a:spLocks noChangeArrowheads="1"/>
            </p:cNvSpPr>
            <p:nvPr/>
          </p:nvSpPr>
          <p:spPr bwMode="auto">
            <a:xfrm>
              <a:off x="44577" y="1047"/>
              <a:ext cx="9772" cy="3886"/>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Employee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2" name="Flowchart: Connector 1166722151">
              <a:extLst>
                <a:ext uri="{FF2B5EF4-FFF2-40B4-BE49-F238E27FC236}">
                  <a16:creationId xmlns:a16="http://schemas.microsoft.com/office/drawing/2014/main" id="{1E76C40C-4409-E613-7468-CB3EF9342BA0}"/>
                </a:ext>
              </a:extLst>
            </p:cNvPr>
            <p:cNvSpPr>
              <a:spLocks noChangeArrowheads="1"/>
            </p:cNvSpPr>
            <p:nvPr/>
          </p:nvSpPr>
          <p:spPr bwMode="auto">
            <a:xfrm>
              <a:off x="19145" y="952"/>
              <a:ext cx="9277" cy="8553"/>
            </a:xfrm>
            <a:prstGeom prst="flowChartConnector">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Buy Products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3" name="Flowchart: Connector 700678794">
              <a:extLst>
                <a:ext uri="{FF2B5EF4-FFF2-40B4-BE49-F238E27FC236}">
                  <a16:creationId xmlns:a16="http://schemas.microsoft.com/office/drawing/2014/main" id="{414A8FFF-8028-6B47-9133-6B28817EBB10}"/>
                </a:ext>
              </a:extLst>
            </p:cNvPr>
            <p:cNvSpPr>
              <a:spLocks noChangeArrowheads="1"/>
            </p:cNvSpPr>
            <p:nvPr/>
          </p:nvSpPr>
          <p:spPr bwMode="auto">
            <a:xfrm>
              <a:off x="33801" y="11798"/>
              <a:ext cx="8109" cy="7163"/>
            </a:xfrm>
            <a:prstGeom prst="flowChartConnector">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Click Image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4" name="Flowchart: Connector 899991366">
              <a:extLst>
                <a:ext uri="{FF2B5EF4-FFF2-40B4-BE49-F238E27FC236}">
                  <a16:creationId xmlns:a16="http://schemas.microsoft.com/office/drawing/2014/main" id="{B5F175EE-C281-BD37-328E-EB4E10768141}"/>
                </a:ext>
              </a:extLst>
            </p:cNvPr>
            <p:cNvSpPr>
              <a:spLocks noChangeArrowheads="1"/>
            </p:cNvSpPr>
            <p:nvPr/>
          </p:nvSpPr>
          <p:spPr bwMode="auto">
            <a:xfrm>
              <a:off x="15801" y="29994"/>
              <a:ext cx="14012" cy="11344"/>
            </a:xfrm>
            <a:prstGeom prst="flowChartConnector">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Object Detection and Recognition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5" name="Flowchart: Connector 1907151939">
              <a:extLst>
                <a:ext uri="{FF2B5EF4-FFF2-40B4-BE49-F238E27FC236}">
                  <a16:creationId xmlns:a16="http://schemas.microsoft.com/office/drawing/2014/main" id="{BE1AF52C-EE31-981B-F33D-6E0A7BDCC94C}"/>
                </a:ext>
              </a:extLst>
            </p:cNvPr>
            <p:cNvSpPr>
              <a:spLocks noChangeArrowheads="1"/>
            </p:cNvSpPr>
            <p:nvPr/>
          </p:nvSpPr>
          <p:spPr bwMode="auto">
            <a:xfrm>
              <a:off x="2559" y="42449"/>
              <a:ext cx="11715" cy="9906"/>
            </a:xfrm>
            <a:prstGeom prst="flowChartConnector">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Generate Bill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6" name="Rectangle 1494456418">
              <a:extLst>
                <a:ext uri="{FF2B5EF4-FFF2-40B4-BE49-F238E27FC236}">
                  <a16:creationId xmlns:a16="http://schemas.microsoft.com/office/drawing/2014/main" id="{E2F3858F-EA18-3495-ABBB-997960AF7818}"/>
                </a:ext>
              </a:extLst>
            </p:cNvPr>
            <p:cNvSpPr>
              <a:spLocks noChangeArrowheads="1"/>
            </p:cNvSpPr>
            <p:nvPr/>
          </p:nvSpPr>
          <p:spPr bwMode="auto">
            <a:xfrm>
              <a:off x="2444" y="13417"/>
              <a:ext cx="11068" cy="4039"/>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Customer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7" name="Rectangle 445017138">
              <a:extLst>
                <a:ext uri="{FF2B5EF4-FFF2-40B4-BE49-F238E27FC236}">
                  <a16:creationId xmlns:a16="http://schemas.microsoft.com/office/drawing/2014/main" id="{746ED07A-58E0-EF9B-2CE3-94739342BBE4}"/>
                </a:ext>
              </a:extLst>
            </p:cNvPr>
            <p:cNvSpPr>
              <a:spLocks noChangeArrowheads="1"/>
            </p:cNvSpPr>
            <p:nvPr/>
          </p:nvSpPr>
          <p:spPr bwMode="auto">
            <a:xfrm>
              <a:off x="38852" y="48091"/>
              <a:ext cx="14573" cy="5715"/>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Cashier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8" name="Rectangle 479671587">
              <a:extLst>
                <a:ext uri="{FF2B5EF4-FFF2-40B4-BE49-F238E27FC236}">
                  <a16:creationId xmlns:a16="http://schemas.microsoft.com/office/drawing/2014/main" id="{D1F353F5-1558-CB2F-744A-D4533C37622D}"/>
                </a:ext>
              </a:extLst>
            </p:cNvPr>
            <p:cNvSpPr>
              <a:spLocks noChangeArrowheads="1"/>
            </p:cNvSpPr>
            <p:nvPr/>
          </p:nvSpPr>
          <p:spPr bwMode="auto">
            <a:xfrm>
              <a:off x="41135" y="28086"/>
              <a:ext cx="11982" cy="4279"/>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Pass Image to the System</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9" name="Connector: Elbow 1752457117">
              <a:extLst>
                <a:ext uri="{FF2B5EF4-FFF2-40B4-BE49-F238E27FC236}">
                  <a16:creationId xmlns:a16="http://schemas.microsoft.com/office/drawing/2014/main" id="{F021B1A0-F0CA-D616-5B1A-414F50886BEA}"/>
                </a:ext>
              </a:extLst>
            </p:cNvPr>
            <p:cNvSpPr>
              <a:spLocks noChangeShapeType="1"/>
            </p:cNvSpPr>
            <p:nvPr/>
          </p:nvSpPr>
          <p:spPr bwMode="auto">
            <a:xfrm rot="16200000">
              <a:off x="9470" y="3743"/>
              <a:ext cx="8185" cy="11164"/>
            </a:xfrm>
            <a:prstGeom prst="bentConnector2">
              <a:avLst/>
            </a:prstGeom>
            <a:noFill/>
            <a:ln w="635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0" name="Connector: Elbow 1485502774">
              <a:extLst>
                <a:ext uri="{FF2B5EF4-FFF2-40B4-BE49-F238E27FC236}">
                  <a16:creationId xmlns:a16="http://schemas.microsoft.com/office/drawing/2014/main" id="{82C62722-E5DF-7D4B-78C6-B4A28F494888}"/>
                </a:ext>
              </a:extLst>
            </p:cNvPr>
            <p:cNvSpPr>
              <a:spLocks noChangeShapeType="1"/>
            </p:cNvSpPr>
            <p:nvPr/>
          </p:nvSpPr>
          <p:spPr bwMode="auto">
            <a:xfrm>
              <a:off x="28422" y="5232"/>
              <a:ext cx="9436" cy="6566"/>
            </a:xfrm>
            <a:prstGeom prst="bentConnector2">
              <a:avLst/>
            </a:prstGeom>
            <a:noFill/>
            <a:ln w="635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1" name="Connector: Elbow 535276504">
              <a:extLst>
                <a:ext uri="{FF2B5EF4-FFF2-40B4-BE49-F238E27FC236}">
                  <a16:creationId xmlns:a16="http://schemas.microsoft.com/office/drawing/2014/main" id="{C2FFB2E7-04A6-2DFA-C141-E4F3C0B0FE93}"/>
                </a:ext>
              </a:extLst>
            </p:cNvPr>
            <p:cNvSpPr>
              <a:spLocks noChangeShapeType="1"/>
            </p:cNvSpPr>
            <p:nvPr/>
          </p:nvSpPr>
          <p:spPr bwMode="auto">
            <a:xfrm rot="5400000">
              <a:off x="40465" y="6378"/>
              <a:ext cx="10446" cy="7556"/>
            </a:xfrm>
            <a:prstGeom prst="bentConnector2">
              <a:avLst/>
            </a:prstGeom>
            <a:noFill/>
            <a:ln w="635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2" name="Connector: Elbow 902398075">
              <a:extLst>
                <a:ext uri="{FF2B5EF4-FFF2-40B4-BE49-F238E27FC236}">
                  <a16:creationId xmlns:a16="http://schemas.microsoft.com/office/drawing/2014/main" id="{10A09528-6E75-04BD-0AE0-61BE4DDC2AE9}"/>
                </a:ext>
              </a:extLst>
            </p:cNvPr>
            <p:cNvSpPr>
              <a:spLocks noChangeShapeType="1"/>
            </p:cNvSpPr>
            <p:nvPr/>
          </p:nvSpPr>
          <p:spPr bwMode="auto">
            <a:xfrm rot="16200000" flipH="1">
              <a:off x="33864" y="22955"/>
              <a:ext cx="11265" cy="3277"/>
            </a:xfrm>
            <a:prstGeom prst="bentConnector2">
              <a:avLst/>
            </a:prstGeom>
            <a:noFill/>
            <a:ln w="635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3" name="Connector: Elbow 2113630529">
              <a:extLst>
                <a:ext uri="{FF2B5EF4-FFF2-40B4-BE49-F238E27FC236}">
                  <a16:creationId xmlns:a16="http://schemas.microsoft.com/office/drawing/2014/main" id="{BC399AD8-10D2-8D42-BDD7-BE4D576965F4}"/>
                </a:ext>
              </a:extLst>
            </p:cNvPr>
            <p:cNvSpPr>
              <a:spLocks noChangeShapeType="1"/>
            </p:cNvSpPr>
            <p:nvPr/>
          </p:nvSpPr>
          <p:spPr bwMode="auto">
            <a:xfrm rot="5400000">
              <a:off x="36820" y="25358"/>
              <a:ext cx="3302" cy="17316"/>
            </a:xfrm>
            <a:prstGeom prst="bentConnector2">
              <a:avLst/>
            </a:prstGeom>
            <a:noFill/>
            <a:ln w="635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4" name="Connector: Elbow 419240820">
              <a:extLst>
                <a:ext uri="{FF2B5EF4-FFF2-40B4-BE49-F238E27FC236}">
                  <a16:creationId xmlns:a16="http://schemas.microsoft.com/office/drawing/2014/main" id="{5C658DAA-B1F2-0527-BA08-87F605A186F0}"/>
                </a:ext>
              </a:extLst>
            </p:cNvPr>
            <p:cNvSpPr>
              <a:spLocks noChangeShapeType="1"/>
            </p:cNvSpPr>
            <p:nvPr/>
          </p:nvSpPr>
          <p:spPr bwMode="auto">
            <a:xfrm rot="10800000" flipV="1">
              <a:off x="14274" y="41700"/>
              <a:ext cx="8681" cy="5702"/>
            </a:xfrm>
            <a:prstGeom prst="bentConnector3">
              <a:avLst>
                <a:gd name="adj1" fmla="val 50000"/>
              </a:avLst>
            </a:prstGeom>
            <a:noFill/>
            <a:ln w="635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5" name="Connector: Elbow 1113457974">
              <a:extLst>
                <a:ext uri="{FF2B5EF4-FFF2-40B4-BE49-F238E27FC236}">
                  <a16:creationId xmlns:a16="http://schemas.microsoft.com/office/drawing/2014/main" id="{4AABF5E0-17B7-7C03-4FD0-EDBAFD9C2B83}"/>
                </a:ext>
              </a:extLst>
            </p:cNvPr>
            <p:cNvSpPr>
              <a:spLocks noChangeShapeType="1"/>
            </p:cNvSpPr>
            <p:nvPr/>
          </p:nvSpPr>
          <p:spPr bwMode="auto">
            <a:xfrm rot="5400000" flipH="1">
              <a:off x="-4296" y="29733"/>
              <a:ext cx="24993" cy="439"/>
            </a:xfrm>
            <a:prstGeom prst="bentConnector3">
              <a:avLst>
                <a:gd name="adj1" fmla="val 50000"/>
              </a:avLst>
            </a:prstGeom>
            <a:noFill/>
            <a:ln w="635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6" name="Connector: Elbow 128998996">
              <a:extLst>
                <a:ext uri="{FF2B5EF4-FFF2-40B4-BE49-F238E27FC236}">
                  <a16:creationId xmlns:a16="http://schemas.microsoft.com/office/drawing/2014/main" id="{0E2B4BFB-636C-4FFB-434A-08C396585921}"/>
                </a:ext>
              </a:extLst>
            </p:cNvPr>
            <p:cNvSpPr>
              <a:spLocks noChangeShapeType="1"/>
            </p:cNvSpPr>
            <p:nvPr/>
          </p:nvSpPr>
          <p:spPr bwMode="auto">
            <a:xfrm rot="16200000" flipH="1">
              <a:off x="25685" y="37782"/>
              <a:ext cx="39" cy="26289"/>
            </a:xfrm>
            <a:prstGeom prst="bentConnector4">
              <a:avLst>
                <a:gd name="adj1" fmla="val 129949"/>
                <a:gd name="adj2" fmla="val 53259"/>
              </a:avLst>
            </a:prstGeom>
            <a:noFill/>
            <a:ln w="635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7" name="Text Box 1214662754">
              <a:extLst>
                <a:ext uri="{FF2B5EF4-FFF2-40B4-BE49-F238E27FC236}">
                  <a16:creationId xmlns:a16="http://schemas.microsoft.com/office/drawing/2014/main" id="{20A232D4-9419-E3E1-2B20-C1B0E179E5FD}"/>
                </a:ext>
              </a:extLst>
            </p:cNvPr>
            <p:cNvSpPr txBox="1">
              <a:spLocks noChangeArrowheads="1"/>
            </p:cNvSpPr>
            <p:nvPr/>
          </p:nvSpPr>
          <p:spPr bwMode="auto">
            <a:xfrm>
              <a:off x="8420" y="2838"/>
              <a:ext cx="6534" cy="3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Items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8" name="Text Box 1604557513">
              <a:extLst>
                <a:ext uri="{FF2B5EF4-FFF2-40B4-BE49-F238E27FC236}">
                  <a16:creationId xmlns:a16="http://schemas.microsoft.com/office/drawing/2014/main" id="{391F8BAC-693D-A3A0-F108-A02F4E52695F}"/>
                </a:ext>
              </a:extLst>
            </p:cNvPr>
            <p:cNvSpPr txBox="1">
              <a:spLocks noChangeArrowheads="1"/>
            </p:cNvSpPr>
            <p:nvPr/>
          </p:nvSpPr>
          <p:spPr bwMode="auto">
            <a:xfrm>
              <a:off x="7429" y="27146"/>
              <a:ext cx="7715" cy="3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Receipt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9" name="Text Box 727633527">
              <a:extLst>
                <a:ext uri="{FF2B5EF4-FFF2-40B4-BE49-F238E27FC236}">
                  <a16:creationId xmlns:a16="http://schemas.microsoft.com/office/drawing/2014/main" id="{BACAFA17-FD17-2E96-D650-C5928843BEF1}"/>
                </a:ext>
              </a:extLst>
            </p:cNvPr>
            <p:cNvSpPr txBox="1">
              <a:spLocks noChangeArrowheads="1"/>
            </p:cNvSpPr>
            <p:nvPr/>
          </p:nvSpPr>
          <p:spPr bwMode="auto">
            <a:xfrm>
              <a:off x="21050" y="50949"/>
              <a:ext cx="5334" cy="3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Bill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0" name="Text Box 1969318368">
              <a:extLst>
                <a:ext uri="{FF2B5EF4-FFF2-40B4-BE49-F238E27FC236}">
                  <a16:creationId xmlns:a16="http://schemas.microsoft.com/office/drawing/2014/main" id="{0A055B5C-0E57-EE82-B83C-A4917F9CF19D}"/>
                </a:ext>
              </a:extLst>
            </p:cNvPr>
            <p:cNvSpPr txBox="1">
              <a:spLocks noChangeArrowheads="1"/>
            </p:cNvSpPr>
            <p:nvPr/>
          </p:nvSpPr>
          <p:spPr bwMode="auto">
            <a:xfrm>
              <a:off x="32766" y="24288"/>
              <a:ext cx="9620" cy="3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.jpeg/.png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1" name="Rectangle 886055674">
              <a:extLst>
                <a:ext uri="{FF2B5EF4-FFF2-40B4-BE49-F238E27FC236}">
                  <a16:creationId xmlns:a16="http://schemas.microsoft.com/office/drawing/2014/main" id="{70ADD540-584D-82A6-3FFF-79FAF358741B}"/>
                </a:ext>
              </a:extLst>
            </p:cNvPr>
            <p:cNvSpPr>
              <a:spLocks noChangeArrowheads="1"/>
            </p:cNvSpPr>
            <p:nvPr/>
          </p:nvSpPr>
          <p:spPr bwMode="auto">
            <a:xfrm>
              <a:off x="41910" y="39243"/>
              <a:ext cx="12439" cy="2762"/>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Dataset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2" name="Text Box 614500689">
              <a:extLst>
                <a:ext uri="{FF2B5EF4-FFF2-40B4-BE49-F238E27FC236}">
                  <a16:creationId xmlns:a16="http://schemas.microsoft.com/office/drawing/2014/main" id="{830487F3-F7D1-37C6-A5A9-71167A5CBBE1}"/>
                </a:ext>
              </a:extLst>
            </p:cNvPr>
            <p:cNvSpPr txBox="1">
              <a:spLocks noChangeArrowheads="1"/>
            </p:cNvSpPr>
            <p:nvPr/>
          </p:nvSpPr>
          <p:spPr bwMode="auto">
            <a:xfrm>
              <a:off x="39909" y="38481"/>
              <a:ext cx="4668" cy="4572"/>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3" name="Text Box 1926378075">
              <a:extLst>
                <a:ext uri="{FF2B5EF4-FFF2-40B4-BE49-F238E27FC236}">
                  <a16:creationId xmlns:a16="http://schemas.microsoft.com/office/drawing/2014/main" id="{26EDA590-206C-B770-2CC5-19BD1925B9BF}"/>
                </a:ext>
              </a:extLst>
            </p:cNvPr>
            <p:cNvSpPr txBox="1">
              <a:spLocks noChangeArrowheads="1"/>
            </p:cNvSpPr>
            <p:nvPr/>
          </p:nvSpPr>
          <p:spPr bwMode="auto">
            <a:xfrm>
              <a:off x="52673" y="39128"/>
              <a:ext cx="1886" cy="4477"/>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4" name="Connector: Elbow 357308933">
              <a:extLst>
                <a:ext uri="{FF2B5EF4-FFF2-40B4-BE49-F238E27FC236}">
                  <a16:creationId xmlns:a16="http://schemas.microsoft.com/office/drawing/2014/main" id="{E11F1216-597E-747E-3065-94E74AE85933}"/>
                </a:ext>
              </a:extLst>
            </p:cNvPr>
            <p:cNvSpPr>
              <a:spLocks noChangeShapeType="1"/>
            </p:cNvSpPr>
            <p:nvPr/>
          </p:nvSpPr>
          <p:spPr bwMode="auto">
            <a:xfrm flipH="1">
              <a:off x="48133" y="30226"/>
              <a:ext cx="4984" cy="9017"/>
            </a:xfrm>
            <a:prstGeom prst="bentConnector4">
              <a:avLst>
                <a:gd name="adj1" fmla="val -45731"/>
                <a:gd name="adj2" fmla="val 61829"/>
              </a:avLst>
            </a:prstGeom>
            <a:noFill/>
            <a:ln w="6350">
              <a:solidFill>
                <a:srgbClr val="000000"/>
              </a:solidFill>
              <a:miter lim="800000"/>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grpSp>
      <p:sp>
        <p:nvSpPr>
          <p:cNvPr id="3" name="TextBox 2">
            <a:extLst>
              <a:ext uri="{FF2B5EF4-FFF2-40B4-BE49-F238E27FC236}">
                <a16:creationId xmlns:a16="http://schemas.microsoft.com/office/drawing/2014/main" id="{2258C778-B729-5BFA-9EC8-F06008A845CD}"/>
              </a:ext>
            </a:extLst>
          </p:cNvPr>
          <p:cNvSpPr txBox="1"/>
          <p:nvPr/>
        </p:nvSpPr>
        <p:spPr>
          <a:xfrm>
            <a:off x="4855350" y="6244062"/>
            <a:ext cx="3961274" cy="33855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1 Level DFD of Checkout System</a:t>
            </a:r>
            <a:endParaRPr lang="en-IN"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63913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666D5-C72D-DE4C-4F33-3B7C175A3A20}"/>
              </a:ext>
            </a:extLst>
          </p:cNvPr>
          <p:cNvSpPr>
            <a:spLocks noGrp="1"/>
          </p:cNvSpPr>
          <p:nvPr>
            <p:ph type="title"/>
          </p:nvPr>
        </p:nvSpPr>
        <p:spPr>
          <a:xfrm>
            <a:off x="838200" y="267900"/>
            <a:ext cx="10515600" cy="1325563"/>
          </a:xfrm>
        </p:spPr>
        <p:txBody>
          <a:bodyPr/>
          <a:lstStyle/>
          <a:p>
            <a:r>
              <a:rPr lang="en-IN" b="1" dirty="0">
                <a:latin typeface="Times New Roman" panose="02020603050405020304" pitchFamily="18" charset="0"/>
                <a:cs typeface="Times New Roman" panose="02020603050405020304" pitchFamily="18" charset="0"/>
              </a:rPr>
              <a:t>Patent Status: Published</a:t>
            </a:r>
          </a:p>
        </p:txBody>
      </p:sp>
      <p:sp>
        <p:nvSpPr>
          <p:cNvPr id="3" name="Content Placeholder 2">
            <a:extLst>
              <a:ext uri="{FF2B5EF4-FFF2-40B4-BE49-F238E27FC236}">
                <a16:creationId xmlns:a16="http://schemas.microsoft.com/office/drawing/2014/main" id="{0F9B0AAD-8D90-3D7E-4D66-651E410AEB0F}"/>
              </a:ext>
            </a:extLst>
          </p:cNvPr>
          <p:cNvSpPr>
            <a:spLocks noGrp="1"/>
          </p:cNvSpPr>
          <p:nvPr>
            <p:ph idx="1"/>
          </p:nvPr>
        </p:nvSpPr>
        <p:spPr>
          <a:xfrm>
            <a:off x="584886" y="1825625"/>
            <a:ext cx="4777946" cy="4351338"/>
          </a:xfrm>
        </p:spPr>
        <p:txBody>
          <a:bodyPr>
            <a:normAutofit/>
          </a:bodyPr>
          <a:lstStyle/>
          <a:p>
            <a:pPr marL="0" indent="0">
              <a:buNone/>
            </a:pPr>
            <a:r>
              <a:rPr lang="en-IN" sz="2000" u="sng" dirty="0">
                <a:latin typeface="Times New Roman" panose="02020603050405020304" pitchFamily="18" charset="0"/>
                <a:cs typeface="Times New Roman" panose="02020603050405020304" pitchFamily="18" charset="0"/>
                <a:hlinkClick r:id="rId2" action="ppaction://hlinkfile"/>
              </a:rPr>
              <a:t>Patent Published</a:t>
            </a:r>
            <a:endParaRPr lang="en-IN" sz="2000" u="sng" dirty="0">
              <a:latin typeface="Times New Roman" panose="02020603050405020304" pitchFamily="18" charset="0"/>
              <a:cs typeface="Times New Roman" panose="02020603050405020304" pitchFamily="18" charset="0"/>
            </a:endParaRPr>
          </a:p>
          <a:p>
            <a:pPr marL="0" indent="0">
              <a:buNone/>
            </a:pPr>
            <a:endParaRPr lang="en-IN" sz="2000" u="sng"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5330E60B-9C75-4FAA-B9EE-6B1847B8BB9A}"/>
              </a:ext>
            </a:extLst>
          </p:cNvPr>
          <p:cNvPicPr>
            <a:picLocks noChangeAspect="1"/>
          </p:cNvPicPr>
          <p:nvPr/>
        </p:nvPicPr>
        <p:blipFill rotWithShape="1">
          <a:blip r:embed="rId3"/>
          <a:srcRect l="20405" t="13333" r="21081" b="14354"/>
          <a:stretch/>
        </p:blipFill>
        <p:spPr>
          <a:xfrm>
            <a:off x="3372364" y="1368125"/>
            <a:ext cx="5771635" cy="5007961"/>
          </a:xfrm>
          <a:prstGeom prst="rect">
            <a:avLst/>
          </a:prstGeom>
        </p:spPr>
      </p:pic>
    </p:spTree>
    <p:extLst>
      <p:ext uri="{BB962C8B-B14F-4D97-AF65-F5344CB8AC3E}">
        <p14:creationId xmlns:p14="http://schemas.microsoft.com/office/powerpoint/2010/main" val="30477377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3349F-CF9E-17A5-E471-C091975083ED}"/>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Research Paper Status</a:t>
            </a:r>
          </a:p>
        </p:txBody>
      </p:sp>
      <p:sp>
        <p:nvSpPr>
          <p:cNvPr id="3" name="Content Placeholder 2">
            <a:extLst>
              <a:ext uri="{FF2B5EF4-FFF2-40B4-BE49-F238E27FC236}">
                <a16:creationId xmlns:a16="http://schemas.microsoft.com/office/drawing/2014/main" id="{565BFEEB-FA9E-5BB0-6DD3-DD04A44AC574}"/>
              </a:ext>
            </a:extLst>
          </p:cNvPr>
          <p:cNvSpPr>
            <a:spLocks noGrp="1"/>
          </p:cNvSpPr>
          <p:nvPr>
            <p:ph idx="1"/>
          </p:nvPr>
        </p:nvSpPr>
        <p:spPr/>
        <p:txBody>
          <a:bodyPr>
            <a:normAutofit/>
          </a:bodyPr>
          <a:lstStyle/>
          <a:p>
            <a:r>
              <a:rPr lang="en-IN" sz="2000" b="1" dirty="0">
                <a:latin typeface="Times New Roman" panose="02020603050405020304" pitchFamily="18" charset="0"/>
                <a:cs typeface="Times New Roman" panose="02020603050405020304" pitchFamily="18" charset="0"/>
              </a:rPr>
              <a:t>Conference: </a:t>
            </a:r>
            <a:r>
              <a:rPr lang="en-US" sz="2000" dirty="0">
                <a:latin typeface="Times New Roman" panose="02020603050405020304" pitchFamily="18" charset="0"/>
                <a:cs typeface="Times New Roman" panose="02020603050405020304" pitchFamily="18" charset="0"/>
              </a:rPr>
              <a:t>5th Doctoral Symposium of Computational Intelligence (DoSCI-2024) </a:t>
            </a:r>
          </a:p>
          <a:p>
            <a:r>
              <a:rPr lang="en-US" sz="2000" b="1" dirty="0">
                <a:latin typeface="Times New Roman" panose="02020603050405020304" pitchFamily="18" charset="0"/>
                <a:cs typeface="Times New Roman" panose="02020603050405020304" pitchFamily="18" charset="0"/>
              </a:rPr>
              <a:t>Status:</a:t>
            </a:r>
            <a:r>
              <a:rPr lang="en-US" sz="2000" dirty="0">
                <a:latin typeface="Times New Roman" panose="02020603050405020304" pitchFamily="18" charset="0"/>
                <a:cs typeface="Times New Roman" panose="02020603050405020304" pitchFamily="18" charset="0"/>
              </a:rPr>
              <a:t> Presented</a:t>
            </a:r>
            <a:endParaRPr lang="en-IN" sz="2000"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hlinkClick r:id="rId2" action="ppaction://hlinkfile"/>
              </a:rPr>
              <a:t>Link</a:t>
            </a:r>
            <a:endParaRPr lang="en-IN" sz="2000" b="1" dirty="0">
              <a:latin typeface="Times New Roman" panose="02020603050405020304" pitchFamily="18" charset="0"/>
              <a:cs typeface="Times New Roman" panose="02020603050405020304" pitchFamily="18" charset="0"/>
            </a:endParaRPr>
          </a:p>
          <a:p>
            <a:endParaRPr lang="en-IN" sz="20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C11D5CF-AE1D-53FA-3E54-CCE0FD58E1ED}"/>
              </a:ext>
            </a:extLst>
          </p:cNvPr>
          <p:cNvPicPr>
            <a:picLocks noChangeAspect="1"/>
          </p:cNvPicPr>
          <p:nvPr/>
        </p:nvPicPr>
        <p:blipFill>
          <a:blip r:embed="rId3"/>
          <a:stretch>
            <a:fillRect/>
          </a:stretch>
        </p:blipFill>
        <p:spPr>
          <a:xfrm>
            <a:off x="3076728" y="2332653"/>
            <a:ext cx="8663024" cy="4086808"/>
          </a:xfrm>
          <a:prstGeom prst="rect">
            <a:avLst/>
          </a:prstGeom>
        </p:spPr>
      </p:pic>
    </p:spTree>
    <p:extLst>
      <p:ext uri="{BB962C8B-B14F-4D97-AF65-F5344CB8AC3E}">
        <p14:creationId xmlns:p14="http://schemas.microsoft.com/office/powerpoint/2010/main" val="1249653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3349F-CF9E-17A5-E471-C091975083ED}"/>
              </a:ext>
            </a:extLst>
          </p:cNvPr>
          <p:cNvSpPr>
            <a:spLocks noGrp="1"/>
          </p:cNvSpPr>
          <p:nvPr>
            <p:ph type="title"/>
          </p:nvPr>
        </p:nvSpPr>
        <p:spPr/>
        <p:txBody>
          <a:bodyPr/>
          <a:lstStyle/>
          <a:p>
            <a:r>
              <a:rPr lang="en-IN" b="1">
                <a:latin typeface="Times New Roman" panose="02020603050405020304" pitchFamily="18" charset="0"/>
                <a:cs typeface="Times New Roman" panose="02020603050405020304" pitchFamily="18" charset="0"/>
              </a:rPr>
              <a:t>Research Paper Presentation Certificate</a:t>
            </a:r>
            <a:endParaRPr lang="en-IN" b="1"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E3A1DB15-FB57-19BC-E6FF-85FA6B7B1905}"/>
              </a:ext>
            </a:extLst>
          </p:cNvPr>
          <p:cNvPicPr>
            <a:picLocks noGrp="1" noChangeAspect="1"/>
          </p:cNvPicPr>
          <p:nvPr>
            <p:ph idx="1"/>
          </p:nvPr>
        </p:nvPicPr>
        <p:blipFill>
          <a:blip r:embed="rId2"/>
          <a:stretch>
            <a:fillRect/>
          </a:stretch>
        </p:blipFill>
        <p:spPr>
          <a:xfrm>
            <a:off x="1147724" y="1502227"/>
            <a:ext cx="9158899" cy="5148039"/>
          </a:xfrm>
        </p:spPr>
      </p:pic>
    </p:spTree>
    <p:extLst>
      <p:ext uri="{BB962C8B-B14F-4D97-AF65-F5344CB8AC3E}">
        <p14:creationId xmlns:p14="http://schemas.microsoft.com/office/powerpoint/2010/main" val="40154376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AD8C4-46AF-202F-1151-B2A4DC6910AA}"/>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Project Status</a:t>
            </a:r>
          </a:p>
        </p:txBody>
      </p:sp>
      <p:sp>
        <p:nvSpPr>
          <p:cNvPr id="3" name="Content Placeholder 2">
            <a:extLst>
              <a:ext uri="{FF2B5EF4-FFF2-40B4-BE49-F238E27FC236}">
                <a16:creationId xmlns:a16="http://schemas.microsoft.com/office/drawing/2014/main" id="{0F9042DA-95B9-0846-B411-D53C06C6A171}"/>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Status: 100% completed</a:t>
            </a:r>
          </a:p>
          <a:p>
            <a:r>
              <a:rPr lang="en-IN" dirty="0">
                <a:latin typeface="Times New Roman" panose="02020603050405020304" pitchFamily="18" charset="0"/>
                <a:cs typeface="Times New Roman" panose="02020603050405020304" pitchFamily="18" charset="0"/>
                <a:hlinkClick r:id="rId2" action="ppaction://hlinkfile"/>
              </a:rPr>
              <a:t>Link</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18559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5EE5149A-065A-7340-AF75-E64567F026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3750" y="148359"/>
            <a:ext cx="11664500" cy="6561281"/>
          </a:xfrm>
        </p:spPr>
      </p:pic>
    </p:spTree>
    <p:extLst>
      <p:ext uri="{BB962C8B-B14F-4D97-AF65-F5344CB8AC3E}">
        <p14:creationId xmlns:p14="http://schemas.microsoft.com/office/powerpoint/2010/main" val="14480722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76CB0C0-51F1-8A29-DDF2-57D278C462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466" y="246900"/>
            <a:ext cx="11753067" cy="6611100"/>
          </a:xfrm>
        </p:spPr>
      </p:pic>
    </p:spTree>
    <p:extLst>
      <p:ext uri="{BB962C8B-B14F-4D97-AF65-F5344CB8AC3E}">
        <p14:creationId xmlns:p14="http://schemas.microsoft.com/office/powerpoint/2010/main" val="40143473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AD8C4-46AF-202F-1151-B2A4DC6910A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Documents Proof</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F9042DA-95B9-0846-B411-D53C06C6A171}"/>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hlinkClick r:id="rId2" action="ppaction://hlinkfile"/>
              </a:rPr>
              <a:t>Project Synopsis</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hlinkClick r:id="rId3" action="ppaction://hlinkfile"/>
              </a:rPr>
              <a:t>Software Requirement Specification (SRS)</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hlinkClick r:id="rId4" action="ppaction://hlinkfile"/>
              </a:rPr>
              <a:t>Testing Report</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hlinkClick r:id="rId5" action="ppaction://hlinkfile"/>
              </a:rPr>
              <a:t>Project Report</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hlinkClick r:id="rId6"/>
              </a:rPr>
              <a:t>Drive Link</a:t>
            </a:r>
            <a:endParaRPr lang="en-IN" dirty="0">
              <a:latin typeface="Times New Roman" panose="02020603050405020304" pitchFamily="18" charset="0"/>
              <a:cs typeface="Times New Roman" panose="02020603050405020304" pitchFamily="18" charset="0"/>
            </a:endParaRPr>
          </a:p>
          <a:p>
            <a:r>
              <a:rPr lang="en-IN" dirty="0" err="1">
                <a:latin typeface="Times New Roman" panose="02020603050405020304" pitchFamily="18" charset="0"/>
                <a:cs typeface="Times New Roman" panose="02020603050405020304" pitchFamily="18" charset="0"/>
                <a:hlinkClick r:id="rId7"/>
              </a:rPr>
              <a:t>Github</a:t>
            </a:r>
            <a:r>
              <a:rPr lang="en-IN" dirty="0">
                <a:latin typeface="Times New Roman" panose="02020603050405020304" pitchFamily="18" charset="0"/>
                <a:cs typeface="Times New Roman" panose="02020603050405020304" pitchFamily="18" charset="0"/>
                <a:hlinkClick r:id="rId7"/>
              </a:rPr>
              <a:t> Link</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45126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FE3AD-D071-9A49-6B5E-09FB7250B243}"/>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References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D16596D-EF4E-FE1E-1B7C-849BEBF0BDD9}"/>
              </a:ext>
            </a:extLst>
          </p:cNvPr>
          <p:cNvSpPr>
            <a:spLocks noGrp="1"/>
          </p:cNvSpPr>
          <p:nvPr>
            <p:ph idx="1"/>
          </p:nvPr>
        </p:nvSpPr>
        <p:spPr/>
        <p:txBody>
          <a:bodyPr>
            <a:normAutofit fontScale="55000" lnSpcReduction="20000"/>
          </a:bodyPr>
          <a:lstStyle/>
          <a:p>
            <a:pPr marL="0" indent="0" algn="just">
              <a:buNone/>
            </a:pPr>
            <a:r>
              <a:rPr lang="en-US" dirty="0">
                <a:latin typeface="Times New Roman" panose="02020603050405020304" pitchFamily="18" charset="0"/>
                <a:cs typeface="Times New Roman" panose="02020603050405020304" pitchFamily="18" charset="0"/>
              </a:rPr>
              <a:t>[1] </a:t>
            </a:r>
            <a:r>
              <a:rPr lang="en-IN" dirty="0">
                <a:latin typeface="Times New Roman" panose="02020603050405020304" pitchFamily="18" charset="0"/>
                <a:cs typeface="Times New Roman" panose="02020603050405020304" pitchFamily="18" charset="0"/>
              </a:rPr>
              <a:t>D. A. Mora Hernandez, O. </a:t>
            </a:r>
            <a:r>
              <a:rPr lang="en-IN" dirty="0" err="1">
                <a:latin typeface="Times New Roman" panose="02020603050405020304" pitchFamily="18" charset="0"/>
                <a:cs typeface="Times New Roman" panose="02020603050405020304" pitchFamily="18" charset="0"/>
              </a:rPr>
              <a:t>Nalbach</a:t>
            </a:r>
            <a:r>
              <a:rPr lang="en-IN" dirty="0">
                <a:latin typeface="Times New Roman" panose="02020603050405020304" pitchFamily="18" charset="0"/>
                <a:cs typeface="Times New Roman" panose="02020603050405020304" pitchFamily="18" charset="0"/>
              </a:rPr>
              <a:t>, and D. Werth, “How computer vision provides physical retail with a better view on customers,” in Proceedings - 21st IEEE Conference on Business Informatics, CBI 2019, Institute of Electrical and Electronics Engineers Inc., Jul. 2019, pp. 462–471. </a:t>
            </a:r>
            <a:r>
              <a:rPr lang="en-IN" dirty="0" err="1">
                <a:latin typeface="Times New Roman" panose="02020603050405020304" pitchFamily="18" charset="0"/>
                <a:cs typeface="Times New Roman" panose="02020603050405020304" pitchFamily="18" charset="0"/>
              </a:rPr>
              <a:t>doi</a:t>
            </a:r>
            <a:r>
              <a:rPr lang="en-IN" dirty="0">
                <a:latin typeface="Times New Roman" panose="02020603050405020304" pitchFamily="18" charset="0"/>
                <a:cs typeface="Times New Roman" panose="02020603050405020304" pitchFamily="18" charset="0"/>
              </a:rPr>
              <a:t>: 10.1109/CBI.2019.00060</a:t>
            </a:r>
          </a:p>
          <a:p>
            <a:pPr marL="0" indent="0" algn="just">
              <a:buNone/>
            </a:pPr>
            <a:endParaRPr lang="en-IN" dirty="0">
              <a:latin typeface="Times New Roman" panose="02020603050405020304" pitchFamily="18" charset="0"/>
              <a:cs typeface="Times New Roman" panose="02020603050405020304" pitchFamily="18" charset="0"/>
            </a:endParaRPr>
          </a:p>
          <a:p>
            <a:pPr marL="0" indent="0" algn="just">
              <a:buNone/>
            </a:pPr>
            <a:r>
              <a:rPr lang="en-IN" dirty="0">
                <a:latin typeface="Times New Roman" panose="02020603050405020304" pitchFamily="18" charset="0"/>
                <a:cs typeface="Times New Roman" panose="02020603050405020304" pitchFamily="18" charset="0"/>
              </a:rPr>
              <a:t>[2] </a:t>
            </a:r>
            <a:r>
              <a:rPr lang="en-US" dirty="0">
                <a:latin typeface="Times New Roman" panose="02020603050405020304" pitchFamily="18" charset="0"/>
                <a:cs typeface="Times New Roman" panose="02020603050405020304" pitchFamily="18" charset="0"/>
              </a:rPr>
              <a:t>N. </a:t>
            </a:r>
            <a:r>
              <a:rPr lang="en-US" dirty="0" err="1">
                <a:latin typeface="Times New Roman" panose="02020603050405020304" pitchFamily="18" charset="0"/>
                <a:cs typeface="Times New Roman" panose="02020603050405020304" pitchFamily="18" charset="0"/>
              </a:rPr>
              <a:t>Shekokar</a:t>
            </a:r>
            <a:r>
              <a:rPr lang="en-US" dirty="0">
                <a:latin typeface="Times New Roman" panose="02020603050405020304" pitchFamily="18" charset="0"/>
                <a:cs typeface="Times New Roman" panose="02020603050405020304" pitchFamily="18" charset="0"/>
              </a:rPr>
              <a:t>, A. </a:t>
            </a:r>
            <a:r>
              <a:rPr lang="en-US" dirty="0" err="1">
                <a:latin typeface="Times New Roman" panose="02020603050405020304" pitchFamily="18" charset="0"/>
                <a:cs typeface="Times New Roman" panose="02020603050405020304" pitchFamily="18" charset="0"/>
              </a:rPr>
              <a:t>Kasat</a:t>
            </a:r>
            <a:r>
              <a:rPr lang="en-US" dirty="0">
                <a:latin typeface="Times New Roman" panose="02020603050405020304" pitchFamily="18" charset="0"/>
                <a:cs typeface="Times New Roman" panose="02020603050405020304" pitchFamily="18" charset="0"/>
              </a:rPr>
              <a:t>, S. Jain, P. </a:t>
            </a:r>
            <a:r>
              <a:rPr lang="en-US" dirty="0" err="1">
                <a:latin typeface="Times New Roman" panose="02020603050405020304" pitchFamily="18" charset="0"/>
                <a:cs typeface="Times New Roman" panose="02020603050405020304" pitchFamily="18" charset="0"/>
              </a:rPr>
              <a:t>Naringrekar</a:t>
            </a:r>
            <a:r>
              <a:rPr lang="en-US" dirty="0">
                <a:latin typeface="Times New Roman" panose="02020603050405020304" pitchFamily="18" charset="0"/>
                <a:cs typeface="Times New Roman" panose="02020603050405020304" pitchFamily="18" charset="0"/>
              </a:rPr>
              <a:t>, and M. Shah, “Shop and go: An innovative approach towards shopping using deep learning and computer vision,” in Proceedings of the 3rd International Conference on Smart Systems and Inventive Technology, ICSSIT 2020, Institute of Electrical and Electronics Engineers Inc., Aug. 2020, pp. 1201–1206. </a:t>
            </a:r>
            <a:r>
              <a:rPr lang="en-US" dirty="0" err="1">
                <a:latin typeface="Times New Roman" panose="02020603050405020304" pitchFamily="18" charset="0"/>
                <a:cs typeface="Times New Roman" panose="02020603050405020304" pitchFamily="18" charset="0"/>
              </a:rPr>
              <a:t>doi</a:t>
            </a:r>
            <a:r>
              <a:rPr lang="en-US" dirty="0">
                <a:latin typeface="Times New Roman" panose="02020603050405020304" pitchFamily="18" charset="0"/>
                <a:cs typeface="Times New Roman" panose="02020603050405020304" pitchFamily="18" charset="0"/>
              </a:rPr>
              <a:t>: 10.1109/ICSSIT48917.2020.9214256</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IN" dirty="0">
                <a:latin typeface="Times New Roman" panose="02020603050405020304" pitchFamily="18" charset="0"/>
                <a:cs typeface="Times New Roman" panose="02020603050405020304" pitchFamily="18" charset="0"/>
              </a:rPr>
              <a:t>[3] M. A. </a:t>
            </a:r>
            <a:r>
              <a:rPr lang="en-IN" dirty="0" err="1">
                <a:latin typeface="Times New Roman" panose="02020603050405020304" pitchFamily="18" charset="0"/>
                <a:cs typeface="Times New Roman" panose="02020603050405020304" pitchFamily="18" charset="0"/>
              </a:rPr>
              <a:t>Majdi</a:t>
            </a:r>
            <a:r>
              <a:rPr lang="en-IN" dirty="0">
                <a:latin typeface="Times New Roman" panose="02020603050405020304" pitchFamily="18" charset="0"/>
                <a:cs typeface="Times New Roman" panose="02020603050405020304" pitchFamily="18" charset="0"/>
              </a:rPr>
              <a:t>, B. Sena Bayu </a:t>
            </a:r>
            <a:r>
              <a:rPr lang="en-IN" dirty="0" err="1">
                <a:latin typeface="Times New Roman" panose="02020603050405020304" pitchFamily="18" charset="0"/>
                <a:cs typeface="Times New Roman" panose="02020603050405020304" pitchFamily="18" charset="0"/>
              </a:rPr>
              <a:t>Dewantara</a:t>
            </a:r>
            <a:r>
              <a:rPr lang="en-IN" dirty="0">
                <a:latin typeface="Times New Roman" panose="02020603050405020304" pitchFamily="18" charset="0"/>
                <a:cs typeface="Times New Roman" panose="02020603050405020304" pitchFamily="18" charset="0"/>
              </a:rPr>
              <a:t>, and M. M. </a:t>
            </a:r>
            <a:r>
              <a:rPr lang="en-IN" dirty="0" err="1">
                <a:latin typeface="Times New Roman" panose="02020603050405020304" pitchFamily="18" charset="0"/>
                <a:cs typeface="Times New Roman" panose="02020603050405020304" pitchFamily="18" charset="0"/>
              </a:rPr>
              <a:t>Bachtiar</a:t>
            </a:r>
            <a:r>
              <a:rPr lang="en-IN" dirty="0">
                <a:latin typeface="Times New Roman" panose="02020603050405020304" pitchFamily="18" charset="0"/>
                <a:cs typeface="Times New Roman" panose="02020603050405020304" pitchFamily="18" charset="0"/>
              </a:rPr>
              <a:t>, “Product stock management using computer vision,” in IES 2020 - International Electronics Symposium: The Role of Autonomous and Intelligent Systems for Human Life and Comfort, Institute of Electrical and Electronics Engineers Inc., Sep. 2020, pp. 424–429. </a:t>
            </a:r>
            <a:r>
              <a:rPr lang="en-IN" dirty="0" err="1">
                <a:latin typeface="Times New Roman" panose="02020603050405020304" pitchFamily="18" charset="0"/>
                <a:cs typeface="Times New Roman" panose="02020603050405020304" pitchFamily="18" charset="0"/>
              </a:rPr>
              <a:t>doi</a:t>
            </a:r>
            <a:r>
              <a:rPr lang="en-IN" dirty="0">
                <a:latin typeface="Times New Roman" panose="02020603050405020304" pitchFamily="18" charset="0"/>
                <a:cs typeface="Times New Roman" panose="02020603050405020304" pitchFamily="18" charset="0"/>
              </a:rPr>
              <a:t>: 10.1109/IES50839.2020.9231673.</a:t>
            </a:r>
            <a:endParaRPr lang="en-US" dirty="0">
              <a:latin typeface="Times New Roman" panose="02020603050405020304" pitchFamily="18"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a:p>
            <a:pPr marL="0" indent="0" algn="just">
              <a:buNone/>
            </a:pPr>
            <a:r>
              <a:rPr lang="en-IN" dirty="0">
                <a:latin typeface="Times New Roman" panose="02020603050405020304" pitchFamily="18" charset="0"/>
                <a:cs typeface="Times New Roman" panose="02020603050405020304" pitchFamily="18" charset="0"/>
              </a:rPr>
              <a:t>[4] S. K. </a:t>
            </a:r>
            <a:r>
              <a:rPr lang="en-IN" dirty="0" err="1">
                <a:latin typeface="Times New Roman" panose="02020603050405020304" pitchFamily="18" charset="0"/>
                <a:cs typeface="Times New Roman" panose="02020603050405020304" pitchFamily="18" charset="0"/>
              </a:rPr>
              <a:t>Yedla</a:t>
            </a:r>
            <a:r>
              <a:rPr lang="en-IN" dirty="0">
                <a:latin typeface="Times New Roman" panose="02020603050405020304" pitchFamily="18" charset="0"/>
                <a:cs typeface="Times New Roman" panose="02020603050405020304" pitchFamily="18" charset="0"/>
              </a:rPr>
              <a:t>, V. M. Manikandan, and V. Panchami, “Real-Time Scene Change Detection with Object Detection for Automated Stock Verification,” in ICDCS 2020 - 2020 5th International Conference on Devices, Circuits and Systems, Institute of Electrical and Electronics Engineers Inc., Mar. 2020, pp. 157–161. </a:t>
            </a:r>
            <a:r>
              <a:rPr lang="en-IN" dirty="0" err="1">
                <a:latin typeface="Times New Roman" panose="02020603050405020304" pitchFamily="18" charset="0"/>
                <a:cs typeface="Times New Roman" panose="02020603050405020304" pitchFamily="18" charset="0"/>
              </a:rPr>
              <a:t>doi</a:t>
            </a:r>
            <a:r>
              <a:rPr lang="en-IN" dirty="0">
                <a:latin typeface="Times New Roman" panose="02020603050405020304" pitchFamily="18" charset="0"/>
                <a:cs typeface="Times New Roman" panose="02020603050405020304" pitchFamily="18" charset="0"/>
              </a:rPr>
              <a:t>: 10.1109/ICDCS48716.2020.243571.</a:t>
            </a:r>
          </a:p>
          <a:p>
            <a:pPr marL="0" indent="0" algn="just">
              <a:buNone/>
            </a:pPr>
            <a:endParaRPr lang="en-IN" dirty="0">
              <a:latin typeface="Times New Roman" panose="02020603050405020304" pitchFamily="18" charset="0"/>
              <a:cs typeface="Times New Roman" panose="02020603050405020304" pitchFamily="18" charset="0"/>
            </a:endParaRPr>
          </a:p>
          <a:p>
            <a:pPr marL="0" indent="0" algn="just">
              <a:buNone/>
            </a:pPr>
            <a:r>
              <a:rPr lang="en-IN" dirty="0">
                <a:latin typeface="Times New Roman" panose="02020603050405020304" pitchFamily="18" charset="0"/>
                <a:cs typeface="Times New Roman" panose="02020603050405020304" pitchFamily="18" charset="0"/>
              </a:rPr>
              <a:t>[5] M. </a:t>
            </a:r>
            <a:r>
              <a:rPr lang="en-IN" dirty="0" err="1">
                <a:latin typeface="Times New Roman" panose="02020603050405020304" pitchFamily="18" charset="0"/>
                <a:cs typeface="Times New Roman" panose="02020603050405020304" pitchFamily="18" charset="0"/>
              </a:rPr>
              <a:t>Sugadev</a:t>
            </a:r>
            <a:r>
              <a:rPr lang="en-IN" dirty="0">
                <a:latin typeface="Times New Roman" panose="02020603050405020304" pitchFamily="18" charset="0"/>
                <a:cs typeface="Times New Roman" panose="02020603050405020304" pitchFamily="18" charset="0"/>
              </a:rPr>
              <a:t>, K. </a:t>
            </a:r>
            <a:r>
              <a:rPr lang="en-IN" dirty="0" err="1">
                <a:latin typeface="Times New Roman" panose="02020603050405020304" pitchFamily="18" charset="0"/>
                <a:cs typeface="Times New Roman" panose="02020603050405020304" pitchFamily="18" charset="0"/>
              </a:rPr>
              <a:t>Sucharitha</a:t>
            </a:r>
            <a:r>
              <a:rPr lang="en-IN" dirty="0">
                <a:latin typeface="Times New Roman" panose="02020603050405020304" pitchFamily="18" charset="0"/>
                <a:cs typeface="Times New Roman" panose="02020603050405020304" pitchFamily="18" charset="0"/>
              </a:rPr>
              <a:t>, I. R. </a:t>
            </a:r>
            <a:r>
              <a:rPr lang="en-IN" dirty="0" err="1">
                <a:latin typeface="Times New Roman" panose="02020603050405020304" pitchFamily="18" charset="0"/>
                <a:cs typeface="Times New Roman" panose="02020603050405020304" pitchFamily="18" charset="0"/>
              </a:rPr>
              <a:t>Sheeba</a:t>
            </a:r>
            <a:r>
              <a:rPr lang="en-IN" dirty="0">
                <a:latin typeface="Times New Roman" panose="02020603050405020304" pitchFamily="18" charset="0"/>
                <a:cs typeface="Times New Roman" panose="02020603050405020304" pitchFamily="18" charset="0"/>
              </a:rPr>
              <a:t>, and B. Velan, “Computer vision based automated billing system for fruit stores,” in Proceedings of the 3rd International Conference on Smart Systems and Inventive Technology, ICSSIT 2020, Institute of Electrical and Electronics Engineers Inc., Aug. 2020, pp. 1337–1342. </a:t>
            </a:r>
            <a:r>
              <a:rPr lang="en-IN" dirty="0" err="1">
                <a:latin typeface="Times New Roman" panose="02020603050405020304" pitchFamily="18" charset="0"/>
                <a:cs typeface="Times New Roman" panose="02020603050405020304" pitchFamily="18" charset="0"/>
              </a:rPr>
              <a:t>doi</a:t>
            </a:r>
            <a:r>
              <a:rPr lang="en-IN" dirty="0">
                <a:latin typeface="Times New Roman" panose="02020603050405020304" pitchFamily="18" charset="0"/>
                <a:cs typeface="Times New Roman" panose="02020603050405020304" pitchFamily="18" charset="0"/>
              </a:rPr>
              <a:t>: 10.1109/ICSSIT48917.2020.9214101.</a:t>
            </a:r>
          </a:p>
          <a:p>
            <a:pPr marL="0" indent="0" algn="just">
              <a:buNone/>
            </a:pPr>
            <a:endParaRPr lang="en-IN" dirty="0">
              <a:latin typeface="Times New Roman" panose="02020603050405020304" pitchFamily="18"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1433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FE3AD-D071-9A49-6B5E-09FB7250B243}"/>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References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D16596D-EF4E-FE1E-1B7C-849BEBF0BDD9}"/>
              </a:ext>
            </a:extLst>
          </p:cNvPr>
          <p:cNvSpPr>
            <a:spLocks noGrp="1"/>
          </p:cNvSpPr>
          <p:nvPr>
            <p:ph idx="1"/>
          </p:nvPr>
        </p:nvSpPr>
        <p:spPr/>
        <p:txBody>
          <a:bodyPr>
            <a:normAutofit fontScale="55000" lnSpcReduction="20000"/>
          </a:bodyPr>
          <a:lstStyle/>
          <a:p>
            <a:pPr marL="0" indent="0" algn="just">
              <a:buNone/>
            </a:pPr>
            <a:r>
              <a:rPr lang="en-IN" dirty="0">
                <a:latin typeface="Times New Roman" panose="02020603050405020304" pitchFamily="18" charset="0"/>
                <a:cs typeface="Times New Roman" panose="02020603050405020304" pitchFamily="18" charset="0"/>
              </a:rPr>
              <a:t>[6] H. Y. Putra, “Fraud detection at self checkout retail using data mining,” in 2020 International Conference on Information Technology Systems and Innovation, ICITSI 2020 - Proceedings, Institute of Electrical and Electronics Engineers Inc., Oct. 2020, pp. 211–216. </a:t>
            </a:r>
            <a:r>
              <a:rPr lang="en-IN" dirty="0" err="1">
                <a:latin typeface="Times New Roman" panose="02020603050405020304" pitchFamily="18" charset="0"/>
                <a:cs typeface="Times New Roman" panose="02020603050405020304" pitchFamily="18" charset="0"/>
              </a:rPr>
              <a:t>doi</a:t>
            </a:r>
            <a:r>
              <a:rPr lang="en-IN" dirty="0">
                <a:latin typeface="Times New Roman" panose="02020603050405020304" pitchFamily="18" charset="0"/>
                <a:cs typeface="Times New Roman" panose="02020603050405020304" pitchFamily="18" charset="0"/>
              </a:rPr>
              <a:t>: 10.1109/ICITSI50517.2020.9264919.</a:t>
            </a:r>
          </a:p>
          <a:p>
            <a:pPr marL="0" indent="0" algn="just">
              <a:buNone/>
            </a:pPr>
            <a:endParaRPr lang="en-IN" dirty="0">
              <a:latin typeface="Times New Roman" panose="02020603050405020304" pitchFamily="18" charset="0"/>
              <a:cs typeface="Times New Roman" panose="02020603050405020304" pitchFamily="18" charset="0"/>
            </a:endParaRPr>
          </a:p>
          <a:p>
            <a:pPr marL="0" indent="0" algn="just">
              <a:buNone/>
            </a:pPr>
            <a:r>
              <a:rPr lang="en-IN" dirty="0">
                <a:latin typeface="Times New Roman" panose="02020603050405020304" pitchFamily="18" charset="0"/>
                <a:cs typeface="Times New Roman" panose="02020603050405020304" pitchFamily="18" charset="0"/>
              </a:rPr>
              <a:t>[7] Shandong da </a:t>
            </a:r>
            <a:r>
              <a:rPr lang="en-IN" dirty="0" err="1">
                <a:latin typeface="Times New Roman" panose="02020603050405020304" pitchFamily="18" charset="0"/>
                <a:cs typeface="Times New Roman" panose="02020603050405020304" pitchFamily="18" charset="0"/>
              </a:rPr>
              <a:t>xue</a:t>
            </a:r>
            <a:r>
              <a:rPr lang="en-IN" dirty="0">
                <a:latin typeface="Times New Roman" panose="02020603050405020304" pitchFamily="18" charset="0"/>
                <a:cs typeface="Times New Roman" panose="02020603050405020304" pitchFamily="18" charset="0"/>
              </a:rPr>
              <a:t>, Asia-Pacific Signal and Information Processing Association, and Institute of Electrical and Electronics Engineers, 2019 2nd IEEE International Conference on Information Communication and Signal Processing (ICICSP 2019) : September 28-30, 2019, Weihai, China.</a:t>
            </a:r>
          </a:p>
          <a:p>
            <a:pPr marL="0" indent="0" algn="just">
              <a:buNone/>
            </a:pPr>
            <a:endParaRPr lang="en-IN" dirty="0">
              <a:latin typeface="Times New Roman" panose="02020603050405020304" pitchFamily="18" charset="0"/>
              <a:cs typeface="Times New Roman" panose="02020603050405020304" pitchFamily="18" charset="0"/>
            </a:endParaRPr>
          </a:p>
          <a:p>
            <a:pPr marL="0" indent="0" algn="just">
              <a:buNone/>
            </a:pPr>
            <a:r>
              <a:rPr lang="en-IN" dirty="0">
                <a:latin typeface="Times New Roman" panose="02020603050405020304" pitchFamily="18" charset="0"/>
                <a:cs typeface="Times New Roman" panose="02020603050405020304" pitchFamily="18" charset="0"/>
              </a:rPr>
              <a:t>[8] </a:t>
            </a:r>
            <a:r>
              <a:rPr lang="en-US" dirty="0">
                <a:latin typeface="Times New Roman" panose="02020603050405020304" pitchFamily="18" charset="0"/>
                <a:cs typeface="Times New Roman" panose="02020603050405020304" pitchFamily="18" charset="0"/>
              </a:rPr>
              <a:t>D. </a:t>
            </a:r>
            <a:r>
              <a:rPr lang="en-US" dirty="0" err="1">
                <a:latin typeface="Times New Roman" panose="02020603050405020304" pitchFamily="18" charset="0"/>
                <a:cs typeface="Times New Roman" panose="02020603050405020304" pitchFamily="18" charset="0"/>
              </a:rPr>
              <a:t>Triphena</a:t>
            </a:r>
            <a:r>
              <a:rPr lang="en-US" dirty="0">
                <a:latin typeface="Times New Roman" panose="02020603050405020304" pitchFamily="18" charset="0"/>
                <a:cs typeface="Times New Roman" panose="02020603050405020304" pitchFamily="18" charset="0"/>
              </a:rPr>
              <a:t> Delight and V. Karunakaran, “A Comprehensive Analysis of Methodologies used for Object Detection and Localization,” in 2021 7th International Conference on Advanced Computing and Communication Systems, ICACCS 2021, Institute of Electrical and Electronics Engineers Inc., Mar. 2021, pp. 448–453. </a:t>
            </a:r>
            <a:r>
              <a:rPr lang="en-US" dirty="0" err="1">
                <a:latin typeface="Times New Roman" panose="02020603050405020304" pitchFamily="18" charset="0"/>
                <a:cs typeface="Times New Roman" panose="02020603050405020304" pitchFamily="18" charset="0"/>
              </a:rPr>
              <a:t>doi</a:t>
            </a:r>
            <a:r>
              <a:rPr lang="en-US" dirty="0">
                <a:latin typeface="Times New Roman" panose="02020603050405020304" pitchFamily="18" charset="0"/>
                <a:cs typeface="Times New Roman" panose="02020603050405020304" pitchFamily="18" charset="0"/>
              </a:rPr>
              <a:t>: 10.1109/ICACCS51430.2021.9441916</a:t>
            </a:r>
            <a:endParaRPr lang="en-IN" dirty="0">
              <a:latin typeface="Times New Roman" panose="02020603050405020304" pitchFamily="18"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[9] Anhui da </a:t>
            </a:r>
            <a:r>
              <a:rPr lang="en-US" dirty="0" err="1">
                <a:latin typeface="Times New Roman" panose="02020603050405020304" pitchFamily="18" charset="0"/>
                <a:cs typeface="Times New Roman" panose="02020603050405020304" pitchFamily="18" charset="0"/>
              </a:rPr>
              <a:t>xue</a:t>
            </a:r>
            <a:r>
              <a:rPr lang="en-US" dirty="0">
                <a:latin typeface="Times New Roman" panose="02020603050405020304" pitchFamily="18" charset="0"/>
                <a:cs typeface="Times New Roman" panose="02020603050405020304" pitchFamily="18" charset="0"/>
              </a:rPr>
              <a:t> et al., Proceedings of the 32nd Chinese Control and Decision Conference (CCDC 2020) : 22-24 August 2020, Hefei, China.</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IN" dirty="0">
                <a:latin typeface="Times New Roman" panose="02020603050405020304" pitchFamily="18" charset="0"/>
                <a:cs typeface="Times New Roman" panose="02020603050405020304" pitchFamily="18" charset="0"/>
              </a:rPr>
              <a:t>[10] A. Nayan, J. Saha, R. Mahmud, A. Azad and G. Kibria</a:t>
            </a:r>
            <a:r>
              <a:rPr lang="en-US" dirty="0">
                <a:latin typeface="Times New Roman" panose="02020603050405020304" pitchFamily="18" charset="0"/>
                <a:cs typeface="Times New Roman" panose="02020603050405020304" pitchFamily="18" charset="0"/>
              </a:rPr>
              <a:t>, “Detection of Objects from Noisy Images,” in 2020 2nd International Conference on Sustainable Technologies for Industry 4.0 (STI), 19-20 December, Dhaka app. 448–453. </a:t>
            </a:r>
            <a:r>
              <a:rPr lang="en-US" dirty="0" err="1">
                <a:latin typeface="Times New Roman" panose="02020603050405020304" pitchFamily="18" charset="0"/>
                <a:cs typeface="Times New Roman" panose="02020603050405020304" pitchFamily="18" charset="0"/>
              </a:rPr>
              <a:t>doi</a:t>
            </a:r>
            <a:r>
              <a:rPr lang="en-US" dirty="0">
                <a:latin typeface="Times New Roman" panose="02020603050405020304" pitchFamily="18" charset="0"/>
                <a:cs typeface="Times New Roman" panose="02020603050405020304" pitchFamily="18" charset="0"/>
              </a:rPr>
              <a:t>: 10.1109/ST150764.2020.935201</a:t>
            </a:r>
            <a:endParaRPr lang="en-IN" dirty="0">
              <a:latin typeface="Times New Roman" panose="02020603050405020304" pitchFamily="18"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8202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526ED-2672-46AF-F082-D3355874295C}"/>
              </a:ext>
            </a:extLst>
          </p:cNvPr>
          <p:cNvSpPr>
            <a:spLocks noGrp="1"/>
          </p:cNvSpPr>
          <p:nvPr>
            <p:ph type="title"/>
          </p:nvPr>
        </p:nvSpPr>
        <p:spPr>
          <a:xfrm>
            <a:off x="838200" y="500062"/>
            <a:ext cx="10515600" cy="1325563"/>
          </a:xfrm>
        </p:spPr>
        <p:txBody>
          <a:bodyPr/>
          <a:lstStyle/>
          <a:p>
            <a:r>
              <a:rPr lang="en-IN" b="1" dirty="0">
                <a:latin typeface="Times New Roman" panose="02020603050405020304" pitchFamily="18" charset="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id="{9181BEE4-040B-E441-AE7B-CECFB272C133}"/>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To </a:t>
            </a:r>
            <a:r>
              <a:rPr lang="en-US" sz="2000" b="1" dirty="0">
                <a:latin typeface="Times New Roman" panose="02020603050405020304" pitchFamily="18" charset="0"/>
                <a:cs typeface="Times New Roman" panose="02020603050405020304" pitchFamily="18" charset="0"/>
              </a:rPr>
              <a:t>automate the checkout process </a:t>
            </a:r>
            <a:r>
              <a:rPr lang="en-US" sz="2000" dirty="0">
                <a:latin typeface="Times New Roman" panose="02020603050405020304" pitchFamily="18" charset="0"/>
                <a:cs typeface="Times New Roman" panose="02020603050405020304" pitchFamily="18" charset="0"/>
              </a:rPr>
              <a:t>to reduce waiting times for customers, leading to improved customer satisfaction.</a:t>
            </a:r>
          </a:p>
          <a:p>
            <a:r>
              <a:rPr lang="en-US" sz="2000" dirty="0">
                <a:latin typeface="Times New Roman" panose="02020603050405020304" pitchFamily="18" charset="0"/>
                <a:cs typeface="Times New Roman" panose="02020603050405020304" pitchFamily="18" charset="0"/>
              </a:rPr>
              <a:t>To </a:t>
            </a:r>
            <a:r>
              <a:rPr lang="en-US" sz="2000" b="1" dirty="0">
                <a:latin typeface="Times New Roman" panose="02020603050405020304" pitchFamily="18" charset="0"/>
                <a:cs typeface="Times New Roman" panose="02020603050405020304" pitchFamily="18" charset="0"/>
              </a:rPr>
              <a:t>ensure accurate identification and detection of items </a:t>
            </a:r>
            <a:r>
              <a:rPr lang="en-US" sz="2000" dirty="0">
                <a:latin typeface="Times New Roman" panose="02020603050405020304" pitchFamily="18" charset="0"/>
                <a:cs typeface="Times New Roman" panose="02020603050405020304" pitchFamily="18" charset="0"/>
              </a:rPr>
              <a:t>being purchased, minimizing errors in the checkout process and reducing the need for manual intervention.</a:t>
            </a:r>
          </a:p>
          <a:p>
            <a:r>
              <a:rPr lang="en-US" sz="2000" dirty="0">
                <a:latin typeface="Times New Roman" panose="02020603050405020304" pitchFamily="18" charset="0"/>
                <a:cs typeface="Times New Roman" panose="02020603050405020304" pitchFamily="18" charset="0"/>
              </a:rPr>
              <a:t>To </a:t>
            </a:r>
            <a:r>
              <a:rPr lang="en-US" sz="2000" b="1" dirty="0">
                <a:latin typeface="Times New Roman" panose="02020603050405020304" pitchFamily="18" charset="0"/>
                <a:cs typeface="Times New Roman" panose="02020603050405020304" pitchFamily="18" charset="0"/>
              </a:rPr>
              <a:t>enhance the overall shopping experience</a:t>
            </a:r>
            <a:r>
              <a:rPr lang="en-US" sz="2000" dirty="0">
                <a:latin typeface="Times New Roman" panose="02020603050405020304" pitchFamily="18" charset="0"/>
                <a:cs typeface="Times New Roman" panose="02020603050405020304" pitchFamily="18" charset="0"/>
              </a:rPr>
              <a:t> by streamlining the checkout process and reducing queues.</a:t>
            </a:r>
          </a:p>
          <a:p>
            <a:r>
              <a:rPr lang="en-US" sz="2000" dirty="0">
                <a:latin typeface="Times New Roman" panose="02020603050405020304" pitchFamily="18" charset="0"/>
                <a:cs typeface="Times New Roman" panose="02020603050405020304" pitchFamily="18" charset="0"/>
              </a:rPr>
              <a:t>To build a system that can </a:t>
            </a:r>
            <a:r>
              <a:rPr lang="en-US" sz="2000" b="1" dirty="0">
                <a:latin typeface="Times New Roman" panose="02020603050405020304" pitchFamily="18" charset="0"/>
                <a:cs typeface="Times New Roman" panose="02020603050405020304" pitchFamily="18" charset="0"/>
              </a:rPr>
              <a:t>adapt to different retail environments</a:t>
            </a:r>
            <a:r>
              <a:rPr lang="en-US" sz="2000" dirty="0">
                <a:latin typeface="Times New Roman" panose="02020603050405020304" pitchFamily="18" charset="0"/>
                <a:cs typeface="Times New Roman" panose="02020603050405020304" pitchFamily="18" charset="0"/>
              </a:rPr>
              <a:t>, handle various types of products, and accommodate changes in store layout or configuration</a:t>
            </a:r>
          </a:p>
          <a:p>
            <a:r>
              <a:rPr lang="en-US" sz="2000" dirty="0">
                <a:latin typeface="Times New Roman" panose="02020603050405020304" pitchFamily="18" charset="0"/>
                <a:cs typeface="Times New Roman" panose="02020603050405020304" pitchFamily="18" charset="0"/>
              </a:rPr>
              <a:t>To </a:t>
            </a:r>
            <a:r>
              <a:rPr lang="en-US" sz="2000" b="1" dirty="0">
                <a:latin typeface="Times New Roman" panose="02020603050405020304" pitchFamily="18" charset="0"/>
                <a:cs typeface="Times New Roman" panose="02020603050405020304" pitchFamily="18" charset="0"/>
              </a:rPr>
              <a:t>pre-process the dataset </a:t>
            </a:r>
            <a:r>
              <a:rPr lang="en-US" sz="2000" dirty="0">
                <a:latin typeface="Times New Roman" panose="02020603050405020304" pitchFamily="18" charset="0"/>
                <a:cs typeface="Times New Roman" panose="02020603050405020304" pitchFamily="18" charset="0"/>
              </a:rPr>
              <a:t>and convert it into required .</a:t>
            </a:r>
            <a:r>
              <a:rPr lang="en-US" sz="2000" dirty="0" err="1">
                <a:latin typeface="Times New Roman" panose="02020603050405020304" pitchFamily="18" charset="0"/>
                <a:cs typeface="Times New Roman" panose="02020603050405020304" pitchFamily="18" charset="0"/>
              </a:rPr>
              <a:t>yaml</a:t>
            </a:r>
            <a:r>
              <a:rPr lang="en-US" sz="2000" dirty="0">
                <a:latin typeface="Times New Roman" panose="02020603050405020304" pitchFamily="18" charset="0"/>
                <a:cs typeface="Times New Roman" panose="02020603050405020304" pitchFamily="18" charset="0"/>
              </a:rPr>
              <a:t> format.</a:t>
            </a:r>
          </a:p>
          <a:p>
            <a:r>
              <a:rPr lang="en-US" sz="2000" dirty="0">
                <a:latin typeface="Times New Roman" panose="02020603050405020304" pitchFamily="18" charset="0"/>
                <a:cs typeface="Times New Roman" panose="02020603050405020304" pitchFamily="18" charset="0"/>
              </a:rPr>
              <a:t>To prepare </a:t>
            </a:r>
            <a:r>
              <a:rPr lang="en-US" sz="2000" b="1" dirty="0">
                <a:latin typeface="Times New Roman" panose="02020603050405020304" pitchFamily="18" charset="0"/>
                <a:cs typeface="Times New Roman" panose="02020603050405020304" pitchFamily="18" charset="0"/>
              </a:rPr>
              <a:t>YOLOv5 model </a:t>
            </a:r>
            <a:r>
              <a:rPr lang="en-US" sz="2000" dirty="0">
                <a:latin typeface="Times New Roman" panose="02020603050405020304" pitchFamily="18" charset="0"/>
                <a:cs typeface="Times New Roman" panose="02020603050405020304" pitchFamily="18" charset="0"/>
              </a:rPr>
              <a:t>using Roboflow.</a:t>
            </a:r>
          </a:p>
          <a:p>
            <a:r>
              <a:rPr lang="en-US" sz="2000" dirty="0">
                <a:latin typeface="Times New Roman" panose="02020603050405020304" pitchFamily="18" charset="0"/>
                <a:cs typeface="Times New Roman" panose="02020603050405020304" pitchFamily="18" charset="0"/>
              </a:rPr>
              <a:t>To provide a user-interface through Python GUI-Tkinter.</a:t>
            </a:r>
          </a:p>
          <a:p>
            <a:r>
              <a:rPr lang="en-US" sz="2000" dirty="0">
                <a:latin typeface="Times New Roman" panose="02020603050405020304" pitchFamily="18" charset="0"/>
                <a:cs typeface="Times New Roman" panose="02020603050405020304" pitchFamily="18" charset="0"/>
              </a:rPr>
              <a:t>To empirically evaluate the outcomes of the proposed model.</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72516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FE3AD-D071-9A49-6B5E-09FB7250B243}"/>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References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D16596D-EF4E-FE1E-1B7C-849BEBF0BDD9}"/>
              </a:ext>
            </a:extLst>
          </p:cNvPr>
          <p:cNvSpPr>
            <a:spLocks noGrp="1"/>
          </p:cNvSpPr>
          <p:nvPr>
            <p:ph idx="1"/>
          </p:nvPr>
        </p:nvSpPr>
        <p:spPr/>
        <p:txBody>
          <a:bodyPr>
            <a:normAutofit fontScale="55000" lnSpcReduction="20000"/>
          </a:bodyPr>
          <a:lstStyle/>
          <a:p>
            <a:pPr marL="0" indent="0" algn="just">
              <a:buNone/>
            </a:pPr>
            <a:r>
              <a:rPr lang="en-IN" dirty="0">
                <a:latin typeface="Times New Roman" panose="02020603050405020304" pitchFamily="18" charset="0"/>
                <a:cs typeface="Times New Roman" panose="02020603050405020304" pitchFamily="18" charset="0"/>
              </a:rPr>
              <a:t>[11] A. Fatima, A. Kumar, A. Pratap and S. </a:t>
            </a:r>
            <a:r>
              <a:rPr lang="en-IN" dirty="0" err="1">
                <a:latin typeface="Times New Roman" panose="02020603050405020304" pitchFamily="18" charset="0"/>
                <a:cs typeface="Times New Roman" panose="02020603050405020304" pitchFamily="18" charset="0"/>
              </a:rPr>
              <a:t>Raoof</a:t>
            </a: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Object Recognition and Detection in Remote Sensing Images: A Comparative Study</a:t>
            </a:r>
            <a:r>
              <a:rPr lang="en-IN"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2020 International Conference on Artificial Intelligence and Signal Processing (AISP)</a:t>
            </a:r>
            <a:r>
              <a:rPr lang="en-IN" dirty="0">
                <a:latin typeface="Times New Roman" panose="02020603050405020304" pitchFamily="18" charset="0"/>
                <a:cs typeface="Times New Roman" panose="02020603050405020304" pitchFamily="18" charset="0"/>
              </a:rPr>
              <a:t>. 6, pp. 907–951 May 2020, </a:t>
            </a:r>
            <a:r>
              <a:rPr lang="en-IN" dirty="0" err="1">
                <a:latin typeface="Times New Roman" panose="02020603050405020304" pitchFamily="18" charset="0"/>
                <a:cs typeface="Times New Roman" panose="02020603050405020304" pitchFamily="18" charset="0"/>
              </a:rPr>
              <a:t>doi</a:t>
            </a:r>
            <a:r>
              <a:rPr lang="en-IN" dirty="0">
                <a:latin typeface="Times New Roman" panose="02020603050405020304" pitchFamily="18" charset="0"/>
                <a:cs typeface="Times New Roman" panose="02020603050405020304" pitchFamily="18" charset="0"/>
              </a:rPr>
              <a:t>: 10.1109/AISP.2020.2878647.</a:t>
            </a:r>
          </a:p>
          <a:p>
            <a:pPr marL="0" indent="0" algn="just">
              <a:buNone/>
            </a:pPr>
            <a:endParaRPr lang="en-IN" dirty="0">
              <a:latin typeface="Times New Roman" panose="02020603050405020304" pitchFamily="18" charset="0"/>
              <a:cs typeface="Times New Roman" panose="02020603050405020304" pitchFamily="18" charset="0"/>
            </a:endParaRPr>
          </a:p>
          <a:p>
            <a:pPr marL="0" indent="0" algn="just">
              <a:buNone/>
            </a:pPr>
            <a:r>
              <a:rPr lang="en-IN" dirty="0">
                <a:latin typeface="Times New Roman" panose="02020603050405020304" pitchFamily="18" charset="0"/>
                <a:cs typeface="Times New Roman" panose="02020603050405020304" pitchFamily="18" charset="0"/>
              </a:rPr>
              <a:t>[12] Y. Hu, X. Li, N. Zhou, L. Yang, L. Peng, and S. Xiao, “A Sample Update-Based Convolutional Neural Network Framework for Object Detection in Large-Area Remote Sensing Images,” IEEE </a:t>
            </a:r>
            <a:r>
              <a:rPr lang="en-IN" dirty="0" err="1">
                <a:latin typeface="Times New Roman" panose="02020603050405020304" pitchFamily="18" charset="0"/>
                <a:cs typeface="Times New Roman" panose="02020603050405020304" pitchFamily="18" charset="0"/>
              </a:rPr>
              <a:t>Geosci</a:t>
            </a:r>
            <a:r>
              <a:rPr lang="en-IN" dirty="0">
                <a:latin typeface="Times New Roman" panose="02020603050405020304" pitchFamily="18" charset="0"/>
                <a:cs typeface="Times New Roman" panose="02020603050405020304" pitchFamily="18" charset="0"/>
              </a:rPr>
              <a:t>. Remote Sens. Lett., vol. 16, no. 6, pp. 947–951, Jun. 2020, </a:t>
            </a:r>
            <a:r>
              <a:rPr lang="en-IN" dirty="0" err="1">
                <a:latin typeface="Times New Roman" panose="02020603050405020304" pitchFamily="18" charset="0"/>
                <a:cs typeface="Times New Roman" panose="02020603050405020304" pitchFamily="18" charset="0"/>
              </a:rPr>
              <a:t>doi</a:t>
            </a:r>
            <a:r>
              <a:rPr lang="en-IN" dirty="0">
                <a:latin typeface="Times New Roman" panose="02020603050405020304" pitchFamily="18" charset="0"/>
                <a:cs typeface="Times New Roman" panose="02020603050405020304" pitchFamily="18" charset="0"/>
              </a:rPr>
              <a:t>: 10.1109/LGRS.2020.2889247.</a:t>
            </a:r>
          </a:p>
          <a:p>
            <a:pPr marL="0" indent="0" algn="just">
              <a:buNone/>
            </a:pPr>
            <a:endParaRPr lang="en-IN"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[13]</a:t>
            </a:r>
            <a:r>
              <a:rPr lang="en-US" sz="2800" dirty="0">
                <a:latin typeface="Times New Roman" panose="02020603050405020304" pitchFamily="18" charset="0"/>
                <a:cs typeface="Times New Roman" panose="02020603050405020304" pitchFamily="18" charset="0"/>
              </a:rPr>
              <a:t> T. Hendra, R. </a:t>
            </a:r>
            <a:r>
              <a:rPr lang="en-US" sz="2800" dirty="0" err="1">
                <a:latin typeface="Times New Roman" panose="02020603050405020304" pitchFamily="18" charset="0"/>
                <a:cs typeface="Times New Roman" panose="02020603050405020304" pitchFamily="18" charset="0"/>
              </a:rPr>
              <a:t>Spolaor</a:t>
            </a:r>
            <a:r>
              <a:rPr lang="en-US" sz="2800" dirty="0">
                <a:latin typeface="Times New Roman" panose="02020603050405020304" pitchFamily="18" charset="0"/>
                <a:cs typeface="Times New Roman" panose="02020603050405020304" pitchFamily="18" charset="0"/>
              </a:rPr>
              <a:t> and,  Z. Chen</a:t>
            </a:r>
            <a:r>
              <a:rPr lang="en-IN" dirty="0">
                <a:latin typeface="Times New Roman" panose="02020603050405020304" pitchFamily="18" charset="0"/>
                <a:cs typeface="Times New Roman" panose="02020603050405020304" pitchFamily="18" charset="0"/>
              </a:rPr>
              <a:t>, “ </a:t>
            </a:r>
            <a:r>
              <a:rPr lang="en-US" sz="2800" dirty="0">
                <a:latin typeface="Times New Roman" panose="02020603050405020304" pitchFamily="18" charset="0"/>
                <a:cs typeface="Times New Roman" panose="02020603050405020304" pitchFamily="18" charset="0"/>
              </a:rPr>
              <a:t>A Compound Technique for Multiple Objects Detection Based on Markov Clustering Networks and Viola-Jones Algorithm </a:t>
            </a:r>
            <a:r>
              <a:rPr lang="en-IN" dirty="0">
                <a:latin typeface="Times New Roman" panose="02020603050405020304" pitchFamily="18" charset="0"/>
                <a:cs typeface="Times New Roman" panose="02020603050405020304" pitchFamily="18" charset="0"/>
              </a:rPr>
              <a:t>” 2019 2nd IEEE International Conference on Information Communication and Signal Processing: September 28-30, 2019, Weihai, China.</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IN" dirty="0">
                <a:latin typeface="Times New Roman" panose="02020603050405020304" pitchFamily="18" charset="0"/>
                <a:cs typeface="Times New Roman" panose="02020603050405020304" pitchFamily="18" charset="0"/>
              </a:rPr>
              <a:t>[14] </a:t>
            </a:r>
            <a:r>
              <a:rPr lang="de-DE" dirty="0">
                <a:latin typeface="Times New Roman" panose="02020603050405020304" pitchFamily="18" charset="0"/>
                <a:cs typeface="Times New Roman" panose="02020603050405020304" pitchFamily="18" charset="0"/>
              </a:rPr>
              <a:t>Y. Lu, L. Zhang, W. Xi</a:t>
            </a:r>
            <a:r>
              <a:rPr lang="en-US" dirty="0">
                <a:latin typeface="Times New Roman" panose="02020603050405020304" pitchFamily="18" charset="0"/>
                <a:cs typeface="Times New Roman" panose="02020603050405020304" pitchFamily="18" charset="0"/>
              </a:rPr>
              <a:t>, “YOLO-compact: An Efficient YOLO Network for Single Category Real-time Object Detection,” in 2020 10th International Conference on Advanced Computing and Communication Systems, ICACCS 2021, Institute of Electrical and Electronics Engineers Inc., Mar. 2021, pp. 448–453. </a:t>
            </a:r>
            <a:r>
              <a:rPr lang="en-US" dirty="0" err="1">
                <a:latin typeface="Times New Roman" panose="02020603050405020304" pitchFamily="18" charset="0"/>
                <a:cs typeface="Times New Roman" panose="02020603050405020304" pitchFamily="18" charset="0"/>
              </a:rPr>
              <a:t>doi</a:t>
            </a:r>
            <a:r>
              <a:rPr lang="en-US" dirty="0">
                <a:latin typeface="Times New Roman" panose="02020603050405020304" pitchFamily="18" charset="0"/>
                <a:cs typeface="Times New Roman" panose="02020603050405020304" pitchFamily="18" charset="0"/>
              </a:rPr>
              <a:t>: 10.1109/ICACCS51430.2021.9441916</a:t>
            </a:r>
          </a:p>
          <a:p>
            <a:pPr marL="0" indent="0" algn="just">
              <a:buNone/>
            </a:pPr>
            <a:endParaRPr lang="en-IN" dirty="0">
              <a:latin typeface="Times New Roman" panose="02020603050405020304" pitchFamily="18" charset="0"/>
              <a:cs typeface="Times New Roman" panose="02020603050405020304" pitchFamily="18" charset="0"/>
            </a:endParaRPr>
          </a:p>
          <a:p>
            <a:pPr marL="0" indent="0" algn="just">
              <a:buNone/>
            </a:pPr>
            <a:r>
              <a:rPr lang="en-IN" dirty="0">
                <a:latin typeface="Times New Roman" panose="02020603050405020304" pitchFamily="18" charset="0"/>
                <a:cs typeface="Times New Roman" panose="02020603050405020304" pitchFamily="18" charset="0"/>
              </a:rPr>
              <a:t>[15] J. Redmon, S. </a:t>
            </a:r>
            <a:r>
              <a:rPr lang="en-IN" dirty="0" err="1">
                <a:latin typeface="Times New Roman" panose="02020603050405020304" pitchFamily="18" charset="0"/>
                <a:cs typeface="Times New Roman" panose="02020603050405020304" pitchFamily="18" charset="0"/>
              </a:rPr>
              <a:t>Divvala</a:t>
            </a: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R. </a:t>
            </a:r>
            <a:r>
              <a:rPr lang="en-US" dirty="0" err="1">
                <a:latin typeface="Times New Roman" panose="02020603050405020304" pitchFamily="18" charset="0"/>
                <a:cs typeface="Times New Roman" panose="02020603050405020304" pitchFamily="18" charset="0"/>
              </a:rPr>
              <a:t>Girshick</a:t>
            </a:r>
            <a:r>
              <a:rPr lang="en-US" dirty="0">
                <a:latin typeface="Times New Roman" panose="02020603050405020304" pitchFamily="18" charset="0"/>
                <a:cs typeface="Times New Roman" panose="02020603050405020304" pitchFamily="18" charset="0"/>
              </a:rPr>
              <a:t>, and A. Farhad</a:t>
            </a: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You Only Look Once: Unified, Real-Time Object </a:t>
            </a:r>
            <a:r>
              <a:rPr lang="en-US" dirty="0" err="1">
                <a:latin typeface="Times New Roman" panose="02020603050405020304" pitchFamily="18" charset="0"/>
                <a:cs typeface="Times New Roman" panose="02020603050405020304" pitchFamily="18" charset="0"/>
              </a:rPr>
              <a:t>Detectio</a:t>
            </a:r>
            <a:r>
              <a:rPr lang="en-IN" dirty="0">
                <a:latin typeface="Times New Roman" panose="02020603050405020304" pitchFamily="18" charset="0"/>
                <a:cs typeface="Times New Roman" panose="02020603050405020304" pitchFamily="18" charset="0"/>
              </a:rPr>
              <a:t>n,” in 2016 International Conference on Information Technology Systems and Innovation, ICITSI 2020 - Proceedings, Institute of Electrical and Electronics Engineers Inc., May. 2016, pp. 211–216. </a:t>
            </a:r>
            <a:r>
              <a:rPr lang="en-IN" dirty="0" err="1">
                <a:latin typeface="Times New Roman" panose="02020603050405020304" pitchFamily="18" charset="0"/>
                <a:cs typeface="Times New Roman" panose="02020603050405020304" pitchFamily="18" charset="0"/>
              </a:rPr>
              <a:t>doi</a:t>
            </a:r>
            <a:r>
              <a:rPr lang="en-IN" dirty="0">
                <a:latin typeface="Times New Roman" panose="02020603050405020304" pitchFamily="18" charset="0"/>
                <a:cs typeface="Times New Roman" panose="02020603050405020304" pitchFamily="18" charset="0"/>
              </a:rPr>
              <a:t>: 10.1109/ICITSI50517.2020.9264919.</a:t>
            </a:r>
          </a:p>
        </p:txBody>
      </p:sp>
    </p:spTree>
    <p:extLst>
      <p:ext uri="{BB962C8B-B14F-4D97-AF65-F5344CB8AC3E}">
        <p14:creationId xmlns:p14="http://schemas.microsoft.com/office/powerpoint/2010/main" val="20191218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9170A-0FBE-5C45-B43F-5165573FA890}"/>
              </a:ext>
            </a:extLst>
          </p:cNvPr>
          <p:cNvSpPr>
            <a:spLocks noGrp="1"/>
          </p:cNvSpPr>
          <p:nvPr>
            <p:ph type="title"/>
          </p:nvPr>
        </p:nvSpPr>
        <p:spPr>
          <a:xfrm>
            <a:off x="4132161" y="2390694"/>
            <a:ext cx="11816788" cy="1868790"/>
          </a:xfrm>
        </p:spPr>
        <p:txBody>
          <a:bodyPr/>
          <a:lstStyle/>
          <a:p>
            <a:r>
              <a:rPr lang="en-IN" b="1" dirty="0">
                <a:latin typeface="Times New Roman" panose="02020603050405020304" pitchFamily="18" charset="0"/>
                <a:cs typeface="Times New Roman" panose="02020603050405020304" pitchFamily="18" charset="0"/>
              </a:rPr>
              <a:t>Thank You</a:t>
            </a:r>
            <a:r>
              <a:rPr lang="en-IN" dirty="0"/>
              <a:t>	</a:t>
            </a:r>
          </a:p>
        </p:txBody>
      </p:sp>
    </p:spTree>
    <p:extLst>
      <p:ext uri="{BB962C8B-B14F-4D97-AF65-F5344CB8AC3E}">
        <p14:creationId xmlns:p14="http://schemas.microsoft.com/office/powerpoint/2010/main" val="2736883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C568D-3050-6438-93B2-E5AF9F44308B}"/>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Technology Used: </a:t>
            </a:r>
            <a:r>
              <a:rPr lang="en-IN" b="1" dirty="0"/>
              <a:t>	</a:t>
            </a:r>
          </a:p>
        </p:txBody>
      </p:sp>
      <p:sp>
        <p:nvSpPr>
          <p:cNvPr id="3" name="Content Placeholder 2">
            <a:extLst>
              <a:ext uri="{FF2B5EF4-FFF2-40B4-BE49-F238E27FC236}">
                <a16:creationId xmlns:a16="http://schemas.microsoft.com/office/drawing/2014/main" id="{8A5B179F-098B-C6BE-CCDC-17FFD09F1CE9}"/>
              </a:ext>
            </a:extLst>
          </p:cNvPr>
          <p:cNvSpPr>
            <a:spLocks noGrp="1"/>
          </p:cNvSpPr>
          <p:nvPr>
            <p:ph idx="1"/>
          </p:nvPr>
        </p:nvSpPr>
        <p:spPr/>
        <p:txBody>
          <a:bodyPr>
            <a:normAutofit/>
          </a:bodyPr>
          <a:lstStyle/>
          <a:p>
            <a:pPr>
              <a:buFont typeface="Wingdings" panose="05000000000000000000" pitchFamily="2" charset="2"/>
              <a:buChar char="q"/>
            </a:pPr>
            <a:r>
              <a:rPr lang="en-US" sz="2000" b="1" u="sng" dirty="0">
                <a:latin typeface="Times New Roman" panose="02020603050405020304" pitchFamily="18" charset="0"/>
                <a:cs typeface="Times New Roman" panose="02020603050405020304" pitchFamily="18" charset="0"/>
              </a:rPr>
              <a:t>Language:</a:t>
            </a:r>
            <a:r>
              <a:rPr lang="en-US" sz="2000" b="1"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Python </a:t>
            </a:r>
          </a:p>
          <a:p>
            <a:pPr>
              <a:buFont typeface="Wingdings" panose="05000000000000000000" pitchFamily="2" charset="2"/>
              <a:buChar char="q"/>
            </a:pPr>
            <a:r>
              <a:rPr lang="en-US" sz="2000" b="1" u="sng" dirty="0">
                <a:latin typeface="Times New Roman" panose="02020603050405020304" pitchFamily="18" charset="0"/>
                <a:cs typeface="Times New Roman" panose="02020603050405020304" pitchFamily="18" charset="0"/>
              </a:rPr>
              <a:t>Toolkit:</a:t>
            </a:r>
            <a:r>
              <a:rPr lang="en-US" sz="2000" b="1" dirty="0">
                <a:latin typeface="Times New Roman" panose="02020603050405020304" pitchFamily="18" charset="0"/>
                <a:cs typeface="Times New Roman" panose="02020603050405020304" pitchFamily="18" charset="0"/>
              </a:rPr>
              <a:t> </a:t>
            </a:r>
          </a:p>
          <a:p>
            <a:pPr algn="just"/>
            <a:r>
              <a:rPr lang="en-US" sz="2000" u="sng" dirty="0">
                <a:latin typeface="Times New Roman" panose="02020603050405020304" pitchFamily="18" charset="0"/>
                <a:cs typeface="Times New Roman" panose="02020603050405020304" pitchFamily="18" charset="0"/>
              </a:rPr>
              <a:t>Roboflow: </a:t>
            </a:r>
            <a:r>
              <a:rPr lang="en-US" sz="2000" dirty="0">
                <a:latin typeface="Times New Roman" panose="02020603050405020304" pitchFamily="18" charset="0"/>
                <a:cs typeface="Times New Roman" panose="02020603050405020304" pitchFamily="18" charset="0"/>
              </a:rPr>
              <a:t>It is a Computer Vision developer framework used for better </a:t>
            </a:r>
            <a:r>
              <a:rPr lang="en-US" sz="2000" b="1" dirty="0">
                <a:latin typeface="Times New Roman" panose="02020603050405020304" pitchFamily="18" charset="0"/>
                <a:cs typeface="Times New Roman" panose="02020603050405020304" pitchFamily="18" charset="0"/>
              </a:rPr>
              <a:t>data collection, pre-processing, and model training techniques. </a:t>
            </a:r>
          </a:p>
          <a:p>
            <a:pPr algn="just"/>
            <a:r>
              <a:rPr lang="en-US" sz="2000" u="sng" dirty="0">
                <a:latin typeface="Times New Roman" panose="02020603050405020304" pitchFamily="18" charset="0"/>
                <a:cs typeface="Times New Roman" panose="02020603050405020304" pitchFamily="18" charset="0"/>
              </a:rPr>
              <a:t>YOLOv5</a:t>
            </a:r>
            <a:r>
              <a:rPr lang="en-US" sz="2000" dirty="0">
                <a:latin typeface="Times New Roman" panose="02020603050405020304" pitchFamily="18" charset="0"/>
                <a:cs typeface="Times New Roman" panose="02020603050405020304" pitchFamily="18" charset="0"/>
              </a:rPr>
              <a:t>:  It is a novel convolutional neural network (CNN) that detects objects in real-time with great accuracy. This approach uses a single neural network to process the entire picture, then separates it into parts and predicts bounding boxes and probabilities for each component.</a:t>
            </a:r>
          </a:p>
          <a:p>
            <a:pPr algn="just">
              <a:buFont typeface="Wingdings" panose="05000000000000000000" pitchFamily="2" charset="2"/>
              <a:buChar char="q"/>
            </a:pPr>
            <a:r>
              <a:rPr lang="en-US" sz="2000" b="1" u="sng" dirty="0">
                <a:latin typeface="Times New Roman" panose="02020603050405020304" pitchFamily="18" charset="0"/>
                <a:cs typeface="Times New Roman" panose="02020603050405020304" pitchFamily="18" charset="0"/>
              </a:rPr>
              <a:t>User Interface:</a:t>
            </a:r>
            <a:r>
              <a:rPr lang="en-US" sz="2000" b="1" dirty="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Tkinter: It is the standard GUI library for Python.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596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3B69E-B5BD-0D7E-9B15-D6BC194946C6}"/>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Literature Survey 1</a:t>
            </a:r>
            <a:endParaRPr lang="en-IN" dirty="0"/>
          </a:p>
        </p:txBody>
      </p:sp>
      <p:sp>
        <p:nvSpPr>
          <p:cNvPr id="3" name="Content Placeholder 2">
            <a:extLst>
              <a:ext uri="{FF2B5EF4-FFF2-40B4-BE49-F238E27FC236}">
                <a16:creationId xmlns:a16="http://schemas.microsoft.com/office/drawing/2014/main" id="{4C01EA55-2671-1ED1-6C8C-4C1D7BA6AE89}"/>
              </a:ext>
            </a:extLst>
          </p:cNvPr>
          <p:cNvSpPr>
            <a:spLocks noGrp="1"/>
          </p:cNvSpPr>
          <p:nvPr>
            <p:ph idx="1"/>
          </p:nvPr>
        </p:nvSpPr>
        <p:spPr/>
        <p:txBody>
          <a:bodyPr>
            <a:normAutofit/>
          </a:bodyPr>
          <a:lstStyle/>
          <a:p>
            <a:pPr marL="0" indent="0">
              <a:buNone/>
            </a:pPr>
            <a:r>
              <a:rPr lang="en-IN" sz="2000" b="1" dirty="0">
                <a:latin typeface="Times New Roman" panose="02020603050405020304" pitchFamily="18" charset="0"/>
                <a:cs typeface="Times New Roman" panose="02020603050405020304" pitchFamily="18" charset="0"/>
              </a:rPr>
              <a:t>Title – </a:t>
            </a:r>
            <a:r>
              <a:rPr lang="en-IN" sz="2000" u="sng" dirty="0">
                <a:latin typeface="Times New Roman" panose="02020603050405020304" pitchFamily="18" charset="0"/>
                <a:cs typeface="Times New Roman" panose="02020603050405020304" pitchFamily="18" charset="0"/>
              </a:rPr>
              <a:t>How Computer Vision Provides Physical Retail with a Better View on Customers.</a:t>
            </a:r>
            <a:endParaRPr lang="en-US" sz="2000" u="sng" dirty="0">
              <a:latin typeface="Times New Roman" panose="02020603050405020304" pitchFamily="18" charset="0"/>
              <a:cs typeface="Times New Roman" panose="02020603050405020304" pitchFamily="18" charset="0"/>
            </a:endParaRPr>
          </a:p>
          <a:p>
            <a:pPr marL="0" indent="0">
              <a:buNone/>
            </a:pPr>
            <a:r>
              <a:rPr lang="en-IN" sz="2000" b="1" dirty="0">
                <a:latin typeface="Times New Roman" panose="02020603050405020304" pitchFamily="18" charset="0"/>
                <a:cs typeface="Times New Roman" panose="02020603050405020304" pitchFamily="18" charset="0"/>
              </a:rPr>
              <a:t>Authors: </a:t>
            </a:r>
            <a:r>
              <a:rPr lang="en-US" sz="2000" dirty="0">
                <a:latin typeface="Times New Roman" panose="02020603050405020304" pitchFamily="18" charset="0"/>
                <a:cs typeface="Times New Roman" panose="02020603050405020304" pitchFamily="18" charset="0"/>
              </a:rPr>
              <a:t>Daniel Mora, Oliver </a:t>
            </a:r>
            <a:r>
              <a:rPr lang="en-US" sz="2000" dirty="0" err="1">
                <a:latin typeface="Times New Roman" panose="02020603050405020304" pitchFamily="18" charset="0"/>
                <a:cs typeface="Times New Roman" panose="02020603050405020304" pitchFamily="18" charset="0"/>
              </a:rPr>
              <a:t>Nalbach</a:t>
            </a:r>
            <a:r>
              <a:rPr lang="en-US" sz="2000" dirty="0">
                <a:latin typeface="Times New Roman" panose="02020603050405020304" pitchFamily="18" charset="0"/>
                <a:cs typeface="Times New Roman" panose="02020603050405020304" pitchFamily="18" charset="0"/>
              </a:rPr>
              <a:t> and Dirk Werth</a:t>
            </a:r>
            <a:endParaRPr lang="en-IN" sz="2000" dirty="0">
              <a:latin typeface="Times New Roman" panose="02020603050405020304" pitchFamily="18" charset="0"/>
              <a:cs typeface="Times New Roman" panose="02020603050405020304" pitchFamily="18" charset="0"/>
            </a:endParaRPr>
          </a:p>
          <a:p>
            <a:pPr marL="0" indent="0">
              <a:buNone/>
            </a:pPr>
            <a:r>
              <a:rPr lang="en-IN" sz="2000" b="1" dirty="0">
                <a:latin typeface="Times New Roman" panose="02020603050405020304" pitchFamily="18" charset="0"/>
                <a:cs typeface="Times New Roman" panose="02020603050405020304" pitchFamily="18" charset="0"/>
              </a:rPr>
              <a:t>Year of publishing: </a:t>
            </a:r>
            <a:r>
              <a:rPr lang="en-IN" sz="2000" dirty="0">
                <a:latin typeface="Times New Roman" panose="02020603050405020304" pitchFamily="18" charset="0"/>
                <a:cs typeface="Times New Roman" panose="02020603050405020304" pitchFamily="18" charset="0"/>
              </a:rPr>
              <a:t>2020</a:t>
            </a:r>
          </a:p>
          <a:p>
            <a:pPr marL="0" indent="0">
              <a:buNone/>
            </a:pPr>
            <a:r>
              <a:rPr lang="en-IN" sz="2000" b="1" dirty="0">
                <a:latin typeface="Times New Roman" panose="02020603050405020304" pitchFamily="18" charset="0"/>
                <a:cs typeface="Times New Roman" panose="02020603050405020304" pitchFamily="18" charset="0"/>
              </a:rPr>
              <a:t>Summary</a:t>
            </a:r>
            <a:r>
              <a:rPr lang="en-IN" sz="2000" dirty="0"/>
              <a:t>: </a:t>
            </a:r>
          </a:p>
          <a:p>
            <a:pPr marL="0" indent="0" algn="just">
              <a:buNone/>
            </a:pPr>
            <a:r>
              <a:rPr lang="en-US" sz="2000" dirty="0">
                <a:latin typeface="Times New Roman" panose="02020603050405020304" pitchFamily="18" charset="0"/>
                <a:cs typeface="Times New Roman" panose="02020603050405020304" pitchFamily="18" charset="0"/>
              </a:rPr>
              <a:t>The authors introduced a conceptual tracking system for offline retail stores.</a:t>
            </a:r>
          </a:p>
          <a:p>
            <a:pPr marL="0" indent="0" algn="just">
              <a:buNone/>
            </a:pPr>
            <a:r>
              <a:rPr lang="en-US" sz="2000" dirty="0">
                <a:latin typeface="Times New Roman" panose="02020603050405020304" pitchFamily="18" charset="0"/>
                <a:cs typeface="Times New Roman" panose="02020603050405020304" pitchFamily="18" charset="0"/>
              </a:rPr>
              <a:t>Its purpose was to generate movement tracks over time for individual customers from the customer entered the market and till they left.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1743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3B69E-B5BD-0D7E-9B15-D6BC194946C6}"/>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Literature Survey 2</a:t>
            </a:r>
            <a:r>
              <a:rPr lang="en-IN" dirty="0"/>
              <a:t>	</a:t>
            </a:r>
          </a:p>
        </p:txBody>
      </p:sp>
      <p:sp>
        <p:nvSpPr>
          <p:cNvPr id="3" name="Content Placeholder 2">
            <a:extLst>
              <a:ext uri="{FF2B5EF4-FFF2-40B4-BE49-F238E27FC236}">
                <a16:creationId xmlns:a16="http://schemas.microsoft.com/office/drawing/2014/main" id="{4C01EA55-2671-1ED1-6C8C-4C1D7BA6AE89}"/>
              </a:ext>
            </a:extLst>
          </p:cNvPr>
          <p:cNvSpPr>
            <a:spLocks noGrp="1"/>
          </p:cNvSpPr>
          <p:nvPr>
            <p:ph idx="1"/>
          </p:nvPr>
        </p:nvSpPr>
        <p:spPr/>
        <p:txBody>
          <a:bodyPr>
            <a:normAutofit/>
          </a:bodyPr>
          <a:lstStyle/>
          <a:p>
            <a:pPr marL="0" indent="0">
              <a:buNone/>
            </a:pPr>
            <a:r>
              <a:rPr lang="en-IN" sz="2000" b="1" dirty="0">
                <a:latin typeface="Times New Roman" panose="02020603050405020304" pitchFamily="18" charset="0"/>
                <a:cs typeface="Times New Roman" panose="02020603050405020304" pitchFamily="18" charset="0"/>
              </a:rPr>
              <a:t>Title </a:t>
            </a:r>
            <a:r>
              <a:rPr lang="en-IN" sz="2000" b="1" u="sng" dirty="0">
                <a:latin typeface="Times New Roman" panose="02020603050405020304" pitchFamily="18" charset="0"/>
                <a:cs typeface="Times New Roman" panose="02020603050405020304" pitchFamily="18" charset="0"/>
              </a:rPr>
              <a:t>- </a:t>
            </a:r>
            <a:r>
              <a:rPr lang="en-US" sz="2000" u="sng" dirty="0">
                <a:latin typeface="Times New Roman" panose="02020603050405020304" pitchFamily="18" charset="0"/>
                <a:cs typeface="Times New Roman" panose="02020603050405020304" pitchFamily="18" charset="0"/>
              </a:rPr>
              <a:t>Shop and Go: An innovative approach towards shopping using Deep Learning and Computer Vision</a:t>
            </a:r>
          </a:p>
          <a:p>
            <a:pPr marL="0" indent="0">
              <a:buNone/>
            </a:pPr>
            <a:r>
              <a:rPr lang="en-IN" sz="2000" b="1" dirty="0">
                <a:latin typeface="Times New Roman" panose="02020603050405020304" pitchFamily="18" charset="0"/>
                <a:cs typeface="Times New Roman" panose="02020603050405020304" pitchFamily="18" charset="0"/>
              </a:rPr>
              <a:t>Authors: </a:t>
            </a:r>
            <a:r>
              <a:rPr lang="en-US" sz="2000" dirty="0">
                <a:latin typeface="Times New Roman" panose="02020603050405020304" pitchFamily="18" charset="0"/>
                <a:cs typeface="Times New Roman" panose="02020603050405020304" pitchFamily="18" charset="0"/>
              </a:rPr>
              <a:t>Narendra </a:t>
            </a:r>
            <a:r>
              <a:rPr lang="en-US" sz="2000" dirty="0" err="1">
                <a:latin typeface="Times New Roman" panose="02020603050405020304" pitchFamily="18" charset="0"/>
                <a:cs typeface="Times New Roman" panose="02020603050405020304" pitchFamily="18" charset="0"/>
              </a:rPr>
              <a:t>Shekokar</a:t>
            </a:r>
            <a:r>
              <a:rPr lang="en-US" sz="2000" dirty="0">
                <a:latin typeface="Times New Roman" panose="02020603050405020304" pitchFamily="18" charset="0"/>
                <a:cs typeface="Times New Roman" panose="02020603050405020304" pitchFamily="18" charset="0"/>
              </a:rPr>
              <a:t>, Anchal </a:t>
            </a:r>
            <a:r>
              <a:rPr lang="en-US" sz="2000" dirty="0" err="1">
                <a:latin typeface="Times New Roman" panose="02020603050405020304" pitchFamily="18" charset="0"/>
                <a:cs typeface="Times New Roman" panose="02020603050405020304" pitchFamily="18" charset="0"/>
              </a:rPr>
              <a:t>Kasat</a:t>
            </a:r>
            <a:r>
              <a:rPr lang="en-US" sz="2000" dirty="0">
                <a:latin typeface="Times New Roman" panose="02020603050405020304" pitchFamily="18" charset="0"/>
                <a:cs typeface="Times New Roman" panose="02020603050405020304" pitchFamily="18" charset="0"/>
              </a:rPr>
              <a:t> , Sanjay Jain, Pranjal </a:t>
            </a:r>
            <a:r>
              <a:rPr lang="en-US" sz="2000" dirty="0" err="1">
                <a:latin typeface="Times New Roman" panose="02020603050405020304" pitchFamily="18" charset="0"/>
                <a:cs typeface="Times New Roman" panose="02020603050405020304" pitchFamily="18" charset="0"/>
              </a:rPr>
              <a:t>Naringrekar</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Monil</a:t>
            </a:r>
            <a:r>
              <a:rPr lang="en-US" sz="2000" dirty="0">
                <a:latin typeface="Times New Roman" panose="02020603050405020304" pitchFamily="18" charset="0"/>
                <a:cs typeface="Times New Roman" panose="02020603050405020304" pitchFamily="18" charset="0"/>
              </a:rPr>
              <a:t> Shah</a:t>
            </a:r>
            <a:endParaRPr lang="en-IN" sz="2000" dirty="0">
              <a:latin typeface="Times New Roman" panose="02020603050405020304" pitchFamily="18" charset="0"/>
              <a:cs typeface="Times New Roman" panose="02020603050405020304" pitchFamily="18" charset="0"/>
            </a:endParaRPr>
          </a:p>
          <a:p>
            <a:pPr marL="0" indent="0">
              <a:buNone/>
            </a:pPr>
            <a:r>
              <a:rPr lang="en-IN" sz="2000" b="1" dirty="0">
                <a:latin typeface="Times New Roman" panose="02020603050405020304" pitchFamily="18" charset="0"/>
                <a:cs typeface="Times New Roman" panose="02020603050405020304" pitchFamily="18" charset="0"/>
              </a:rPr>
              <a:t>Year of publishing: </a:t>
            </a:r>
            <a:r>
              <a:rPr lang="en-IN" sz="2000" dirty="0">
                <a:latin typeface="Times New Roman" panose="02020603050405020304" pitchFamily="18" charset="0"/>
                <a:cs typeface="Times New Roman" panose="02020603050405020304" pitchFamily="18" charset="0"/>
              </a:rPr>
              <a:t>2020</a:t>
            </a:r>
          </a:p>
          <a:p>
            <a:pPr marL="0" indent="0">
              <a:buNone/>
            </a:pPr>
            <a:r>
              <a:rPr lang="en-IN" sz="2000" b="1" dirty="0">
                <a:latin typeface="Times New Roman" panose="02020603050405020304" pitchFamily="18" charset="0"/>
                <a:cs typeface="Times New Roman" panose="02020603050405020304" pitchFamily="18" charset="0"/>
              </a:rPr>
              <a:t>Summary</a:t>
            </a:r>
            <a:r>
              <a:rPr lang="en-IN" sz="2000" dirty="0"/>
              <a:t>: </a:t>
            </a:r>
          </a:p>
          <a:p>
            <a:pPr marL="0" indent="0" algn="just">
              <a:buNone/>
            </a:pPr>
            <a:r>
              <a:rPr lang="en-US" sz="2000" dirty="0">
                <a:latin typeface="Times New Roman" panose="02020603050405020304" pitchFamily="18" charset="0"/>
                <a:cs typeface="Times New Roman" panose="02020603050405020304" pitchFamily="18" charset="0"/>
              </a:rPr>
              <a:t>The authors implemented an App named “Shop and Go” which is secured as it uses barcode authentication. It makes use of deep leaning and sensor fusion. Deep learning is used to improve the algorithm performance of detecting images while an item is kept or picked from the shelf. Sensor fusion makes use of a combination of multiple weight sensors that are kept on shelves to detect a change in weight if item is picked or kept back. The final bill is displayed to the user when they </a:t>
            </a:r>
            <a:r>
              <a:rPr lang="en-US" sz="2000" dirty="0" err="1">
                <a:latin typeface="Times New Roman" panose="02020603050405020304" pitchFamily="18" charset="0"/>
                <a:cs typeface="Times New Roman" panose="02020603050405020304" pitchFamily="18" charset="0"/>
              </a:rPr>
              <a:t>checkout</a:t>
            </a:r>
            <a:r>
              <a:rPr lang="en-US" sz="2000" dirty="0">
                <a:latin typeface="Times New Roman" panose="02020603050405020304" pitchFamily="18" charset="0"/>
                <a:cs typeface="Times New Roman" panose="02020603050405020304" pitchFamily="18" charset="0"/>
              </a:rPr>
              <a:t> and the final amount is deducted from their wallet.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4211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8392C7-4B02-FD5D-8404-D5D41AEDFA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B7397B-3139-DD6D-B920-B0CBD5840613}"/>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Literature Survey 3</a:t>
            </a:r>
            <a:endParaRPr lang="en-IN" dirty="0"/>
          </a:p>
        </p:txBody>
      </p:sp>
      <p:sp>
        <p:nvSpPr>
          <p:cNvPr id="3" name="Content Placeholder 2">
            <a:extLst>
              <a:ext uri="{FF2B5EF4-FFF2-40B4-BE49-F238E27FC236}">
                <a16:creationId xmlns:a16="http://schemas.microsoft.com/office/drawing/2014/main" id="{F40E9328-82EB-254B-158E-CBA3D91543CC}"/>
              </a:ext>
            </a:extLst>
          </p:cNvPr>
          <p:cNvSpPr>
            <a:spLocks noGrp="1"/>
          </p:cNvSpPr>
          <p:nvPr>
            <p:ph idx="1"/>
          </p:nvPr>
        </p:nvSpPr>
        <p:spPr>
          <a:xfrm>
            <a:off x="730737" y="1563077"/>
            <a:ext cx="10937631" cy="4626708"/>
          </a:xfrm>
        </p:spPr>
        <p:txBody>
          <a:bodyPr>
            <a:normAutofit fontScale="70000" lnSpcReduction="20000"/>
          </a:bodyPr>
          <a:lstStyle/>
          <a:p>
            <a:pPr marL="0" indent="0">
              <a:buNone/>
            </a:pPr>
            <a:r>
              <a:rPr lang="en-IN" sz="2900" b="1" dirty="0">
                <a:latin typeface="Times New Roman" panose="02020603050405020304" pitchFamily="18" charset="0"/>
                <a:cs typeface="Times New Roman" panose="02020603050405020304" pitchFamily="18" charset="0"/>
              </a:rPr>
              <a:t>Title – </a:t>
            </a:r>
            <a:r>
              <a:rPr lang="en-IN" sz="2900" u="sng" dirty="0">
                <a:latin typeface="Times New Roman" panose="02020603050405020304" pitchFamily="18" charset="0"/>
                <a:cs typeface="Times New Roman" panose="02020603050405020304" pitchFamily="18" charset="0"/>
              </a:rPr>
              <a:t>Product Stock Management using Computer Vision.</a:t>
            </a:r>
            <a:endParaRPr lang="en-US" sz="2900" u="sng" dirty="0">
              <a:latin typeface="Times New Roman" panose="02020603050405020304" pitchFamily="18" charset="0"/>
              <a:cs typeface="Times New Roman" panose="02020603050405020304" pitchFamily="18" charset="0"/>
            </a:endParaRPr>
          </a:p>
          <a:p>
            <a:pPr marL="0" indent="0">
              <a:buNone/>
            </a:pPr>
            <a:r>
              <a:rPr lang="en-IN" sz="2900" b="1" dirty="0">
                <a:latin typeface="Times New Roman" panose="02020603050405020304" pitchFamily="18" charset="0"/>
                <a:cs typeface="Times New Roman" panose="02020603050405020304" pitchFamily="18" charset="0"/>
              </a:rPr>
              <a:t>Authors: </a:t>
            </a:r>
            <a:r>
              <a:rPr lang="en-IN" sz="2900" dirty="0">
                <a:latin typeface="Times New Roman" panose="02020603050405020304" pitchFamily="18" charset="0"/>
                <a:cs typeface="Times New Roman" panose="02020603050405020304" pitchFamily="18" charset="0"/>
              </a:rPr>
              <a:t>Muhammad Adib </a:t>
            </a:r>
            <a:r>
              <a:rPr lang="en-IN" sz="2900" dirty="0" err="1">
                <a:latin typeface="Times New Roman" panose="02020603050405020304" pitchFamily="18" charset="0"/>
                <a:cs typeface="Times New Roman" panose="02020603050405020304" pitchFamily="18" charset="0"/>
              </a:rPr>
              <a:t>Majdi</a:t>
            </a:r>
            <a:r>
              <a:rPr lang="en-IN" sz="2900" dirty="0">
                <a:latin typeface="Times New Roman" panose="02020603050405020304" pitchFamily="18" charset="0"/>
                <a:cs typeface="Times New Roman" panose="02020603050405020304" pitchFamily="18" charset="0"/>
              </a:rPr>
              <a:t>, Bima Sena Bayu </a:t>
            </a:r>
            <a:r>
              <a:rPr lang="en-IN" sz="2900" dirty="0" err="1">
                <a:latin typeface="Times New Roman" panose="02020603050405020304" pitchFamily="18" charset="0"/>
                <a:cs typeface="Times New Roman" panose="02020603050405020304" pitchFamily="18" charset="0"/>
              </a:rPr>
              <a:t>Dewantara</a:t>
            </a:r>
            <a:r>
              <a:rPr lang="en-IN" sz="2900" dirty="0">
                <a:latin typeface="Times New Roman" panose="02020603050405020304" pitchFamily="18" charset="0"/>
                <a:cs typeface="Times New Roman" panose="02020603050405020304" pitchFamily="18" charset="0"/>
              </a:rPr>
              <a:t>, </a:t>
            </a:r>
            <a:r>
              <a:rPr lang="en-IN" sz="2900" dirty="0" err="1">
                <a:latin typeface="Times New Roman" panose="02020603050405020304" pitchFamily="18" charset="0"/>
                <a:cs typeface="Times New Roman" panose="02020603050405020304" pitchFamily="18" charset="0"/>
              </a:rPr>
              <a:t>Mochamad</a:t>
            </a:r>
            <a:r>
              <a:rPr lang="en-IN" sz="2900" dirty="0">
                <a:latin typeface="Times New Roman" panose="02020603050405020304" pitchFamily="18" charset="0"/>
                <a:cs typeface="Times New Roman" panose="02020603050405020304" pitchFamily="18" charset="0"/>
              </a:rPr>
              <a:t> </a:t>
            </a:r>
            <a:r>
              <a:rPr lang="en-IN" sz="2900" dirty="0" err="1">
                <a:latin typeface="Times New Roman" panose="02020603050405020304" pitchFamily="18" charset="0"/>
                <a:cs typeface="Times New Roman" panose="02020603050405020304" pitchFamily="18" charset="0"/>
              </a:rPr>
              <a:t>Mobed</a:t>
            </a:r>
            <a:r>
              <a:rPr lang="en-IN" sz="2900" dirty="0">
                <a:latin typeface="Times New Roman" panose="02020603050405020304" pitchFamily="18" charset="0"/>
                <a:cs typeface="Times New Roman" panose="02020603050405020304" pitchFamily="18" charset="0"/>
              </a:rPr>
              <a:t> </a:t>
            </a:r>
            <a:r>
              <a:rPr lang="en-IN" sz="2900" dirty="0" err="1">
                <a:latin typeface="Times New Roman" panose="02020603050405020304" pitchFamily="18" charset="0"/>
                <a:cs typeface="Times New Roman" panose="02020603050405020304" pitchFamily="18" charset="0"/>
              </a:rPr>
              <a:t>Bachtiar</a:t>
            </a:r>
            <a:endParaRPr lang="en-IN" sz="2900" dirty="0">
              <a:latin typeface="Times New Roman" panose="02020603050405020304" pitchFamily="18" charset="0"/>
              <a:cs typeface="Times New Roman" panose="02020603050405020304" pitchFamily="18" charset="0"/>
            </a:endParaRPr>
          </a:p>
          <a:p>
            <a:pPr marL="0" indent="0">
              <a:buNone/>
            </a:pPr>
            <a:r>
              <a:rPr lang="en-IN" sz="2900" b="1" dirty="0">
                <a:latin typeface="Times New Roman" panose="02020603050405020304" pitchFamily="18" charset="0"/>
                <a:cs typeface="Times New Roman" panose="02020603050405020304" pitchFamily="18" charset="0"/>
              </a:rPr>
              <a:t>Year of publishing: </a:t>
            </a:r>
            <a:r>
              <a:rPr lang="en-IN" sz="2900" dirty="0">
                <a:latin typeface="Times New Roman" panose="02020603050405020304" pitchFamily="18" charset="0"/>
                <a:cs typeface="Times New Roman" panose="02020603050405020304" pitchFamily="18" charset="0"/>
              </a:rPr>
              <a:t>2020</a:t>
            </a:r>
          </a:p>
          <a:p>
            <a:pPr marL="0" indent="0" algn="just">
              <a:lnSpc>
                <a:spcPct val="110000"/>
              </a:lnSpc>
              <a:buNone/>
            </a:pPr>
            <a:r>
              <a:rPr lang="en-IN" sz="2900" b="1" dirty="0">
                <a:latin typeface="Times New Roman" panose="02020603050405020304" pitchFamily="18" charset="0"/>
                <a:cs typeface="Times New Roman" panose="02020603050405020304" pitchFamily="18" charset="0"/>
              </a:rPr>
              <a:t>Summary</a:t>
            </a:r>
            <a:r>
              <a:rPr lang="en-IN" sz="2900" dirty="0">
                <a:latin typeface="Times New Roman" panose="02020603050405020304" pitchFamily="18" charset="0"/>
                <a:cs typeface="Times New Roman" panose="02020603050405020304" pitchFamily="18" charset="0"/>
              </a:rPr>
              <a:t>: </a:t>
            </a:r>
            <a:r>
              <a:rPr kumimoji="0" lang="en-US" altLang="en-US" sz="2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purpose of this study was to identify products that were missing or almost empty from a supermarket's display management system. </a:t>
            </a:r>
            <a:r>
              <a:rPr lang="en-US" altLang="en-US" sz="2900" dirty="0">
                <a:latin typeface="Times New Roman" panose="02020603050405020304" pitchFamily="18" charset="0"/>
                <a:cs typeface="Times New Roman" panose="02020603050405020304" pitchFamily="18" charset="0"/>
              </a:rPr>
              <a:t>They</a:t>
            </a:r>
            <a:r>
              <a:rPr kumimoji="0" lang="en-US" altLang="en-US" sz="2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employed a camera, positioned in front of the rack in order to record every item that is on exhibit there. Each product was identified and detected using deep learning. The management of the supermarket had previously created a preconfigured product mapping, which was compared to all of the discovered products. The responsible staff was then notified of the findings of the product's identification and recognition. If the product matches the mapping location, its existence is correct. </a:t>
            </a:r>
          </a:p>
          <a:p>
            <a:pPr marL="0" indent="0" algn="just">
              <a:lnSpc>
                <a:spcPct val="110000"/>
              </a:lnSpc>
              <a:buNone/>
            </a:pPr>
            <a:r>
              <a:rPr kumimoji="0" lang="en-US" altLang="en-US" sz="2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There has been development in labelling image collections, snapping photographs on shelves, gathering product recognition data </a:t>
            </a:r>
            <a:r>
              <a:rPr kumimoji="0" lang="en-US" altLang="en-US" sz="29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utilising</a:t>
            </a:r>
            <a:r>
              <a:rPr kumimoji="0" lang="en-US" altLang="en-US" sz="2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small YOLOv3, and all of these areas. Virtual lines were used in the shelf segmentation process to recalculate the number of product lines in a horizontal fashion. 76.67% accuracy for misplacement detection and 97.61% accuracy for product recognition and nearly empty detection. </a:t>
            </a:r>
            <a:endParaRPr lang="en-IN" sz="2900" dirty="0">
              <a:latin typeface="Times New Roman" panose="02020603050405020304" pitchFamily="18" charset="0"/>
              <a:cs typeface="Times New Roman" panose="02020603050405020304" pitchFamily="18" charset="0"/>
            </a:endParaRPr>
          </a:p>
          <a:p>
            <a:pPr marL="0" indent="0" algn="just">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3785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3B69E-B5BD-0D7E-9B15-D6BC194946C6}"/>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Literature Survey 4</a:t>
            </a:r>
            <a:endParaRPr lang="en-IN" dirty="0"/>
          </a:p>
        </p:txBody>
      </p:sp>
      <p:sp>
        <p:nvSpPr>
          <p:cNvPr id="3" name="Content Placeholder 2">
            <a:extLst>
              <a:ext uri="{FF2B5EF4-FFF2-40B4-BE49-F238E27FC236}">
                <a16:creationId xmlns:a16="http://schemas.microsoft.com/office/drawing/2014/main" id="{4C01EA55-2671-1ED1-6C8C-4C1D7BA6AE89}"/>
              </a:ext>
            </a:extLst>
          </p:cNvPr>
          <p:cNvSpPr>
            <a:spLocks noGrp="1"/>
          </p:cNvSpPr>
          <p:nvPr>
            <p:ph idx="1"/>
          </p:nvPr>
        </p:nvSpPr>
        <p:spPr/>
        <p:txBody>
          <a:bodyPr>
            <a:normAutofit/>
          </a:bodyPr>
          <a:lstStyle/>
          <a:p>
            <a:pPr marL="0" indent="0">
              <a:buNone/>
            </a:pPr>
            <a:r>
              <a:rPr lang="en-IN" sz="2000" b="1" dirty="0">
                <a:latin typeface="Times New Roman" panose="02020603050405020304" pitchFamily="18" charset="0"/>
                <a:cs typeface="Times New Roman" panose="02020603050405020304" pitchFamily="18" charset="0"/>
              </a:rPr>
              <a:t>Title – </a:t>
            </a:r>
            <a:r>
              <a:rPr lang="en-IN" sz="2000" u="sng" dirty="0">
                <a:latin typeface="Times New Roman" panose="02020603050405020304" pitchFamily="18" charset="0"/>
                <a:cs typeface="Times New Roman" panose="02020603050405020304" pitchFamily="18" charset="0"/>
              </a:rPr>
              <a:t>Real-time Scene Change Detection with Object Detection for Automated Stock Detection.</a:t>
            </a:r>
            <a:endParaRPr lang="en-US" sz="2000" u="sng" dirty="0">
              <a:latin typeface="Times New Roman" panose="02020603050405020304" pitchFamily="18" charset="0"/>
              <a:cs typeface="Times New Roman" panose="02020603050405020304" pitchFamily="18" charset="0"/>
            </a:endParaRPr>
          </a:p>
          <a:p>
            <a:pPr marL="0" indent="0">
              <a:buNone/>
            </a:pPr>
            <a:r>
              <a:rPr lang="en-IN" sz="2000" b="1" dirty="0">
                <a:latin typeface="Times New Roman" panose="02020603050405020304" pitchFamily="18" charset="0"/>
                <a:cs typeface="Times New Roman" panose="02020603050405020304" pitchFamily="18" charset="0"/>
              </a:rPr>
              <a:t>Authors: </a:t>
            </a:r>
            <a:r>
              <a:rPr lang="en-IN" sz="2000" dirty="0">
                <a:latin typeface="Times New Roman" panose="02020603050405020304" pitchFamily="18" charset="0"/>
                <a:cs typeface="Times New Roman" panose="02020603050405020304" pitchFamily="18" charset="0"/>
              </a:rPr>
              <a:t>Sandeep Kumar </a:t>
            </a:r>
            <a:r>
              <a:rPr lang="en-IN" sz="2000" dirty="0" err="1">
                <a:latin typeface="Times New Roman" panose="02020603050405020304" pitchFamily="18" charset="0"/>
                <a:cs typeface="Times New Roman" panose="02020603050405020304" pitchFamily="18" charset="0"/>
              </a:rPr>
              <a:t>Yedla</a:t>
            </a:r>
            <a:r>
              <a:rPr lang="en-IN" sz="2000" dirty="0">
                <a:latin typeface="Times New Roman" panose="02020603050405020304" pitchFamily="18" charset="0"/>
                <a:cs typeface="Times New Roman" panose="02020603050405020304" pitchFamily="18" charset="0"/>
              </a:rPr>
              <a:t>, V.M. Manikandan, Panchami V</a:t>
            </a:r>
          </a:p>
          <a:p>
            <a:pPr marL="0" indent="0">
              <a:buNone/>
            </a:pPr>
            <a:r>
              <a:rPr lang="en-IN" sz="2000" b="1" dirty="0">
                <a:latin typeface="Times New Roman" panose="02020603050405020304" pitchFamily="18" charset="0"/>
                <a:cs typeface="Times New Roman" panose="02020603050405020304" pitchFamily="18" charset="0"/>
              </a:rPr>
              <a:t>Year of publishing: </a:t>
            </a:r>
            <a:r>
              <a:rPr lang="en-IN" sz="2000" dirty="0">
                <a:latin typeface="Times New Roman" panose="02020603050405020304" pitchFamily="18" charset="0"/>
                <a:cs typeface="Times New Roman" panose="02020603050405020304" pitchFamily="18" charset="0"/>
              </a:rPr>
              <a:t>2020</a:t>
            </a:r>
          </a:p>
          <a:p>
            <a:pPr marL="0" indent="0">
              <a:buNone/>
            </a:pPr>
            <a:r>
              <a:rPr lang="en-IN" sz="2000" b="1" dirty="0">
                <a:latin typeface="Times New Roman" panose="02020603050405020304" pitchFamily="18" charset="0"/>
                <a:cs typeface="Times New Roman" panose="02020603050405020304" pitchFamily="18" charset="0"/>
              </a:rPr>
              <a:t>Summary</a:t>
            </a:r>
            <a:r>
              <a:rPr lang="en-IN" sz="2000" dirty="0"/>
              <a:t>: </a:t>
            </a:r>
          </a:p>
          <a:p>
            <a:pPr marL="0" indent="0" algn="just">
              <a:buNone/>
            </a:pPr>
            <a:r>
              <a:rPr lang="en-US" sz="2000" dirty="0">
                <a:latin typeface="Times New Roman" panose="02020603050405020304" pitchFamily="18" charset="0"/>
                <a:cs typeface="Times New Roman" panose="02020603050405020304" pitchFamily="18" charset="0"/>
              </a:rPr>
              <a:t>The authors introduced a </a:t>
            </a:r>
            <a:r>
              <a:rPr lang="en-US" sz="1400" dirty="0"/>
              <a:t> </a:t>
            </a:r>
            <a:r>
              <a:rPr lang="en-US" sz="2000" dirty="0">
                <a:latin typeface="Times New Roman" panose="02020603050405020304" pitchFamily="18" charset="0"/>
                <a:cs typeface="Times New Roman" panose="02020603050405020304" pitchFamily="18" charset="0"/>
              </a:rPr>
              <a:t>computer vision-based automated system for stock management in the supermarkets. </a:t>
            </a:r>
          </a:p>
          <a:p>
            <a:pPr marL="0" indent="0" algn="just">
              <a:buNone/>
            </a:pPr>
            <a:r>
              <a:rPr lang="en-US" sz="2000" dirty="0">
                <a:latin typeface="Times New Roman" panose="02020603050405020304" pitchFamily="18" charset="0"/>
                <a:cs typeface="Times New Roman" panose="02020603050405020304" pitchFamily="18" charset="0"/>
              </a:rPr>
              <a:t>The key idea behind the proposed scheme is that a few low-cost cameras will be placed in the supermarket which will help to capture the videos of the product racks in the supermarket. The presence of human beings are identified b y u sing a structural similarity index (SSIM) based scene change detection technique, further, an object detection technique will be used to count the number of items present in the specific product rack. If t he number of items present in a particular rack goes below a threshold limit, a short message service (SMS) and/or email will go the concerned authority.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55649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1244</TotalTime>
  <Words>5366</Words>
  <Application>Microsoft Office PowerPoint</Application>
  <PresentationFormat>Widescreen</PresentationFormat>
  <Paragraphs>375</Paragraphs>
  <Slides>41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Calibri</vt:lpstr>
      <vt:lpstr>Calibri Light</vt:lpstr>
      <vt:lpstr>Comic Sans MS</vt:lpstr>
      <vt:lpstr>Times New Roman</vt:lpstr>
      <vt:lpstr>Wingdings</vt:lpstr>
      <vt:lpstr>Office Theme</vt:lpstr>
      <vt:lpstr>        Project Presentation (KCS 851)  Automated Retail Checkout System using YOLOv5 in Computer Vision Project Id: PCS24-30</vt:lpstr>
      <vt:lpstr>Table of Contents</vt:lpstr>
      <vt:lpstr>Problem Statement:</vt:lpstr>
      <vt:lpstr>Objectives:</vt:lpstr>
      <vt:lpstr>Technology Used:  </vt:lpstr>
      <vt:lpstr>Literature Survey 1</vt:lpstr>
      <vt:lpstr>Literature Survey 2 </vt:lpstr>
      <vt:lpstr>Literature Survey 3</vt:lpstr>
      <vt:lpstr>Literature Survey 4</vt:lpstr>
      <vt:lpstr>Literature Survey 5 </vt:lpstr>
      <vt:lpstr>Literature Survey 6</vt:lpstr>
      <vt:lpstr>Literature Survey 7</vt:lpstr>
      <vt:lpstr>Literature Survey 8</vt:lpstr>
      <vt:lpstr>Literature Survey 9</vt:lpstr>
      <vt:lpstr>Literature Survey 10</vt:lpstr>
      <vt:lpstr>Literature Survey 11</vt:lpstr>
      <vt:lpstr>Literature Survey 12</vt:lpstr>
      <vt:lpstr>Literature Survey 13</vt:lpstr>
      <vt:lpstr>Literature Survey 14</vt:lpstr>
      <vt:lpstr>Literature Survey 15</vt:lpstr>
      <vt:lpstr>Literature Review - Table</vt:lpstr>
      <vt:lpstr>Literature Review - Table</vt:lpstr>
      <vt:lpstr>Literature Review - Table</vt:lpstr>
      <vt:lpstr>Literature Review - Table</vt:lpstr>
      <vt:lpstr>DIAGRAMS </vt:lpstr>
      <vt:lpstr>Process Flow Diagram</vt:lpstr>
      <vt:lpstr>ER Diagram </vt:lpstr>
      <vt:lpstr>Use Case Diagram</vt:lpstr>
      <vt:lpstr>DFD Diagram (0 Level )</vt:lpstr>
      <vt:lpstr>DFD Diagram (1 Level)</vt:lpstr>
      <vt:lpstr>Patent Status: Published</vt:lpstr>
      <vt:lpstr>Research Paper Status</vt:lpstr>
      <vt:lpstr>Research Paper Presentation Certificate</vt:lpstr>
      <vt:lpstr>Project Status</vt:lpstr>
      <vt:lpstr>PowerPoint Presentation</vt:lpstr>
      <vt:lpstr>PowerPoint Presentation</vt:lpstr>
      <vt:lpstr>Documents Proof</vt:lpstr>
      <vt:lpstr>References</vt:lpstr>
      <vt:lpstr>References</vt:lpstr>
      <vt:lpstr>References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 Project Presentation (Title)</dc:title>
  <dc:creator>NEHA SHUKLA</dc:creator>
  <cp:lastModifiedBy>Nandita Yadav</cp:lastModifiedBy>
  <cp:revision>45</cp:revision>
  <dcterms:created xsi:type="dcterms:W3CDTF">2023-09-23T09:10:50Z</dcterms:created>
  <dcterms:modified xsi:type="dcterms:W3CDTF">2024-05-31T08:54:16Z</dcterms:modified>
</cp:coreProperties>
</file>