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73" r:id="rId16"/>
    <p:sldId id="267" r:id="rId17"/>
    <p:sldId id="269" r:id="rId18"/>
    <p:sldId id="270"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7D66F9-5D6C-4CA4-9175-D4E780CC4F20}" v="1" dt="2023-12-26T11:03:11.200"/>
    <p1510:client id="{9B7D7244-4D2C-4080-901B-4680591A1644}" v="1" dt="2023-11-28T07:56:30.9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32"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12/26/2023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12/26/2023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9532" y="113211"/>
            <a:ext cx="10040982" cy="2786743"/>
          </a:xfrm>
        </p:spPr>
        <p:txBody>
          <a:bodyPr>
            <a:normAutofit/>
          </a:bodyPr>
          <a:lstStyle/>
          <a:p>
            <a:pPr lvl="0"/>
            <a:r>
              <a:rPr lang="en-US" sz="2400" dirty="0"/>
              <a:t>                  </a:t>
            </a:r>
            <a:r>
              <a:rPr lang="en-US" sz="2700" u="sng" dirty="0" err="1">
                <a:latin typeface="Times New Roman" panose="02020603050405020304" pitchFamily="18" charset="0"/>
                <a:cs typeface="Times New Roman" panose="02020603050405020304" pitchFamily="18" charset="0"/>
              </a:rPr>
              <a:t>Kiet</a:t>
            </a:r>
            <a:r>
              <a:rPr lang="en-US" sz="2700" u="sng" dirty="0">
                <a:latin typeface="Times New Roman" panose="02020603050405020304" pitchFamily="18" charset="0"/>
                <a:cs typeface="Times New Roman" panose="02020603050405020304" pitchFamily="18" charset="0"/>
              </a:rPr>
              <a:t> group of institutions, </a:t>
            </a:r>
            <a:r>
              <a:rPr lang="en-US" sz="2700" u="sng" dirty="0" err="1">
                <a:latin typeface="Times New Roman" panose="02020603050405020304" pitchFamily="18" charset="0"/>
                <a:cs typeface="Times New Roman" panose="02020603050405020304" pitchFamily="18" charset="0"/>
              </a:rPr>
              <a:t>gaziabad</a:t>
            </a:r>
            <a:br>
              <a:rPr lang="en-US" sz="2700" u="sng"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altLang="en-US" sz="1800" b="1" cap="none" dirty="0">
                <a:latin typeface="Times New Roman" panose="02020603050405020304" pitchFamily="18" charset="0"/>
                <a:ea typeface="Times New Roman" panose="02020603050405020304" pitchFamily="18" charset="0"/>
                <a:cs typeface="Times New Roman" panose="02020603050405020304" pitchFamily="18" charset="0"/>
              </a:rPr>
              <a:t>(An ISO – 9001: 2008 Certified &amp; ‘A+’ Grade accredited Institution by NAAC)</a:t>
            </a:r>
            <a:br>
              <a:rPr lang="en-US" altLang="en-US" sz="1800" cap="none"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2700" dirty="0"/>
            </a:br>
            <a:r>
              <a:rPr lang="en-US" dirty="0">
                <a:latin typeface="Times New Roman" panose="02020603050405020304" pitchFamily="18" charset="0"/>
                <a:cs typeface="Times New Roman" panose="02020603050405020304" pitchFamily="18" charset="0"/>
              </a:rPr>
              <a:t>Threat Detection and </a:t>
            </a:r>
            <a:r>
              <a:rPr lang="en-US" dirty="0" err="1">
                <a:latin typeface="Times New Roman" panose="02020603050405020304" pitchFamily="18" charset="0"/>
                <a:cs typeface="Times New Roman" panose="02020603050405020304" pitchFamily="18" charset="0"/>
              </a:rPr>
              <a:t>Neutrilization</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277393" y="3474720"/>
            <a:ext cx="6775270" cy="3383280"/>
          </a:xfrm>
        </p:spPr>
        <p:txBody>
          <a:bodyPr>
            <a:normAutofit/>
          </a:bodyPr>
          <a:lstStyle/>
          <a:p>
            <a:r>
              <a:rPr lang="en-US" dirty="0">
                <a:latin typeface="Times New Roman" panose="02020603050405020304" pitchFamily="18" charset="0"/>
                <a:cs typeface="Times New Roman" panose="02020603050405020304" pitchFamily="18" charset="0"/>
              </a:rPr>
              <a:t>Guide name : Mr. </a:t>
            </a:r>
            <a:r>
              <a:rPr lang="en-US" dirty="0" err="1">
                <a:latin typeface="Times New Roman" panose="02020603050405020304" pitchFamily="18" charset="0"/>
                <a:cs typeface="Times New Roman" panose="02020603050405020304" pitchFamily="18" charset="0"/>
              </a:rPr>
              <a:t>sreesh</a:t>
            </a:r>
            <a:r>
              <a:rPr lang="en-US" dirty="0">
                <a:latin typeface="Times New Roman" panose="02020603050405020304" pitchFamily="18" charset="0"/>
                <a:cs typeface="Times New Roman" panose="02020603050405020304" pitchFamily="18" charset="0"/>
              </a:rPr>
              <a:t> gaur</a:t>
            </a:r>
          </a:p>
          <a:p>
            <a:r>
              <a:rPr lang="en-US" dirty="0">
                <a:latin typeface="Times New Roman" panose="02020603050405020304" pitchFamily="18" charset="0"/>
                <a:cs typeface="Times New Roman" panose="02020603050405020304" pitchFamily="18" charset="0"/>
              </a:rPr>
              <a:t>Project Members                  roll no                   sec           </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Shikhar</a:t>
            </a:r>
            <a:r>
              <a:rPr lang="en-US" dirty="0">
                <a:latin typeface="Times New Roman" panose="02020603050405020304" pitchFamily="18" charset="0"/>
                <a:cs typeface="Times New Roman" panose="02020603050405020304" pitchFamily="18" charset="0"/>
              </a:rPr>
              <a:t> Raj                    2000290120144              c</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Shubhi</a:t>
            </a:r>
            <a:r>
              <a:rPr lang="en-US" dirty="0">
                <a:latin typeface="Times New Roman" panose="02020603050405020304" pitchFamily="18" charset="0"/>
                <a:cs typeface="Times New Roman" panose="02020603050405020304" pitchFamily="18" charset="0"/>
              </a:rPr>
              <a:t>                               2000290120160              c</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Abhijeet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Kannaujia</a:t>
            </a:r>
            <a:r>
              <a:rPr lang="en-US" dirty="0">
                <a:latin typeface="Times New Roman" panose="02020603050405020304" pitchFamily="18" charset="0"/>
                <a:cs typeface="Times New Roman" panose="02020603050405020304" pitchFamily="18" charset="0"/>
              </a:rPr>
              <a:t>    2000290120007              a</a:t>
            </a:r>
          </a:p>
        </p:txBody>
      </p:sp>
      <p:pic>
        <p:nvPicPr>
          <p:cNvPr id="4" name="Picture 3" descr="A close-up of a stamp  Description automatically generated with low confidence">
            <a:extLst>
              <a:ext uri="{FF2B5EF4-FFF2-40B4-BE49-F238E27FC236}">
                <a16:creationId xmlns:a16="http://schemas.microsoft.com/office/drawing/2014/main" id="{9C1EB33F-6C7A-B47B-2E93-BD229C27D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67367" cy="1246715"/>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2.jpeg" descr="Logo, company name  Description automatically generated">
            <a:extLst>
              <a:ext uri="{FF2B5EF4-FFF2-40B4-BE49-F238E27FC236}">
                <a16:creationId xmlns:a16="http://schemas.microsoft.com/office/drawing/2014/main" id="{77C69760-3BB0-8C8D-F3D3-171721973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8594" y="0"/>
            <a:ext cx="1203406" cy="1119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367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TROJAN TRAFFIC DETECTION BASED ON MACHINE LEARNING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Authors: MA ZHONGRUI1 , HUANG YUANYUAN1 , LU JIAZHONG1</a:t>
            </a:r>
          </a:p>
        </p:txBody>
      </p:sp>
      <p:sp>
        <p:nvSpPr>
          <p:cNvPr id="3" name="Content Placeholder 2"/>
          <p:cNvSpPr>
            <a:spLocks noGrp="1"/>
          </p:cNvSpPr>
          <p:nvPr>
            <p:ph idx="1"/>
          </p:nvPr>
        </p:nvSpPr>
        <p:spPr/>
        <p:txBody>
          <a:bodyPr>
            <a:normAutofit fontScale="62500" lnSpcReduction="20000"/>
          </a:bodyPr>
          <a:lstStyle/>
          <a:p>
            <a:pPr marL="0" indent="0">
              <a:buNone/>
            </a:pPr>
            <a:r>
              <a:rPr lang="en-US" b="1" dirty="0">
                <a:solidFill>
                  <a:schemeClr val="tx2"/>
                </a:solidFill>
                <a:latin typeface="Times New Roman" panose="02020603050405020304" pitchFamily="18" charset="0"/>
                <a:cs typeface="Times New Roman" panose="02020603050405020304" pitchFamily="18" charset="0"/>
              </a:rPr>
              <a:t>Summary</a:t>
            </a:r>
            <a:r>
              <a:rPr lang="en-US" dirty="0">
                <a:solidFill>
                  <a:schemeClr val="tx2"/>
                </a:solidFill>
                <a:latin typeface="Times New Roman" panose="02020603050405020304" pitchFamily="18" charset="0"/>
                <a:cs typeface="Times New Roman" panose="02020603050405020304" pitchFamily="18" charset="0"/>
              </a:rPr>
              <a:t>: By comparing the various data in the above statistical graphs, we can see that the performance of the three different models established by the Naive Bayesian algorithm for the three types of Trojan traffic is relatively lower than that of the other two machine learning algorithms. In terms of the fluctuation of values, the fluctuation of the relevant values of each model of the Decision Tree algorithm is relatively small, and the performance is relatively stable. However, from all aspects, the evaluation accuracy and precision of the model trained by the Random Forest algorithm are higher than the other two machine learning algorithms, and it can also be seen from the evaluation of each model performed by the F1- Score value that the Random Forest algorithm Compared with the other two machine learning algorithms, the Random Forest algorithm has a better model detection effect. Compared with the other two machine learning algorithms, the model of the Random Forest algorithm is composed of a large number of base learners. The cooperation of different base learners makes the algorithm have better classification capabilities. It can be understood that the model based on the Random Forest algorithm has better performance for Trojan traffic detection than the other two machine learning algorithms, and is more suitable for the detection of Trojan traffic data.</a:t>
            </a:r>
          </a:p>
          <a:p>
            <a:pPr marL="0" indent="0">
              <a:buNone/>
            </a:pPr>
            <a:r>
              <a:rPr lang="en-US" sz="2200" dirty="0">
                <a:solidFill>
                  <a:schemeClr val="tx2"/>
                </a:solidFill>
                <a:latin typeface="Times New Roman" panose="02020603050405020304" pitchFamily="18" charset="0"/>
                <a:cs typeface="Times New Roman" panose="02020603050405020304" pitchFamily="18" charset="0"/>
              </a:rPr>
              <a:t>Year of Publishing: </a:t>
            </a:r>
            <a:r>
              <a:rPr lang="en-US" sz="2200" dirty="0">
                <a:latin typeface="Times New Roman" panose="02020603050405020304" pitchFamily="18" charset="0"/>
                <a:cs typeface="Times New Roman" panose="02020603050405020304" pitchFamily="18" charset="0"/>
              </a:rPr>
              <a:t> June 14,2021 at 18:30:33 UTC from IEEE </a:t>
            </a:r>
            <a:r>
              <a:rPr lang="en-US" sz="2200" dirty="0" err="1">
                <a:latin typeface="Times New Roman" panose="02020603050405020304" pitchFamily="18" charset="0"/>
                <a:cs typeface="Times New Roman" panose="02020603050405020304" pitchFamily="18" charset="0"/>
              </a:rPr>
              <a:t>Xplore</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16504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04504"/>
            <a:ext cx="9905998" cy="1114696"/>
          </a:xfrm>
        </p:spPr>
        <p:txBody>
          <a:bodyPr/>
          <a:lstStyle/>
          <a:p>
            <a:r>
              <a:rPr lang="en-US">
                <a:latin typeface="Times New Roman" panose="02020603050405020304" pitchFamily="18" charset="0"/>
                <a:cs typeface="Times New Roman" panose="02020603050405020304" pitchFamily="18" charset="0"/>
              </a:rPr>
              <a:t>Data-FLOW </a:t>
            </a:r>
            <a:r>
              <a:rPr lang="en-US" dirty="0">
                <a:latin typeface="Times New Roman" panose="02020603050405020304" pitchFamily="18" charset="0"/>
                <a:cs typeface="Times New Roman" panose="02020603050405020304" pitchFamily="18" charset="0"/>
              </a:rPr>
              <a:t>DIAGRAM</a:t>
            </a:r>
          </a:p>
        </p:txBody>
      </p:sp>
      <p:pic>
        <p:nvPicPr>
          <p:cNvPr id="7" name="Content Placeholder 6" descr="A diagram of a software company&#10;&#10;Description automatically generated">
            <a:extLst>
              <a:ext uri="{FF2B5EF4-FFF2-40B4-BE49-F238E27FC236}">
                <a16:creationId xmlns:a16="http://schemas.microsoft.com/office/drawing/2014/main" id="{922CC188-D3CA-F135-3110-58E75824D336}"/>
              </a:ext>
            </a:extLst>
          </p:cNvPr>
          <p:cNvPicPr>
            <a:picLocks noGrp="1" noChangeAspect="1"/>
          </p:cNvPicPr>
          <p:nvPr>
            <p:ph idx="1"/>
          </p:nvPr>
        </p:nvPicPr>
        <p:blipFill>
          <a:blip r:embed="rId2"/>
          <a:stretch>
            <a:fillRect/>
          </a:stretch>
        </p:blipFill>
        <p:spPr>
          <a:xfrm>
            <a:off x="1630868" y="1219200"/>
            <a:ext cx="9038128" cy="5534296"/>
          </a:xfrm>
        </p:spPr>
      </p:pic>
    </p:spTree>
    <p:extLst>
      <p:ext uri="{BB962C8B-B14F-4D97-AF65-F5344CB8AC3E}">
        <p14:creationId xmlns:p14="http://schemas.microsoft.com/office/powerpoint/2010/main" val="1274174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068D0EE-C6C8-484A-AFB7-3602BA27F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DE5FB8C-CC3F-4C24-BF4F-1B5999DE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network&#10;&#10;Description automatically generated">
            <a:extLst>
              <a:ext uri="{FF2B5EF4-FFF2-40B4-BE49-F238E27FC236}">
                <a16:creationId xmlns:a16="http://schemas.microsoft.com/office/drawing/2014/main" id="{EB436641-845A-7193-8A1F-D1AEB09FF117}"/>
              </a:ext>
            </a:extLst>
          </p:cNvPr>
          <p:cNvPicPr>
            <a:picLocks noChangeAspect="1"/>
          </p:cNvPicPr>
          <p:nvPr/>
        </p:nvPicPr>
        <p:blipFill>
          <a:blip r:embed="rId3"/>
          <a:stretch>
            <a:fillRect/>
          </a:stretch>
        </p:blipFill>
        <p:spPr>
          <a:xfrm>
            <a:off x="1228725" y="643467"/>
            <a:ext cx="9591675" cy="5571066"/>
          </a:xfrm>
          <a:prstGeom prst="rect">
            <a:avLst/>
          </a:prstGeom>
        </p:spPr>
      </p:pic>
    </p:spTree>
    <p:extLst>
      <p:ext uri="{BB962C8B-B14F-4D97-AF65-F5344CB8AC3E}">
        <p14:creationId xmlns:p14="http://schemas.microsoft.com/office/powerpoint/2010/main" val="4032469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Status</a:t>
            </a:r>
          </a:p>
        </p:txBody>
      </p:sp>
      <p:sp>
        <p:nvSpPr>
          <p:cNvPr id="5" name="Content Placeholder 4"/>
          <p:cNvSpPr>
            <a:spLocks noGrp="1"/>
          </p:cNvSpPr>
          <p:nvPr>
            <p:ph idx="1"/>
          </p:nvPr>
        </p:nvSpPr>
        <p:spPr>
          <a:xfrm>
            <a:off x="1141412" y="1793966"/>
            <a:ext cx="9905999" cy="3997235"/>
          </a:xfrm>
        </p:spPr>
        <p:txBody>
          <a:bodyPr/>
          <a:lstStyle/>
          <a:p>
            <a:pPr marL="0" indent="0">
              <a:buNone/>
            </a:pPr>
            <a:r>
              <a:rPr lang="en-US" dirty="0">
                <a:latin typeface="Times New Roman" panose="02020603050405020304" pitchFamily="18" charset="0"/>
                <a:cs typeface="Times New Roman" panose="02020603050405020304" pitchFamily="18" charset="0"/>
              </a:rPr>
              <a:t>Login page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3" name="AutoShape 2" descr="blob:https://web.whatsapp.com/691b0f3c-2bcb-4b9d-9237-491710e33f6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lob:https://web.whatsapp.com/691b0f3c-2bcb-4b9d-9237-491710e33f6c"/>
          <p:cNvSpPr>
            <a:spLocks noChangeAspect="1" noChangeArrowheads="1"/>
          </p:cNvSpPr>
          <p:nvPr/>
        </p:nvSpPr>
        <p:spPr bwMode="auto">
          <a:xfrm>
            <a:off x="368935" y="4651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blob:https://web.whatsapp.com/691b0f3c-2bcb-4b9d-9237-491710e33f6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B11E69C0-CBF6-1452-B280-A23DD0E805FD}"/>
              </a:ext>
            </a:extLst>
          </p:cNvPr>
          <p:cNvPicPr>
            <a:picLocks noChangeAspect="1"/>
          </p:cNvPicPr>
          <p:nvPr/>
        </p:nvPicPr>
        <p:blipFill>
          <a:blip r:embed="rId2"/>
          <a:stretch>
            <a:fillRect/>
          </a:stretch>
        </p:blipFill>
        <p:spPr>
          <a:xfrm>
            <a:off x="1887311" y="2457674"/>
            <a:ext cx="9056914" cy="4136526"/>
          </a:xfrm>
          <a:prstGeom prst="rect">
            <a:avLst/>
          </a:prstGeom>
        </p:spPr>
      </p:pic>
    </p:spTree>
    <p:extLst>
      <p:ext uri="{BB962C8B-B14F-4D97-AF65-F5344CB8AC3E}">
        <p14:creationId xmlns:p14="http://schemas.microsoft.com/office/powerpoint/2010/main" val="1057231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intrusion detection System</a:t>
            </a:r>
          </a:p>
        </p:txBody>
      </p:sp>
      <p:pic>
        <p:nvPicPr>
          <p:cNvPr id="7" name="Content Placeholder 6">
            <a:extLst>
              <a:ext uri="{FF2B5EF4-FFF2-40B4-BE49-F238E27FC236}">
                <a16:creationId xmlns:a16="http://schemas.microsoft.com/office/drawing/2014/main" id="{A1CB94F3-B43F-0845-C11B-1AC30D3AA537}"/>
              </a:ext>
            </a:extLst>
          </p:cNvPr>
          <p:cNvPicPr>
            <a:picLocks noGrp="1" noChangeAspect="1"/>
          </p:cNvPicPr>
          <p:nvPr>
            <p:ph idx="1"/>
          </p:nvPr>
        </p:nvPicPr>
        <p:blipFill>
          <a:blip r:embed="rId2"/>
          <a:stretch>
            <a:fillRect/>
          </a:stretch>
        </p:blipFill>
        <p:spPr>
          <a:xfrm>
            <a:off x="428702" y="2249487"/>
            <a:ext cx="10801273" cy="4389437"/>
          </a:xfrm>
        </p:spPr>
      </p:pic>
    </p:spTree>
    <p:extLst>
      <p:ext uri="{BB962C8B-B14F-4D97-AF65-F5344CB8AC3E}">
        <p14:creationId xmlns:p14="http://schemas.microsoft.com/office/powerpoint/2010/main" val="2336851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11EBC880-9E34-71FA-4831-15DD761535BE}"/>
              </a:ext>
            </a:extLst>
          </p:cNvPr>
          <p:cNvPicPr>
            <a:picLocks noGrp="1" noChangeAspect="1"/>
          </p:cNvPicPr>
          <p:nvPr>
            <p:ph idx="1"/>
          </p:nvPr>
        </p:nvPicPr>
        <p:blipFill>
          <a:blip r:embed="rId2"/>
          <a:stretch>
            <a:fillRect/>
          </a:stretch>
        </p:blipFill>
        <p:spPr>
          <a:xfrm>
            <a:off x="1141413" y="3044449"/>
            <a:ext cx="9906000" cy="1951789"/>
          </a:xfrm>
        </p:spPr>
      </p:pic>
      <p:sp>
        <p:nvSpPr>
          <p:cNvPr id="7" name="Title 6">
            <a:extLst>
              <a:ext uri="{FF2B5EF4-FFF2-40B4-BE49-F238E27FC236}">
                <a16:creationId xmlns:a16="http://schemas.microsoft.com/office/drawing/2014/main" id="{A7D29DDC-6D00-CBD2-4750-BEA47977DB47}"/>
              </a:ext>
            </a:extLst>
          </p:cNvPr>
          <p:cNvSpPr>
            <a:spLocks noGrp="1"/>
          </p:cNvSpPr>
          <p:nvPr>
            <p:ph type="title"/>
          </p:nvPr>
        </p:nvSpPr>
        <p:spPr/>
        <p:txBody>
          <a:bodyPr/>
          <a:lstStyle/>
          <a:p>
            <a:r>
              <a:rPr lang="en-IN"/>
              <a:t>Screenshot 2</a:t>
            </a:r>
          </a:p>
        </p:txBody>
      </p:sp>
    </p:spTree>
    <p:extLst>
      <p:ext uri="{BB962C8B-B14F-4D97-AF65-F5344CB8AC3E}">
        <p14:creationId xmlns:p14="http://schemas.microsoft.com/office/powerpoint/2010/main" val="2333872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358537"/>
            <a:ext cx="9905998" cy="4188823"/>
          </a:xfrm>
        </p:spPr>
        <p:txBody>
          <a:bodyPr>
            <a:normAutofit/>
          </a:bodyPr>
          <a:lstStyle/>
          <a:p>
            <a:r>
              <a:rPr lang="en-US" sz="8000" dirty="0">
                <a:latin typeface="Times New Roman" panose="02020603050405020304" pitchFamily="18" charset="0"/>
                <a:cs typeface="Times New Roman" panose="02020603050405020304" pitchFamily="18" charset="0"/>
              </a:rPr>
              <a:t>      Thank you</a:t>
            </a:r>
          </a:p>
        </p:txBody>
      </p:sp>
      <p:sp>
        <p:nvSpPr>
          <p:cNvPr id="3" name="Content Placeholder 2"/>
          <p:cNvSpPr>
            <a:spLocks noGrp="1"/>
          </p:cNvSpPr>
          <p:nvPr>
            <p:ph idx="1"/>
          </p:nvPr>
        </p:nvSpPr>
        <p:spPr>
          <a:xfrm flipV="1">
            <a:off x="1141412" y="-191589"/>
            <a:ext cx="9905999" cy="191590"/>
          </a:xfrm>
        </p:spPr>
        <p:txBody>
          <a:bodyPr>
            <a:normAutofit fontScale="25000" lnSpcReduction="20000"/>
          </a:bodyPr>
          <a:lstStyle/>
          <a:p>
            <a:pPr marL="0" indent="0">
              <a:buNone/>
            </a:pPr>
            <a:endParaRPr lang="en-US" dirty="0"/>
          </a:p>
        </p:txBody>
      </p:sp>
    </p:spTree>
    <p:extLst>
      <p:ext uri="{BB962C8B-B14F-4D97-AF65-F5344CB8AC3E}">
        <p14:creationId xmlns:p14="http://schemas.microsoft.com/office/powerpoint/2010/main" val="1801922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Problem statement</a:t>
            </a:r>
          </a:p>
        </p:txBody>
      </p:sp>
      <p:sp>
        <p:nvSpPr>
          <p:cNvPr id="3" name="Content Placeholder 2"/>
          <p:cNvSpPr>
            <a:spLocks noGrp="1"/>
          </p:cNvSpPr>
          <p:nvPr>
            <p:ph idx="1"/>
          </p:nvPr>
        </p:nvSpPr>
        <p:spPr>
          <a:xfrm>
            <a:off x="966651" y="2249487"/>
            <a:ext cx="10641875" cy="3541714"/>
          </a:xfrm>
        </p:spPr>
        <p:txBody>
          <a:bodyPr>
            <a:normAutofit/>
          </a:bodyPr>
          <a:lstStyle/>
          <a:p>
            <a:pPr marL="800100" indent="-342900" algn="just">
              <a:lnSpc>
                <a:spcPct val="105000"/>
              </a:lnSpc>
              <a:spcBef>
                <a:spcPts val="0"/>
              </a:spcBef>
            </a:pPr>
            <a:r>
              <a:rPr lang="en-US" b="1" dirty="0">
                <a:solidFill>
                  <a:schemeClr val="tx1">
                    <a:lumMod val="95000"/>
                  </a:schemeClr>
                </a:solidFill>
                <a:latin typeface="Times New Roman" panose="02020603050405020304" pitchFamily="18" charset="0"/>
                <a:ea typeface="Open Sans"/>
                <a:cs typeface="Times New Roman" panose="02020603050405020304" pitchFamily="18" charset="0"/>
                <a:sym typeface="Open Sans"/>
              </a:rPr>
              <a:t>The current  monitoring systems may have the following limitations or   problems:</a:t>
            </a:r>
          </a:p>
          <a:p>
            <a:pPr marL="914400" lvl="0" indent="-457200" algn="just">
              <a:lnSpc>
                <a:spcPct val="105000"/>
              </a:lnSpc>
              <a:spcBef>
                <a:spcPts val="0"/>
              </a:spcBef>
              <a:buFont typeface="+mj-lt"/>
              <a:buAutoNum type="arabicPeriod"/>
            </a:pPr>
            <a:r>
              <a:rPr lang="en-US" sz="1800" dirty="0">
                <a:solidFill>
                  <a:schemeClr val="tx2"/>
                </a:solidFill>
                <a:latin typeface="Times New Roman" panose="02020603050405020304" pitchFamily="18" charset="0"/>
                <a:ea typeface="Open Sans"/>
                <a:cs typeface="Times New Roman" panose="02020603050405020304" pitchFamily="18" charset="0"/>
                <a:sym typeface="Open Sans"/>
              </a:rPr>
              <a:t>Inadequate security measures that may lead to unauthorized access and usage of the victim resources.</a:t>
            </a:r>
          </a:p>
          <a:p>
            <a:pPr marL="914400" lvl="0" indent="-457200" algn="just">
              <a:lnSpc>
                <a:spcPct val="105000"/>
              </a:lnSpc>
              <a:spcBef>
                <a:spcPts val="0"/>
              </a:spcBef>
              <a:buFont typeface="+mj-lt"/>
              <a:buAutoNum type="arabicPeriod"/>
            </a:pPr>
            <a:r>
              <a:rPr lang="en-US" sz="1800" dirty="0">
                <a:solidFill>
                  <a:schemeClr val="tx2"/>
                </a:solidFill>
                <a:latin typeface="Times New Roman" panose="02020603050405020304" pitchFamily="18" charset="0"/>
                <a:ea typeface="Open Sans"/>
                <a:cs typeface="Times New Roman" panose="02020603050405020304" pitchFamily="18" charset="0"/>
                <a:sym typeface="Open Sans"/>
              </a:rPr>
              <a:t>Lack of real-time monitoring and control, making it difficult to track and stop malicious activity.</a:t>
            </a:r>
          </a:p>
          <a:p>
            <a:pPr marL="914400" indent="-457200" algn="just">
              <a:lnSpc>
                <a:spcPct val="105000"/>
              </a:lnSpc>
              <a:spcBef>
                <a:spcPts val="0"/>
              </a:spcBef>
              <a:buFont typeface="+mj-lt"/>
              <a:buAutoNum type="arabicPeriod"/>
            </a:pPr>
            <a:r>
              <a:rPr lang="en-US" sz="1800" dirty="0">
                <a:solidFill>
                  <a:schemeClr val="tx2"/>
                </a:solidFill>
                <a:latin typeface="Times New Roman" panose="02020603050405020304" pitchFamily="18" charset="0"/>
                <a:ea typeface="Open Sans"/>
                <a:cs typeface="Times New Roman" panose="02020603050405020304" pitchFamily="18" charset="0"/>
                <a:sym typeface="Open Sans"/>
              </a:rPr>
              <a:t>Insufficient ability to control remote computers, making it difficult to respond to security threats.</a:t>
            </a:r>
          </a:p>
          <a:p>
            <a:pPr marL="457200" indent="0" algn="just">
              <a:lnSpc>
                <a:spcPct val="105000"/>
              </a:lnSpc>
              <a:spcBef>
                <a:spcPts val="0"/>
              </a:spcBef>
              <a:buNone/>
            </a:pPr>
            <a:endParaRPr lang="en-US" dirty="0">
              <a:solidFill>
                <a:schemeClr val="tx2"/>
              </a:solidFill>
              <a:latin typeface="Times New Roman" panose="02020603050405020304" pitchFamily="18" charset="0"/>
              <a:ea typeface="Open Sans"/>
              <a:cs typeface="Times New Roman" panose="02020603050405020304" pitchFamily="18" charset="0"/>
              <a:sym typeface="Open Sans"/>
            </a:endParaRPr>
          </a:p>
          <a:p>
            <a:pPr marL="0" lvl="0" indent="0" algn="just">
              <a:lnSpc>
                <a:spcPct val="105000"/>
              </a:lnSpc>
              <a:spcBef>
                <a:spcPts val="0"/>
              </a:spcBef>
              <a:buNone/>
            </a:pPr>
            <a:r>
              <a:rPr lang="en-US" sz="1900" dirty="0">
                <a:solidFill>
                  <a:schemeClr val="tx2"/>
                </a:solidFill>
                <a:latin typeface="Times New Roman" panose="02020603050405020304" pitchFamily="18" charset="0"/>
                <a:ea typeface="Open Sans"/>
                <a:cs typeface="Times New Roman" panose="02020603050405020304" pitchFamily="18" charset="0"/>
                <a:sym typeface="Open Sans"/>
              </a:rPr>
              <a:t>Our project aims to address these limitations and provide a comprehensive solution that offers improved real-time monitoring and control, and the ability to access the severity of the intrusion.</a:t>
            </a:r>
            <a:endParaRPr lang="en-US" dirty="0">
              <a:solidFill>
                <a:srgbClr val="262626"/>
              </a:solidFill>
              <a:latin typeface="Open Sans"/>
              <a:ea typeface="Open Sans"/>
              <a:cs typeface="Open Sans"/>
              <a:sym typeface="Open Sans"/>
            </a:endParaRPr>
          </a:p>
          <a:p>
            <a:pPr marL="457200" lvl="0" indent="0">
              <a:lnSpc>
                <a:spcPct val="105000"/>
              </a:lnSpc>
              <a:spcBef>
                <a:spcPts val="0"/>
              </a:spcBef>
              <a:buNone/>
            </a:pPr>
            <a:endParaRPr lang="en-US" dirty="0">
              <a:solidFill>
                <a:schemeClr val="tx2"/>
              </a:solidFill>
              <a:latin typeface="Open Sans"/>
              <a:ea typeface="Open Sans"/>
              <a:cs typeface="Open Sans"/>
              <a:sym typeface="Open Sans"/>
            </a:endParaRPr>
          </a:p>
          <a:p>
            <a:pPr marL="914400" indent="-457200" algn="just">
              <a:lnSpc>
                <a:spcPct val="105000"/>
              </a:lnSpc>
              <a:spcBef>
                <a:spcPts val="0"/>
              </a:spcBef>
              <a:buFont typeface="+mj-lt"/>
              <a:buAutoNum type="arabicPeriod"/>
            </a:pPr>
            <a:endParaRPr lang="en-US" b="1" dirty="0">
              <a:solidFill>
                <a:schemeClr val="tx2"/>
              </a:solidFill>
              <a:latin typeface="Open Sans"/>
              <a:ea typeface="Open Sans"/>
              <a:cs typeface="Open Sans"/>
              <a:sym typeface="Open Sans"/>
            </a:endParaRPr>
          </a:p>
        </p:txBody>
      </p:sp>
    </p:spTree>
    <p:extLst>
      <p:ext uri="{BB962C8B-B14F-4D97-AF65-F5344CB8AC3E}">
        <p14:creationId xmlns:p14="http://schemas.microsoft.com/office/powerpoint/2010/main" val="303086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1141412" y="2097088"/>
            <a:ext cx="9905999" cy="4617221"/>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A comprehensive monitoring system:</a:t>
            </a:r>
          </a:p>
          <a:p>
            <a:pPr marL="0" indent="0" algn="just">
              <a:buNone/>
            </a:pPr>
            <a:endParaRPr lang="en-US" b="1"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b="1" dirty="0">
                <a:solidFill>
                  <a:schemeClr val="tx2"/>
                </a:solidFill>
                <a:latin typeface="Times New Roman" panose="02020603050405020304" pitchFamily="18" charset="0"/>
                <a:cs typeface="Times New Roman" panose="02020603050405020304" pitchFamily="18" charset="0"/>
              </a:rPr>
              <a:t>Improved security</a:t>
            </a:r>
            <a:r>
              <a:rPr lang="en-US" dirty="0">
                <a:solidFill>
                  <a:schemeClr val="tx2"/>
                </a:solidFill>
                <a:latin typeface="Times New Roman" panose="02020603050405020304" pitchFamily="18" charset="0"/>
                <a:cs typeface="Times New Roman" panose="02020603050405020304" pitchFamily="18" charset="0"/>
              </a:rPr>
              <a:t>: </a:t>
            </a:r>
            <a:r>
              <a:rPr lang="en-GB" dirty="0">
                <a:solidFill>
                  <a:schemeClr val="tx2"/>
                </a:solidFill>
                <a:latin typeface="Times New Roman" panose="02020603050405020304" pitchFamily="18" charset="0"/>
                <a:cs typeface="Times New Roman" panose="02020603050405020304" pitchFamily="18" charset="0"/>
              </a:rPr>
              <a:t>Incorporate the latest security measures to prevent unauthorized access and ensure the confidentiality of files.</a:t>
            </a:r>
          </a:p>
          <a:p>
            <a:pPr marL="457200" lvl="0" indent="-457200" algn="just">
              <a:buFont typeface="+mj-lt"/>
              <a:buAutoNum type="arabicPeriod"/>
            </a:pPr>
            <a:r>
              <a:rPr lang="en-US" b="1" dirty="0">
                <a:solidFill>
                  <a:schemeClr val="tx2"/>
                </a:solidFill>
                <a:latin typeface="Times New Roman" panose="02020603050405020304" pitchFamily="18" charset="0"/>
                <a:cs typeface="Times New Roman" panose="02020603050405020304" pitchFamily="18" charset="0"/>
              </a:rPr>
              <a:t>Real-Time Monitoring:</a:t>
            </a:r>
            <a:r>
              <a:rPr lang="en-US" dirty="0">
                <a:solidFill>
                  <a:schemeClr val="tx2"/>
                </a:solidFill>
                <a:latin typeface="Times New Roman" panose="02020603050405020304" pitchFamily="18" charset="0"/>
                <a:cs typeface="Times New Roman" panose="02020603050405020304" pitchFamily="18" charset="0"/>
              </a:rPr>
              <a:t> Use real-time monitoring technology to track and control the usage of files in real-time.</a:t>
            </a:r>
          </a:p>
          <a:p>
            <a:pPr marL="0" lvl="0" indent="0" algn="just">
              <a:buNone/>
            </a:pPr>
            <a:endParaRPr lang="en-US" dirty="0">
              <a:solidFill>
                <a:schemeClr val="tx2"/>
              </a:solidFill>
            </a:endParaRPr>
          </a:p>
          <a:p>
            <a:pPr marL="457200" indent="-457200">
              <a:buFont typeface="+mj-lt"/>
              <a:buAutoNum type="arabicPeriod"/>
            </a:pPr>
            <a:endParaRPr lang="en-US" dirty="0"/>
          </a:p>
        </p:txBody>
      </p:sp>
    </p:spTree>
    <p:extLst>
      <p:ext uri="{BB962C8B-B14F-4D97-AF65-F5344CB8AC3E}">
        <p14:creationId xmlns:p14="http://schemas.microsoft.com/office/powerpoint/2010/main" val="2949979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Technology used</a:t>
            </a:r>
          </a:p>
        </p:txBody>
      </p:sp>
      <p:sp>
        <p:nvSpPr>
          <p:cNvPr id="3" name="Content Placeholder 2"/>
          <p:cNvSpPr>
            <a:spLocks noGrp="1"/>
          </p:cNvSpPr>
          <p:nvPr>
            <p:ph idx="1"/>
          </p:nvPr>
        </p:nvSpPr>
        <p:spPr/>
        <p:txBody>
          <a:bodyPr>
            <a:normAutofit/>
          </a:bodyPr>
          <a:lstStyle/>
          <a:p>
            <a:pPr algn="just"/>
            <a:r>
              <a:rPr lang="en-US" b="1" dirty="0">
                <a:solidFill>
                  <a:schemeClr val="tx2"/>
                </a:solidFill>
                <a:latin typeface="Times New Roman" panose="02020603050405020304" pitchFamily="18" charset="0"/>
                <a:cs typeface="Times New Roman" panose="02020603050405020304" pitchFamily="18" charset="0"/>
              </a:rPr>
              <a:t>Machine-Learning Algorithms</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Naiive</a:t>
            </a:r>
            <a:r>
              <a:rPr lang="en-US" dirty="0">
                <a:solidFill>
                  <a:schemeClr val="tx2"/>
                </a:solidFill>
                <a:latin typeface="Times New Roman" panose="02020603050405020304" pitchFamily="18" charset="0"/>
                <a:cs typeface="Times New Roman" panose="02020603050405020304" pitchFamily="18" charset="0"/>
              </a:rPr>
              <a:t> bayes </a:t>
            </a:r>
            <a:r>
              <a:rPr lang="en-US" dirty="0" err="1">
                <a:solidFill>
                  <a:schemeClr val="tx2"/>
                </a:solidFill>
                <a:latin typeface="Times New Roman" panose="02020603050405020304" pitchFamily="18" charset="0"/>
                <a:cs typeface="Times New Roman" panose="02020603050405020304" pitchFamily="18" charset="0"/>
              </a:rPr>
              <a:t>classifer</a:t>
            </a:r>
            <a:r>
              <a:rPr lang="en-US" dirty="0">
                <a:solidFill>
                  <a:schemeClr val="tx2"/>
                </a:solidFill>
                <a:latin typeface="Times New Roman" panose="02020603050405020304" pitchFamily="18" charset="0"/>
                <a:cs typeface="Times New Roman" panose="02020603050405020304" pitchFamily="18" charset="0"/>
              </a:rPr>
              <a:t> Decision tree, Random forest  </a:t>
            </a:r>
          </a:p>
          <a:p>
            <a:pPr algn="just"/>
            <a:r>
              <a:rPr lang="en-US" dirty="0">
                <a:solidFill>
                  <a:schemeClr val="tx2"/>
                </a:solidFill>
                <a:latin typeface="Times New Roman" panose="02020603050405020304" pitchFamily="18" charset="0"/>
                <a:cs typeface="Times New Roman" panose="02020603050405020304" pitchFamily="18" charset="0"/>
              </a:rPr>
              <a:t>Firebase , HTML , CSS , JavaScript</a:t>
            </a:r>
          </a:p>
          <a:p>
            <a:pPr marL="0" indent="0">
              <a:buNone/>
            </a:pPr>
            <a:endParaRPr lang="en-US" dirty="0">
              <a:solidFill>
                <a:schemeClr val="tx2"/>
              </a:solidFill>
            </a:endParaRPr>
          </a:p>
        </p:txBody>
      </p:sp>
    </p:spTree>
    <p:extLst>
      <p:ext uri="{BB962C8B-B14F-4D97-AF65-F5344CB8AC3E}">
        <p14:creationId xmlns:p14="http://schemas.microsoft.com/office/powerpoint/2010/main" val="3165419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794" y="1907176"/>
            <a:ext cx="9427616" cy="2438401"/>
          </a:xfrm>
        </p:spPr>
        <p:txBody>
          <a:bodyPr>
            <a:normAutofit/>
          </a:bodyPr>
          <a:lstStyle/>
          <a:p>
            <a:r>
              <a:rPr lang="en-US" sz="6000" dirty="0">
                <a:latin typeface="Times New Roman" panose="02020603050405020304" pitchFamily="18" charset="0"/>
                <a:cs typeface="Times New Roman" panose="02020603050405020304" pitchFamily="18" charset="0"/>
              </a:rPr>
              <a:t>Literature Survey</a:t>
            </a:r>
          </a:p>
        </p:txBody>
      </p:sp>
      <p:sp>
        <p:nvSpPr>
          <p:cNvPr id="3" name="Content Placeholder 2"/>
          <p:cNvSpPr>
            <a:spLocks noGrp="1"/>
          </p:cNvSpPr>
          <p:nvPr>
            <p:ph idx="1"/>
          </p:nvPr>
        </p:nvSpPr>
        <p:spPr/>
        <p:txBody>
          <a:bodyPr>
            <a:normAutofit/>
          </a:bodyPr>
          <a:lstStyle/>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771855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Detection of Phishing Attacks with Machine Learning Techniques in Cognitive Security Architecture </a:t>
            </a:r>
            <a:br>
              <a:rPr lang="en-US" sz="28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Authors: </a:t>
            </a:r>
            <a:r>
              <a:rPr lang="en-US" sz="1200" dirty="0"/>
              <a:t>Ivan Ortiz-</a:t>
            </a:r>
            <a:r>
              <a:rPr lang="en-US" sz="1200" dirty="0" err="1"/>
              <a:t>Garc</a:t>
            </a:r>
            <a:r>
              <a:rPr lang="en-US" sz="1200" dirty="0"/>
              <a:t> ´ </a:t>
            </a:r>
            <a:r>
              <a:rPr lang="en-US" sz="1200" dirty="0" err="1"/>
              <a:t>es´</a:t>
            </a:r>
            <a:r>
              <a:rPr lang="en-US" sz="1200" dirty="0"/>
              <a:t> ∗, Roberto O. Andrade†, and </a:t>
            </a:r>
            <a:r>
              <a:rPr lang="en-US" sz="1200" dirty="0" err="1"/>
              <a:t>Mar´ıa</a:t>
            </a:r>
            <a:r>
              <a:rPr lang="en-US" sz="1200" dirty="0"/>
              <a:t> Cazares‡</a:t>
            </a:r>
            <a:endParaRPr lang="en-US" sz="1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lgn="just">
              <a:buNone/>
            </a:pPr>
            <a:r>
              <a:rPr lang="en-US" b="1" dirty="0">
                <a:solidFill>
                  <a:schemeClr val="tx2"/>
                </a:solidFill>
                <a:latin typeface="Times New Roman" panose="02020603050405020304" pitchFamily="18" charset="0"/>
                <a:cs typeface="Times New Roman" panose="02020603050405020304" pitchFamily="18" charset="0"/>
              </a:rPr>
              <a:t>Summary</a:t>
            </a:r>
            <a:r>
              <a:rPr lang="en-US" dirty="0">
                <a:solidFill>
                  <a:schemeClr val="tx2"/>
                </a:solidFill>
                <a:latin typeface="Times New Roman" panose="02020603050405020304" pitchFamily="18" charset="0"/>
                <a:cs typeface="Times New Roman" panose="02020603050405020304" pitchFamily="18" charset="0"/>
              </a:rPr>
              <a:t>: Technology let us develop better applications. Some phishing techniques like shortening URLs could be faced with tools like this machine learning application that is capable to determinate if a URL are good or bad, next step after that is add this URL to blacklist.  Although this machine learning couldn’t be right always we can check those URLs into a web checker of </a:t>
            </a:r>
            <a:r>
              <a:rPr lang="en-US" dirty="0" err="1">
                <a:solidFill>
                  <a:schemeClr val="tx2"/>
                </a:solidFill>
                <a:latin typeface="Times New Roman" panose="02020603050405020304" pitchFamily="18" charset="0"/>
                <a:cs typeface="Times New Roman" panose="02020603050405020304" pitchFamily="18" charset="0"/>
              </a:rPr>
              <a:t>shortnening</a:t>
            </a:r>
            <a:r>
              <a:rPr lang="en-US" dirty="0">
                <a:solidFill>
                  <a:schemeClr val="tx2"/>
                </a:solidFill>
                <a:latin typeface="Times New Roman" panose="02020603050405020304" pitchFamily="18" charset="0"/>
                <a:cs typeface="Times New Roman" panose="02020603050405020304" pitchFamily="18" charset="0"/>
              </a:rPr>
              <a:t> URLs. Which bring us to next recommendation.</a:t>
            </a:r>
          </a:p>
          <a:p>
            <a:pPr marL="0" indent="0" algn="just">
              <a:buNone/>
            </a:pPr>
            <a:endParaRPr lang="en-US" dirty="0">
              <a:solidFill>
                <a:schemeClr val="tx2"/>
              </a:solidFill>
              <a:latin typeface="Times New Roman" panose="02020603050405020304" pitchFamily="18" charset="0"/>
              <a:cs typeface="Times New Roman" panose="02020603050405020304" pitchFamily="18" charset="0"/>
            </a:endParaRPr>
          </a:p>
          <a:p>
            <a:pPr marL="0" indent="0" algn="just">
              <a:buNone/>
            </a:pPr>
            <a:r>
              <a:rPr lang="en-US" sz="1500" dirty="0">
                <a:solidFill>
                  <a:schemeClr val="tx2"/>
                </a:solidFill>
                <a:latin typeface="Times New Roman" panose="02020603050405020304" pitchFamily="18" charset="0"/>
                <a:cs typeface="Times New Roman" panose="02020603050405020304" pitchFamily="18" charset="0"/>
              </a:rPr>
              <a:t>Year of publishing:</a:t>
            </a:r>
            <a:r>
              <a:rPr lang="en-US" sz="1500" dirty="0">
                <a:latin typeface="Times New Roman" panose="02020603050405020304" pitchFamily="18" charset="0"/>
                <a:cs typeface="Times New Roman" panose="02020603050405020304" pitchFamily="18" charset="0"/>
              </a:rPr>
              <a:t>2019 International Conference on Computational Science and Computational Intelligence (CSCI) </a:t>
            </a:r>
            <a:endParaRPr lang="en-US" sz="15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6634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96686"/>
            <a:ext cx="9905998" cy="1105988"/>
          </a:xfrm>
        </p:spPr>
        <p:txBody>
          <a:bodyPr>
            <a:normAutofit fontScale="90000"/>
          </a:bodyPr>
          <a:lstStyle/>
          <a:p>
            <a:r>
              <a:rPr lang="en-US" dirty="0">
                <a:latin typeface="Times New Roman" panose="02020603050405020304" pitchFamily="18" charset="0"/>
                <a:cs typeface="Times New Roman" panose="02020603050405020304" pitchFamily="18" charset="0"/>
              </a:rPr>
              <a:t>Learning Environment Containerization of Machine Leaning for Cybersecurity</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Authors: Hossain </a:t>
            </a:r>
            <a:r>
              <a:rPr lang="en-US" sz="1800" dirty="0" err="1">
                <a:latin typeface="Times New Roman" panose="02020603050405020304" pitchFamily="18" charset="0"/>
                <a:cs typeface="Times New Roman" panose="02020603050405020304" pitchFamily="18" charset="0"/>
              </a:rPr>
              <a:t>Shahriar</a:t>
            </a:r>
            <a:r>
              <a:rPr lang="en-US" sz="1800" dirty="0">
                <a:latin typeface="Times New Roman" panose="02020603050405020304" pitchFamily="18" charset="0"/>
                <a:cs typeface="Times New Roman" panose="02020603050405020304" pitchFamily="18" charset="0"/>
              </a:rPr>
              <a:t>, Kai Qian, </a:t>
            </a:r>
            <a:r>
              <a:rPr lang="en-US" sz="1800" dirty="0" err="1">
                <a:latin typeface="Times New Roman" panose="02020603050405020304" pitchFamily="18" charset="0"/>
                <a:cs typeface="Times New Roman" panose="02020603050405020304" pitchFamily="18" charset="0"/>
              </a:rPr>
              <a:t>Hao</a:t>
            </a:r>
            <a:r>
              <a:rPr lang="en-US" sz="1800" dirty="0">
                <a:latin typeface="Times New Roman" panose="02020603050405020304" pitchFamily="18" charset="0"/>
                <a:cs typeface="Times New Roman" panose="02020603050405020304" pitchFamily="18" charset="0"/>
              </a:rPr>
              <a:t> Zhang </a:t>
            </a:r>
          </a:p>
        </p:txBody>
      </p:sp>
      <p:sp>
        <p:nvSpPr>
          <p:cNvPr id="3" name="Content Placeholder 2"/>
          <p:cNvSpPr>
            <a:spLocks noGrp="1"/>
          </p:cNvSpPr>
          <p:nvPr>
            <p:ph idx="1"/>
          </p:nvPr>
        </p:nvSpPr>
        <p:spPr/>
        <p:txBody>
          <a:bodyPr>
            <a:normAutofit fontScale="92500" lnSpcReduction="20000"/>
          </a:bodyPr>
          <a:lstStyle/>
          <a:p>
            <a:pPr marL="0" indent="0" algn="just">
              <a:buNone/>
            </a:pPr>
            <a:r>
              <a:rPr lang="en-US" b="1" dirty="0">
                <a:solidFill>
                  <a:schemeClr val="tx2"/>
                </a:solidFill>
                <a:latin typeface="Times New Roman" panose="02020603050405020304" pitchFamily="18" charset="0"/>
                <a:cs typeface="Times New Roman" panose="02020603050405020304" pitchFamily="18" charset="0"/>
              </a:rPr>
              <a:t>Summary</a:t>
            </a:r>
            <a:r>
              <a:rPr lang="en-US" dirty="0">
                <a:solidFill>
                  <a:schemeClr val="tx2"/>
                </a:solidFill>
                <a:latin typeface="Times New Roman" panose="02020603050405020304" pitchFamily="18" charset="0"/>
                <a:cs typeface="Times New Roman" panose="02020603050405020304" pitchFamily="18" charset="0"/>
              </a:rPr>
              <a:t>: The overall goal of this work is to provide containerized packaging to enable students to avoid the hassle of downloading libraries and building environments, to address the needs and challenges of ML capacity building in terms of cybersecurity, as well as the lack of teaching materials and real-world practical learning environments. This project can help students quickly understand what should be considered based on the use of ML for cybersecurity issues in a unique way so that students can learn from cases of vulnerabilities. The modules have been used in some related computer science classes and get positive feedback.</a:t>
            </a:r>
          </a:p>
          <a:p>
            <a:pPr marL="0" indent="0" algn="just">
              <a:buNone/>
            </a:pPr>
            <a:endParaRPr lang="en-US" sz="1600" dirty="0">
              <a:solidFill>
                <a:schemeClr val="tx2"/>
              </a:solidFill>
              <a:latin typeface="Times New Roman" panose="02020603050405020304" pitchFamily="18" charset="0"/>
              <a:cs typeface="Times New Roman" panose="02020603050405020304" pitchFamily="18" charset="0"/>
            </a:endParaRPr>
          </a:p>
          <a:p>
            <a:pPr marL="0" indent="0" algn="just">
              <a:buNone/>
            </a:pPr>
            <a:r>
              <a:rPr lang="en-US" sz="1600" dirty="0">
                <a:solidFill>
                  <a:schemeClr val="tx2"/>
                </a:solidFill>
                <a:latin typeface="Times New Roman" panose="02020603050405020304" pitchFamily="18" charset="0"/>
                <a:cs typeface="Times New Roman" panose="02020603050405020304" pitchFamily="18" charset="0"/>
              </a:rPr>
              <a:t>Year of Publishing: </a:t>
            </a:r>
            <a:r>
              <a:rPr lang="en-US" sz="1600" dirty="0">
                <a:latin typeface="Times New Roman" panose="02020603050405020304" pitchFamily="18" charset="0"/>
                <a:cs typeface="Times New Roman" panose="02020603050405020304" pitchFamily="18" charset="0"/>
              </a:rPr>
              <a:t>2020 IEEE 44th Annual Computers, Software, and Applications Conference (COMPSAC)</a:t>
            </a:r>
          </a:p>
        </p:txBody>
      </p:sp>
    </p:spTree>
    <p:extLst>
      <p:ext uri="{BB962C8B-B14F-4D97-AF65-F5344CB8AC3E}">
        <p14:creationId xmlns:p14="http://schemas.microsoft.com/office/powerpoint/2010/main" val="864459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Adaptive Machine learning: A Framework for Active Malware Detection</a:t>
            </a:r>
            <a:br>
              <a:rPr lang="en-US"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Authors: </a:t>
            </a:r>
            <a:r>
              <a:rPr lang="en-US" sz="1800" dirty="0"/>
              <a:t>1st Muhammad Aslam</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2249486"/>
            <a:ext cx="9905999" cy="3933599"/>
          </a:xfrm>
        </p:spPr>
        <p:txBody>
          <a:bodyPr>
            <a:normAutofit fontScale="70000" lnSpcReduction="20000"/>
          </a:bodyPr>
          <a:lstStyle/>
          <a:p>
            <a:pPr marL="0" indent="0" algn="just">
              <a:buNone/>
            </a:pPr>
            <a:r>
              <a:rPr lang="en-US" b="1" dirty="0">
                <a:solidFill>
                  <a:schemeClr val="tx2"/>
                </a:solidFill>
                <a:latin typeface="Times New Roman" panose="02020603050405020304" pitchFamily="18" charset="0"/>
                <a:cs typeface="Times New Roman" panose="02020603050405020304" pitchFamily="18" charset="0"/>
              </a:rPr>
              <a:t>Summary</a:t>
            </a:r>
            <a:r>
              <a:rPr lang="en-US" dirty="0">
                <a:solidFill>
                  <a:schemeClr val="tx2"/>
                </a:solidFill>
                <a:latin typeface="Times New Roman" panose="02020603050405020304" pitchFamily="18" charset="0"/>
                <a:cs typeface="Times New Roman" panose="02020603050405020304" pitchFamily="18" charset="0"/>
              </a:rPr>
              <a:t>: This research paper proposed an adaptive machine learning framework that consolidates the fact that our freeloading machine learning technique significantly improves accuracy in detecting phishing attacks. Our multilayered approach utilizes the K-Nearest Neighbor (K-NN), Random forest (RF), and Support Vector Machine (SVM) algorithms at the first layer. The first layer’s output acts as input for the second layer, where the practical ensemble voting classifier approach boosts the standard classification models. s the machine learning model’s performance and enhances the capability of learning by feeding the result to the data repository for later used for training the model. We have utilized four different network traffic data datasets to deal with the dynamic nature of phishing attacks. The proposed system obtained a proficient results-based analysis of performance metrics that detects the malware’s utmost precision of 96.1%, Recall of 97.79%, and F-measure of 96.59%. Decision-maker model of EV archives the 97.6% accuracy mean and 96.42% prediction accuracy for detecting phishing attacks.</a:t>
            </a:r>
          </a:p>
          <a:p>
            <a:pPr marL="0" indent="0" algn="just">
              <a:buNone/>
            </a:pPr>
            <a:endParaRPr lang="en-US" dirty="0">
              <a:solidFill>
                <a:schemeClr val="tx2"/>
              </a:solidFill>
              <a:latin typeface="Times New Roman" panose="02020603050405020304" pitchFamily="18" charset="0"/>
              <a:cs typeface="Times New Roman" panose="02020603050405020304" pitchFamily="18" charset="0"/>
            </a:endParaRPr>
          </a:p>
          <a:p>
            <a:pPr marL="0" indent="0" algn="just">
              <a:buNone/>
            </a:pPr>
            <a:r>
              <a:rPr lang="en-US" sz="2000" dirty="0">
                <a:solidFill>
                  <a:schemeClr val="tx2"/>
                </a:solidFill>
                <a:latin typeface="Times New Roman" panose="02020603050405020304" pitchFamily="18" charset="0"/>
                <a:cs typeface="Times New Roman" panose="02020603050405020304" pitchFamily="18" charset="0"/>
              </a:rPr>
              <a:t>Year of Publishing:</a:t>
            </a:r>
            <a:r>
              <a:rPr lang="en-US" sz="2000" dirty="0">
                <a:latin typeface="Times New Roman" panose="02020603050405020304" pitchFamily="18" charset="0"/>
                <a:cs typeface="Times New Roman" panose="02020603050405020304" pitchFamily="18" charset="0"/>
              </a:rPr>
              <a:t>2020 16th International Conference on Mobility, Sensing and Networking (MSN)</a:t>
            </a:r>
            <a:endParaRPr lang="en-US" sz="20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0622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65760"/>
            <a:ext cx="9905998" cy="1731328"/>
          </a:xfrm>
        </p:spPr>
        <p:txBody>
          <a:bodyPr>
            <a:normAutofit fontScale="90000"/>
          </a:bodyPr>
          <a:lstStyle/>
          <a:p>
            <a:r>
              <a:rPr lang="en-US" dirty="0">
                <a:latin typeface="Times New Roman" panose="02020603050405020304" pitchFamily="18" charset="0"/>
                <a:cs typeface="Times New Roman" panose="02020603050405020304" pitchFamily="18" charset="0"/>
              </a:rPr>
              <a:t>AI in Cybersecurity Education- A Systematic Literature Review of Studies on Cybersecurity MOOCs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Authors: </a:t>
            </a:r>
            <a:r>
              <a:rPr lang="en-US" sz="1800" dirty="0" err="1">
                <a:latin typeface="Times New Roman" panose="02020603050405020304" pitchFamily="18" charset="0"/>
                <a:cs typeface="Times New Roman" panose="02020603050405020304" pitchFamily="18" charset="0"/>
              </a:rPr>
              <a:t>Samuli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Laato</a:t>
            </a:r>
            <a:r>
              <a:rPr lang="en-US" sz="1800" dirty="0">
                <a:latin typeface="Times New Roman" panose="02020603050405020304" pitchFamily="18" charset="0"/>
                <a:cs typeface="Times New Roman" panose="02020603050405020304" pitchFamily="18" charset="0"/>
              </a:rPr>
              <a:t>, Ali Farooq, Henri </a:t>
            </a:r>
            <a:r>
              <a:rPr lang="en-US" sz="1800" dirty="0" err="1">
                <a:latin typeface="Times New Roman" panose="02020603050405020304" pitchFamily="18" charset="0"/>
                <a:cs typeface="Times New Roman" panose="02020603050405020304" pitchFamily="18" charset="0"/>
              </a:rPr>
              <a:t>Tenhunen</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2249487"/>
            <a:ext cx="9905999" cy="4020684"/>
          </a:xfrm>
        </p:spPr>
        <p:txBody>
          <a:bodyPr>
            <a:normAutofit fontScale="70000" lnSpcReduction="20000"/>
          </a:bodyPr>
          <a:lstStyle/>
          <a:p>
            <a:pPr marL="0" indent="0" algn="just">
              <a:buNone/>
            </a:pPr>
            <a:r>
              <a:rPr lang="en-US" b="1" dirty="0">
                <a:solidFill>
                  <a:schemeClr val="tx2"/>
                </a:solidFill>
                <a:latin typeface="Times New Roman" panose="02020603050405020304" pitchFamily="18" charset="0"/>
                <a:cs typeface="Times New Roman" panose="02020603050405020304" pitchFamily="18" charset="0"/>
              </a:rPr>
              <a:t>Summary: </a:t>
            </a:r>
            <a:r>
              <a:rPr lang="en-US" dirty="0">
                <a:solidFill>
                  <a:schemeClr val="tx2"/>
                </a:solidFill>
                <a:latin typeface="Times New Roman" panose="02020603050405020304" pitchFamily="18" charset="0"/>
                <a:cs typeface="Times New Roman" panose="02020603050405020304" pitchFamily="18" charset="0"/>
              </a:rPr>
              <a:t>Investigated how the application of AI has been taught in cybersecurity MOOCs and what design philosophies exist by systematically reviewing existing peer-reviewed studies. The results showed that there are surprisingly few studies concerning cybersecurity MOOCs compared to the amount of courses currently offered. Furthermore, all courses, which were discussed in the papers, were </a:t>
            </a:r>
            <a:r>
              <a:rPr lang="en-US" dirty="0" err="1">
                <a:solidFill>
                  <a:schemeClr val="tx2"/>
                </a:solidFill>
                <a:latin typeface="Times New Roman" panose="02020603050405020304" pitchFamily="18" charset="0"/>
                <a:cs typeface="Times New Roman" panose="02020603050405020304" pitchFamily="18" charset="0"/>
              </a:rPr>
              <a:t>organised</a:t>
            </a:r>
            <a:r>
              <a:rPr lang="en-US" dirty="0">
                <a:solidFill>
                  <a:schemeClr val="tx2"/>
                </a:solidFill>
                <a:latin typeface="Times New Roman" panose="02020603050405020304" pitchFamily="18" charset="0"/>
                <a:cs typeface="Times New Roman" panose="02020603050405020304" pitchFamily="18" charset="0"/>
              </a:rPr>
              <a:t> based on their topic, and none based on the applied method (such as AI). This can be limiting for students looking to specifically learn about how AI is used in the domain of cybersecurity. Finally, only a couple of courses mentioned AI in their course content. These challenges have been addressed by previous work by suggesting that the industry would work together with academia to update course materials to include AI. Altogether, the rapid increase in the popularity of ML applications does not yet show in studies on cybersecurity MOOCs. Updates on existing courses are required to ensure learners receive up to date information on the impact of AI on cybersecurity. New courses could look into </a:t>
            </a:r>
            <a:r>
              <a:rPr lang="en-US" dirty="0" err="1">
                <a:solidFill>
                  <a:schemeClr val="tx2"/>
                </a:solidFill>
                <a:latin typeface="Times New Roman" panose="02020603050405020304" pitchFamily="18" charset="0"/>
                <a:cs typeface="Times New Roman" panose="02020603050405020304" pitchFamily="18" charset="0"/>
              </a:rPr>
              <a:t>organising</a:t>
            </a:r>
            <a:r>
              <a:rPr lang="en-US" dirty="0">
                <a:solidFill>
                  <a:schemeClr val="tx2"/>
                </a:solidFill>
                <a:latin typeface="Times New Roman" panose="02020603050405020304" pitchFamily="18" charset="0"/>
                <a:cs typeface="Times New Roman" panose="02020603050405020304" pitchFamily="18" charset="0"/>
              </a:rPr>
              <a:t> content based on which applications of AI are most relevant for cybersecurity.</a:t>
            </a:r>
          </a:p>
          <a:p>
            <a:pPr marL="0" indent="0" algn="just">
              <a:buNone/>
            </a:pPr>
            <a:endParaRPr lang="en-US" sz="2000" dirty="0">
              <a:solidFill>
                <a:schemeClr val="tx2"/>
              </a:solidFill>
              <a:latin typeface="Times New Roman" panose="02020603050405020304" pitchFamily="18" charset="0"/>
              <a:cs typeface="Times New Roman" panose="02020603050405020304" pitchFamily="18" charset="0"/>
            </a:endParaRPr>
          </a:p>
          <a:p>
            <a:pPr marL="0" indent="0" algn="just">
              <a:buNone/>
            </a:pPr>
            <a:r>
              <a:rPr lang="en-US" sz="2000" dirty="0">
                <a:solidFill>
                  <a:schemeClr val="tx2"/>
                </a:solidFill>
                <a:latin typeface="Times New Roman" panose="02020603050405020304" pitchFamily="18" charset="0"/>
                <a:cs typeface="Times New Roman" panose="02020603050405020304" pitchFamily="18" charset="0"/>
              </a:rPr>
              <a:t>Year Of Publishing:</a:t>
            </a:r>
            <a:r>
              <a:rPr lang="en-US" sz="2000" dirty="0">
                <a:latin typeface="Times New Roman" panose="02020603050405020304" pitchFamily="18" charset="0"/>
                <a:cs typeface="Times New Roman" panose="02020603050405020304" pitchFamily="18" charset="0"/>
              </a:rPr>
              <a:t>2020 IEEE 20th International Conference on Advanced Learning Technologies (ICALT)</a:t>
            </a:r>
            <a:endParaRPr lang="en-US" sz="20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67497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435B04070C7AF408A65736C184B8BF8" ma:contentTypeVersion="5" ma:contentTypeDescription="Create a new document." ma:contentTypeScope="" ma:versionID="e9401ce5a0eae619ad85e8312abb757a">
  <xsd:schema xmlns:xsd="http://www.w3.org/2001/XMLSchema" xmlns:xs="http://www.w3.org/2001/XMLSchema" xmlns:p="http://schemas.microsoft.com/office/2006/metadata/properties" xmlns:ns3="f20ff63e-0060-4d58-b1b3-cd7680176a9f" targetNamespace="http://schemas.microsoft.com/office/2006/metadata/properties" ma:root="true" ma:fieldsID="453440440f1d5217c8406f0565a15e62" ns3:_="">
    <xsd:import namespace="f20ff63e-0060-4d58-b1b3-cd7680176a9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0ff63e-0060-4d58-b1b3-cd7680176a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C2D789-1E12-4B56-BB2E-072C48F00361}">
  <ds:schemaRefs>
    <ds:schemaRef ds:uri="http://schemas.microsoft.com/office/2006/documentManagement/types"/>
    <ds:schemaRef ds:uri="http://schemas.microsoft.com/office/2006/metadata/properties"/>
    <ds:schemaRef ds:uri="http://purl.org/dc/elements/1.1/"/>
    <ds:schemaRef ds:uri="http://purl.org/dc/terms/"/>
    <ds:schemaRef ds:uri="http://purl.org/dc/dcmitype/"/>
    <ds:schemaRef ds:uri="http://www.w3.org/XML/1998/namespace"/>
    <ds:schemaRef ds:uri="f20ff63e-0060-4d58-b1b3-cd7680176a9f"/>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060CF9F1-1A8B-496F-9564-768587E5779F}">
  <ds:schemaRefs>
    <ds:schemaRef ds:uri="http://schemas.microsoft.com/sharepoint/v3/contenttype/forms"/>
  </ds:schemaRefs>
</ds:datastoreItem>
</file>

<file path=customXml/itemProps3.xml><?xml version="1.0" encoding="utf-8"?>
<ds:datastoreItem xmlns:ds="http://schemas.openxmlformats.org/officeDocument/2006/customXml" ds:itemID="{E8E6A0F4-3F6A-42DB-8FF0-101D66AE78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0ff63e-0060-4d58-b1b3-cd7680176a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TM04033919[[fn=Circuit]]</Template>
  <TotalTime>3327</TotalTime>
  <Words>1228</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Open Sans</vt:lpstr>
      <vt:lpstr>Times New Roman</vt:lpstr>
      <vt:lpstr>Tw Cen MT</vt:lpstr>
      <vt:lpstr>Circuit</vt:lpstr>
      <vt:lpstr>                  Kiet group of institutions, gaziabad                 (An ISO – 9001: 2008 Certified &amp; ‘A+’ Grade accredited Institution by NAAC)   Threat Detection and Neutrilization</vt:lpstr>
      <vt:lpstr>   Problem statement</vt:lpstr>
      <vt:lpstr>Objectives</vt:lpstr>
      <vt:lpstr>Technology used</vt:lpstr>
      <vt:lpstr>Literature Survey</vt:lpstr>
      <vt:lpstr>Detection of Phishing Attacks with Machine Learning Techniques in Cognitive Security Architecture                                                                             Authors: Ivan Ortiz-Garc ´ es´ ∗, Roberto O. Andrade†, and Mar´ıa Cazares‡</vt:lpstr>
      <vt:lpstr>Learning Environment Containerization of Machine Leaning for Cybersecurity                                           Authors: Hossain Shahriar, Kai Qian, Hao Zhang </vt:lpstr>
      <vt:lpstr>Adaptive Machine learning: A Framework for Active Malware Detection                                                                                                                                                                                                                       Authors: 1st Muhammad Aslam</vt:lpstr>
      <vt:lpstr>AI in Cybersecurity Education- A Systematic Literature Review of Studies on Cybersecurity MOOCs                                      Authors: Samuli Laato, Ali Farooq, Henri Tenhunen</vt:lpstr>
      <vt:lpstr>TROJAN TRAFFIC DETECTION BASED ON MACHINE LEARNING                                     Authors: MA ZHONGRUI1 , HUANG YUANYUAN1 , LU JIAZHONG1</vt:lpstr>
      <vt:lpstr>Data-FLOW DIAGRAM</vt:lpstr>
      <vt:lpstr>PowerPoint Presentation</vt:lpstr>
      <vt:lpstr>Project Status</vt:lpstr>
      <vt:lpstr>Network intrusion detection System</vt:lpstr>
      <vt:lpstr>Screenshot 2</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 Detection and Neutrilization</dc:title>
  <dc:creator>hp</dc:creator>
  <cp:lastModifiedBy>shikhar.2024cs1068</cp:lastModifiedBy>
  <cp:revision>35</cp:revision>
  <dcterms:created xsi:type="dcterms:W3CDTF">2023-09-26T04:00:33Z</dcterms:created>
  <dcterms:modified xsi:type="dcterms:W3CDTF">2023-12-26T11:03:11Z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0x0101001435B04070C7AF408A65736C184B8BF8</vt:lpwstr>
  </property>
</Properties>
</file>