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4" r:id="rId3"/>
    <p:sldId id="257" r:id="rId4"/>
    <p:sldId id="258" r:id="rId5"/>
    <p:sldId id="259" r:id="rId6"/>
    <p:sldId id="261" r:id="rId7"/>
    <p:sldId id="268" r:id="rId8"/>
    <p:sldId id="269" r:id="rId9"/>
    <p:sldId id="273" r:id="rId10"/>
    <p:sldId id="271" r:id="rId11"/>
    <p:sldId id="272" r:id="rId12"/>
    <p:sldId id="270" r:id="rId13"/>
    <p:sldId id="260" r:id="rId14"/>
    <p:sldId id="262" r:id="rId15"/>
    <p:sldId id="263" r:id="rId16"/>
    <p:sldId id="267" r:id="rId17"/>
    <p:sldId id="265" r:id="rId18"/>
  </p:sldIdLst>
  <p:sldSz cx="18288000" cy="10287000"/>
  <p:notesSz cx="6858000" cy="9144000"/>
  <p:embeddedFontLst>
    <p:embeddedFont>
      <p:font typeface="DM Sans" pitchFamily="2" charset="0"/>
      <p:regular r:id="rId19"/>
      <p:bold r:id="rId20"/>
      <p:italic r:id="rId21"/>
      <p:boldItalic r:id="rId22"/>
    </p:embeddedFont>
    <p:embeddedFont>
      <p:font typeface="DM Sans Bold"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7188465" y="2209131"/>
            <a:ext cx="3559297" cy="3559297"/>
          </a:xfrm>
          <a:custGeom>
            <a:avLst/>
            <a:gdLst/>
            <a:ahLst/>
            <a:cxnLst/>
            <a:rect l="l" t="t" r="r" b="b"/>
            <a:pathLst>
              <a:path w="3559297" h="3559297">
                <a:moveTo>
                  <a:pt x="0" y="0"/>
                </a:moveTo>
                <a:lnTo>
                  <a:pt x="3559297" y="0"/>
                </a:lnTo>
                <a:lnTo>
                  <a:pt x="3559297" y="3559297"/>
                </a:lnTo>
                <a:lnTo>
                  <a:pt x="0" y="35592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648487" y="0"/>
            <a:ext cx="5639513" cy="8564141"/>
          </a:xfrm>
          <a:custGeom>
            <a:avLst/>
            <a:gdLst/>
            <a:ahLst/>
            <a:cxnLst/>
            <a:rect l="l" t="t" r="r" b="b"/>
            <a:pathLst>
              <a:path w="5639513" h="8564141">
                <a:moveTo>
                  <a:pt x="0" y="0"/>
                </a:moveTo>
                <a:lnTo>
                  <a:pt x="5639513" y="0"/>
                </a:lnTo>
                <a:lnTo>
                  <a:pt x="5639513" y="8564141"/>
                </a:lnTo>
                <a:lnTo>
                  <a:pt x="0" y="8564141"/>
                </a:lnTo>
                <a:lnTo>
                  <a:pt x="0" y="0"/>
                </a:lnTo>
                <a:close/>
              </a:path>
            </a:pathLst>
          </a:custGeom>
          <a:blipFill>
            <a:blip r:embed="rId4"/>
            <a:stretch>
              <a:fillRect t="-29208" r="-41233" b="-10295"/>
            </a:stretch>
          </a:blipFill>
        </p:spPr>
      </p:sp>
      <p:sp>
        <p:nvSpPr>
          <p:cNvPr id="4" name="AutoShape 4"/>
          <p:cNvSpPr/>
          <p:nvPr/>
        </p:nvSpPr>
        <p:spPr>
          <a:xfrm>
            <a:off x="0" y="8562086"/>
            <a:ext cx="18288000" cy="1726968"/>
          </a:xfrm>
          <a:prstGeom prst="rect">
            <a:avLst/>
          </a:prstGeom>
          <a:solidFill>
            <a:srgbClr val="EDD767"/>
          </a:solidFill>
        </p:spPr>
      </p:sp>
      <p:grpSp>
        <p:nvGrpSpPr>
          <p:cNvPr id="5" name="Group 5"/>
          <p:cNvGrpSpPr/>
          <p:nvPr/>
        </p:nvGrpSpPr>
        <p:grpSpPr>
          <a:xfrm>
            <a:off x="757985" y="3213380"/>
            <a:ext cx="9738112" cy="5110097"/>
            <a:chOff x="0" y="0"/>
            <a:chExt cx="12984150" cy="6813462"/>
          </a:xfrm>
        </p:grpSpPr>
        <p:sp>
          <p:nvSpPr>
            <p:cNvPr id="6" name="TextBox 6"/>
            <p:cNvSpPr txBox="1"/>
            <p:nvPr/>
          </p:nvSpPr>
          <p:spPr>
            <a:xfrm>
              <a:off x="0" y="0"/>
              <a:ext cx="12984150" cy="5791200"/>
            </a:xfrm>
            <a:prstGeom prst="rect">
              <a:avLst/>
            </a:prstGeom>
          </p:spPr>
          <p:txBody>
            <a:bodyPr lIns="0" tIns="0" rIns="0" bIns="0" rtlCol="0" anchor="t">
              <a:spAutoFit/>
            </a:bodyPr>
            <a:lstStyle/>
            <a:p>
              <a:pPr algn="l">
                <a:lnSpc>
                  <a:spcPts val="11400"/>
                </a:lnSpc>
              </a:pPr>
              <a:r>
                <a:rPr lang="en-US" sz="9500">
                  <a:solidFill>
                    <a:srgbClr val="000000"/>
                  </a:solidFill>
                  <a:latin typeface="DM Sans"/>
                  <a:ea typeface="DM Sans"/>
                  <a:cs typeface="DM Sans"/>
                  <a:sym typeface="DM Sans"/>
                </a:rPr>
                <a:t>ML BASED RESUME CLASSIFIER</a:t>
              </a:r>
            </a:p>
          </p:txBody>
        </p:sp>
        <p:sp>
          <p:nvSpPr>
            <p:cNvPr id="7" name="TextBox 7"/>
            <p:cNvSpPr txBox="1"/>
            <p:nvPr/>
          </p:nvSpPr>
          <p:spPr>
            <a:xfrm>
              <a:off x="0" y="6137187"/>
              <a:ext cx="12984150" cy="6762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000000"/>
                  </a:solidFill>
                  <a:latin typeface="DM Sans"/>
                  <a:ea typeface="DM Sans"/>
                  <a:cs typeface="DM Sans"/>
                  <a:sym typeface="DM Sans"/>
                </a:rPr>
                <a:t>(Resupro)</a:t>
              </a:r>
            </a:p>
          </p:txBody>
        </p:sp>
      </p:grpSp>
      <p:sp>
        <p:nvSpPr>
          <p:cNvPr id="8" name="Freeform 8"/>
          <p:cNvSpPr/>
          <p:nvPr/>
        </p:nvSpPr>
        <p:spPr>
          <a:xfrm>
            <a:off x="12648487" y="-2054"/>
            <a:ext cx="5639513" cy="8564141"/>
          </a:xfrm>
          <a:custGeom>
            <a:avLst/>
            <a:gdLst/>
            <a:ahLst/>
            <a:cxnLst/>
            <a:rect l="l" t="t" r="r" b="b"/>
            <a:pathLst>
              <a:path w="5639513" h="8564141">
                <a:moveTo>
                  <a:pt x="0" y="0"/>
                </a:moveTo>
                <a:lnTo>
                  <a:pt x="5639513" y="0"/>
                </a:lnTo>
                <a:lnTo>
                  <a:pt x="5639513" y="8564140"/>
                </a:lnTo>
                <a:lnTo>
                  <a:pt x="0" y="8564140"/>
                </a:lnTo>
                <a:lnTo>
                  <a:pt x="0" y="0"/>
                </a:lnTo>
                <a:close/>
              </a:path>
            </a:pathLst>
          </a:custGeom>
          <a:blipFill>
            <a:blip r:embed="rId5"/>
            <a:stretch>
              <a:fillRect l="-107398" r="-20390"/>
            </a:stretch>
          </a:blipFill>
        </p:spPr>
      </p:sp>
      <p:sp>
        <p:nvSpPr>
          <p:cNvPr id="9" name="Freeform 9"/>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6"/>
            <a:stretch>
              <a:fillRect/>
            </a:stretch>
          </a:blipFill>
        </p:spPr>
      </p:sp>
      <p:sp>
        <p:nvSpPr>
          <p:cNvPr id="10" name="Freeform 10"/>
          <p:cNvSpPr/>
          <p:nvPr/>
        </p:nvSpPr>
        <p:spPr>
          <a:xfrm>
            <a:off x="10766812" y="118154"/>
            <a:ext cx="1610458" cy="1329736"/>
          </a:xfrm>
          <a:custGeom>
            <a:avLst/>
            <a:gdLst/>
            <a:ahLst/>
            <a:cxnLst/>
            <a:rect l="l" t="t" r="r" b="b"/>
            <a:pathLst>
              <a:path w="1610458" h="1329736">
                <a:moveTo>
                  <a:pt x="0" y="0"/>
                </a:moveTo>
                <a:lnTo>
                  <a:pt x="1610458" y="0"/>
                </a:lnTo>
                <a:lnTo>
                  <a:pt x="1610458" y="1329736"/>
                </a:lnTo>
                <a:lnTo>
                  <a:pt x="0" y="1329736"/>
                </a:lnTo>
                <a:lnTo>
                  <a:pt x="0" y="0"/>
                </a:lnTo>
                <a:close/>
              </a:path>
            </a:pathLst>
          </a:custGeom>
          <a:blipFill>
            <a:blip r:embed="rId7"/>
            <a:stretch>
              <a:fillRect/>
            </a:stretch>
          </a:blipFill>
        </p:spPr>
      </p:sp>
      <p:sp>
        <p:nvSpPr>
          <p:cNvPr id="11" name="TextBox 11"/>
          <p:cNvSpPr txBox="1"/>
          <p:nvPr/>
        </p:nvSpPr>
        <p:spPr>
          <a:xfrm>
            <a:off x="0" y="8854562"/>
            <a:ext cx="12037482" cy="752475"/>
          </a:xfrm>
          <a:prstGeom prst="rect">
            <a:avLst/>
          </a:prstGeom>
        </p:spPr>
        <p:txBody>
          <a:bodyPr lIns="0" tIns="0" rIns="0" bIns="0" rtlCol="0" anchor="t">
            <a:spAutoFit/>
          </a:bodyPr>
          <a:lstStyle/>
          <a:p>
            <a:pPr algn="ctr">
              <a:lnSpc>
                <a:spcPts val="5964"/>
              </a:lnSpc>
            </a:pPr>
            <a:r>
              <a:rPr lang="en-US" sz="4970" b="1">
                <a:solidFill>
                  <a:srgbClr val="000000"/>
                </a:solidFill>
                <a:latin typeface="DM Sans Bold"/>
                <a:ea typeface="DM Sans Bold"/>
                <a:cs typeface="DM Sans Bold"/>
                <a:sym typeface="DM Sans Bold"/>
              </a:rPr>
              <a:t>PCS-03,  Guide: Prof. Abhishek Goyal</a:t>
            </a:r>
          </a:p>
        </p:txBody>
      </p:sp>
      <p:sp>
        <p:nvSpPr>
          <p:cNvPr id="12" name="TextBox 12"/>
          <p:cNvSpPr txBox="1"/>
          <p:nvPr/>
        </p:nvSpPr>
        <p:spPr>
          <a:xfrm>
            <a:off x="1831545" y="238175"/>
            <a:ext cx="8916217" cy="3135620"/>
          </a:xfrm>
          <a:prstGeom prst="rect">
            <a:avLst/>
          </a:prstGeom>
        </p:spPr>
        <p:txBody>
          <a:bodyPr lIns="0" tIns="0" rIns="0" bIns="0" rtlCol="0" anchor="t">
            <a:spAutoFit/>
          </a:bodyPr>
          <a:lstStyle/>
          <a:p>
            <a:pPr algn="ctr">
              <a:lnSpc>
                <a:spcPts val="4990"/>
              </a:lnSpc>
            </a:pPr>
            <a:r>
              <a:rPr lang="en-US" sz="3564">
                <a:solidFill>
                  <a:srgbClr val="000000"/>
                </a:solidFill>
                <a:latin typeface="DM Sans"/>
                <a:ea typeface="DM Sans"/>
                <a:cs typeface="DM Sans"/>
                <a:sym typeface="DM Sans"/>
              </a:rPr>
              <a:t>KIET Group of Institutions, Ghaziabad </a:t>
            </a:r>
          </a:p>
          <a:p>
            <a:pPr algn="ctr">
              <a:lnSpc>
                <a:spcPts val="4990"/>
              </a:lnSpc>
            </a:pPr>
            <a:r>
              <a:rPr lang="en-US" sz="3564">
                <a:solidFill>
                  <a:srgbClr val="000000"/>
                </a:solidFill>
                <a:latin typeface="DM Sans"/>
                <a:ea typeface="DM Sans"/>
                <a:cs typeface="DM Sans"/>
                <a:sym typeface="DM Sans"/>
              </a:rPr>
              <a:t>(An ISO– 9001: 2008 Certified &amp; ‘A+’ Grade accredited </a:t>
            </a:r>
          </a:p>
          <a:p>
            <a:pPr algn="ctr">
              <a:lnSpc>
                <a:spcPts val="4990"/>
              </a:lnSpc>
            </a:pPr>
            <a:r>
              <a:rPr lang="en-US" sz="3564">
                <a:solidFill>
                  <a:srgbClr val="000000"/>
                </a:solidFill>
                <a:latin typeface="DM Sans"/>
                <a:ea typeface="DM Sans"/>
                <a:cs typeface="DM Sans"/>
                <a:sym typeface="DM Sans"/>
              </a:rPr>
              <a:t>Institution by NAAC)</a:t>
            </a:r>
          </a:p>
          <a:p>
            <a:pPr algn="ctr">
              <a:lnSpc>
                <a:spcPts val="4990"/>
              </a:lnSpc>
              <a:spcBef>
                <a:spcPct val="0"/>
              </a:spcBef>
            </a:pPr>
            <a:endParaRPr lang="en-US" sz="3564">
              <a:solidFill>
                <a:srgbClr val="000000"/>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CD89A-3021-6833-3FDA-0449A410F25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84C02786-3FB4-36EF-B7DB-222F512E09E5}"/>
              </a:ext>
            </a:extLst>
          </p:cNvPr>
          <p:cNvSpPr/>
          <p:nvPr/>
        </p:nvSpPr>
        <p:spPr>
          <a:xfrm>
            <a:off x="0" y="0"/>
            <a:ext cx="6944383" cy="10287000"/>
          </a:xfrm>
          <a:prstGeom prst="rect">
            <a:avLst/>
          </a:prstGeom>
          <a:solidFill>
            <a:srgbClr val="EDD767"/>
          </a:solidFill>
        </p:spPr>
      </p:sp>
      <p:sp>
        <p:nvSpPr>
          <p:cNvPr id="3" name="TextBox 3">
            <a:extLst>
              <a:ext uri="{FF2B5EF4-FFF2-40B4-BE49-F238E27FC236}">
                <a16:creationId xmlns:a16="http://schemas.microsoft.com/office/drawing/2014/main" id="{DAD8E3B2-C1AF-DC49-2500-A9244150C2B9}"/>
              </a:ext>
            </a:extLst>
          </p:cNvPr>
          <p:cNvSpPr txBox="1"/>
          <p:nvPr/>
        </p:nvSpPr>
        <p:spPr>
          <a:xfrm>
            <a:off x="514223" y="4315811"/>
            <a:ext cx="5423061" cy="1228725"/>
          </a:xfrm>
          <a:prstGeom prst="rect">
            <a:avLst/>
          </a:prstGeom>
        </p:spPr>
        <p:txBody>
          <a:bodyPr lIns="0" tIns="0" rIns="0" bIns="0" rtlCol="0" anchor="t">
            <a:spAutoFit/>
          </a:bodyPr>
          <a:lstStyle/>
          <a:p>
            <a:pPr algn="ctr">
              <a:lnSpc>
                <a:spcPts val="9674"/>
              </a:lnSpc>
            </a:pPr>
            <a:r>
              <a:rPr lang="en-US" sz="8062" b="1" dirty="0">
                <a:solidFill>
                  <a:srgbClr val="000000"/>
                </a:solidFill>
                <a:latin typeface="DM Sans Bold"/>
                <a:ea typeface="DM Sans Bold"/>
                <a:cs typeface="DM Sans Bold"/>
                <a:sym typeface="DM Sans Bold"/>
              </a:rPr>
              <a:t>RESULTS</a:t>
            </a:r>
          </a:p>
        </p:txBody>
      </p:sp>
      <p:sp>
        <p:nvSpPr>
          <p:cNvPr id="6" name="Freeform 6">
            <a:extLst>
              <a:ext uri="{FF2B5EF4-FFF2-40B4-BE49-F238E27FC236}">
                <a16:creationId xmlns:a16="http://schemas.microsoft.com/office/drawing/2014/main" id="{86549312-6D8C-5BF3-38AD-A7B10AEBBB21}"/>
              </a:ext>
            </a:extLst>
          </p:cNvPr>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pic>
        <p:nvPicPr>
          <p:cNvPr id="7" name="Picture 6">
            <a:extLst>
              <a:ext uri="{FF2B5EF4-FFF2-40B4-BE49-F238E27FC236}">
                <a16:creationId xmlns:a16="http://schemas.microsoft.com/office/drawing/2014/main" id="{83CF08E2-7A1C-2A3B-A3B6-8C3513A94EF7}"/>
              </a:ext>
            </a:extLst>
          </p:cNvPr>
          <p:cNvPicPr>
            <a:picLocks noChangeAspect="1"/>
          </p:cNvPicPr>
          <p:nvPr/>
        </p:nvPicPr>
        <p:blipFill>
          <a:blip r:embed="rId3"/>
          <a:stretch>
            <a:fillRect/>
          </a:stretch>
        </p:blipFill>
        <p:spPr>
          <a:xfrm>
            <a:off x="7549067" y="301894"/>
            <a:ext cx="10224710" cy="9683212"/>
          </a:xfrm>
          <a:prstGeom prst="rect">
            <a:avLst/>
          </a:prstGeom>
        </p:spPr>
      </p:pic>
    </p:spTree>
    <p:extLst>
      <p:ext uri="{BB962C8B-B14F-4D97-AF65-F5344CB8AC3E}">
        <p14:creationId xmlns:p14="http://schemas.microsoft.com/office/powerpoint/2010/main" val="6131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67955-FE9F-0D37-7C85-A925CCCCBE2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94FF072-AC6C-5990-1C00-91B0F2B73E2E}"/>
              </a:ext>
            </a:extLst>
          </p:cNvPr>
          <p:cNvSpPr/>
          <p:nvPr/>
        </p:nvSpPr>
        <p:spPr>
          <a:xfrm>
            <a:off x="0" y="0"/>
            <a:ext cx="6944383" cy="10287000"/>
          </a:xfrm>
          <a:prstGeom prst="rect">
            <a:avLst/>
          </a:prstGeom>
          <a:solidFill>
            <a:srgbClr val="EDD767"/>
          </a:solidFill>
        </p:spPr>
      </p:sp>
      <p:sp>
        <p:nvSpPr>
          <p:cNvPr id="3" name="TextBox 3">
            <a:extLst>
              <a:ext uri="{FF2B5EF4-FFF2-40B4-BE49-F238E27FC236}">
                <a16:creationId xmlns:a16="http://schemas.microsoft.com/office/drawing/2014/main" id="{34FBCD81-E812-4574-E386-95D574B8E1E5}"/>
              </a:ext>
            </a:extLst>
          </p:cNvPr>
          <p:cNvSpPr txBox="1"/>
          <p:nvPr/>
        </p:nvSpPr>
        <p:spPr>
          <a:xfrm>
            <a:off x="514223" y="4315811"/>
            <a:ext cx="5423061" cy="1228725"/>
          </a:xfrm>
          <a:prstGeom prst="rect">
            <a:avLst/>
          </a:prstGeom>
        </p:spPr>
        <p:txBody>
          <a:bodyPr lIns="0" tIns="0" rIns="0" bIns="0" rtlCol="0" anchor="t">
            <a:spAutoFit/>
          </a:bodyPr>
          <a:lstStyle/>
          <a:p>
            <a:pPr algn="ctr">
              <a:lnSpc>
                <a:spcPts val="9674"/>
              </a:lnSpc>
            </a:pPr>
            <a:r>
              <a:rPr lang="en-US" sz="8062" b="1" dirty="0">
                <a:solidFill>
                  <a:srgbClr val="000000"/>
                </a:solidFill>
                <a:latin typeface="DM Sans Bold"/>
                <a:ea typeface="DM Sans Bold"/>
                <a:cs typeface="DM Sans Bold"/>
                <a:sym typeface="DM Sans Bold"/>
              </a:rPr>
              <a:t>RESULTS</a:t>
            </a:r>
          </a:p>
        </p:txBody>
      </p:sp>
      <p:sp>
        <p:nvSpPr>
          <p:cNvPr id="6" name="Freeform 6">
            <a:extLst>
              <a:ext uri="{FF2B5EF4-FFF2-40B4-BE49-F238E27FC236}">
                <a16:creationId xmlns:a16="http://schemas.microsoft.com/office/drawing/2014/main" id="{1F1AD5DF-4DAA-6CF4-DFBD-420379246467}"/>
              </a:ext>
            </a:extLst>
          </p:cNvPr>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pic>
        <p:nvPicPr>
          <p:cNvPr id="13" name="Picture 12">
            <a:extLst>
              <a:ext uri="{FF2B5EF4-FFF2-40B4-BE49-F238E27FC236}">
                <a16:creationId xmlns:a16="http://schemas.microsoft.com/office/drawing/2014/main" id="{6042BAD4-50B4-2AA3-D8FD-58D8D1E13428}"/>
              </a:ext>
            </a:extLst>
          </p:cNvPr>
          <p:cNvPicPr>
            <a:picLocks noChangeAspect="1"/>
          </p:cNvPicPr>
          <p:nvPr/>
        </p:nvPicPr>
        <p:blipFill>
          <a:blip r:embed="rId3"/>
          <a:stretch>
            <a:fillRect/>
          </a:stretch>
        </p:blipFill>
        <p:spPr>
          <a:xfrm>
            <a:off x="7331198" y="253180"/>
            <a:ext cx="10464702" cy="9780639"/>
          </a:xfrm>
          <a:prstGeom prst="rect">
            <a:avLst/>
          </a:prstGeom>
        </p:spPr>
      </p:pic>
    </p:spTree>
    <p:extLst>
      <p:ext uri="{BB962C8B-B14F-4D97-AF65-F5344CB8AC3E}">
        <p14:creationId xmlns:p14="http://schemas.microsoft.com/office/powerpoint/2010/main" val="297613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62978-29AB-42BD-8450-F8B781545382}"/>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32833D7-3F60-2855-CE40-285559810D0F}"/>
              </a:ext>
            </a:extLst>
          </p:cNvPr>
          <p:cNvSpPr/>
          <p:nvPr/>
        </p:nvSpPr>
        <p:spPr>
          <a:xfrm>
            <a:off x="0" y="0"/>
            <a:ext cx="7794923" cy="10287000"/>
          </a:xfrm>
          <a:prstGeom prst="rect">
            <a:avLst/>
          </a:prstGeom>
          <a:solidFill>
            <a:srgbClr val="EDD767"/>
          </a:solidFill>
        </p:spPr>
      </p:sp>
      <p:sp>
        <p:nvSpPr>
          <p:cNvPr id="3" name="TextBox 3">
            <a:extLst>
              <a:ext uri="{FF2B5EF4-FFF2-40B4-BE49-F238E27FC236}">
                <a16:creationId xmlns:a16="http://schemas.microsoft.com/office/drawing/2014/main" id="{E0D7882B-505C-856F-990E-22571FA67075}"/>
              </a:ext>
            </a:extLst>
          </p:cNvPr>
          <p:cNvSpPr txBox="1"/>
          <p:nvPr/>
        </p:nvSpPr>
        <p:spPr>
          <a:xfrm>
            <a:off x="242001" y="4041262"/>
            <a:ext cx="7552922" cy="1228725"/>
          </a:xfrm>
          <a:prstGeom prst="rect">
            <a:avLst/>
          </a:prstGeom>
        </p:spPr>
        <p:txBody>
          <a:bodyPr lIns="0" tIns="0" rIns="0" bIns="0" rtlCol="0" anchor="t">
            <a:spAutoFit/>
          </a:bodyPr>
          <a:lstStyle/>
          <a:p>
            <a:pPr algn="ctr">
              <a:lnSpc>
                <a:spcPts val="9600"/>
              </a:lnSpc>
            </a:pPr>
            <a:r>
              <a:rPr lang="en-US" sz="8000" b="1" dirty="0">
                <a:solidFill>
                  <a:srgbClr val="000000"/>
                </a:solidFill>
                <a:latin typeface="DM Sans Bold"/>
                <a:ea typeface="DM Sans Bold"/>
                <a:cs typeface="DM Sans Bold"/>
                <a:sym typeface="DM Sans Bold"/>
              </a:rPr>
              <a:t>OUTCOMES</a:t>
            </a:r>
          </a:p>
        </p:txBody>
      </p:sp>
      <p:sp>
        <p:nvSpPr>
          <p:cNvPr id="5" name="Freeform 5">
            <a:extLst>
              <a:ext uri="{FF2B5EF4-FFF2-40B4-BE49-F238E27FC236}">
                <a16:creationId xmlns:a16="http://schemas.microsoft.com/office/drawing/2014/main" id="{7048A82A-75F7-D86C-5B74-CB28052F7EEE}"/>
              </a:ext>
            </a:extLst>
          </p:cNvPr>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sp>
        <p:nvSpPr>
          <p:cNvPr id="8" name="Rectangle 3">
            <a:extLst>
              <a:ext uri="{FF2B5EF4-FFF2-40B4-BE49-F238E27FC236}">
                <a16:creationId xmlns:a16="http://schemas.microsoft.com/office/drawing/2014/main" id="{E9ECC567-3388-4D5F-FBC1-4DCDF7804746}"/>
              </a:ext>
            </a:extLst>
          </p:cNvPr>
          <p:cNvSpPr>
            <a:spLocks noChangeArrowheads="1"/>
          </p:cNvSpPr>
          <p:nvPr/>
        </p:nvSpPr>
        <p:spPr bwMode="auto">
          <a:xfrm rot="10800000" flipV="1">
            <a:off x="7950186" y="697586"/>
            <a:ext cx="9982200" cy="827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Simplified Resume Creation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Users can easily generate well-structured resumes using customizable templates provided by the system. Users can download the resume in pdf format.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Accurate Domain Classification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The system automatically classifies resumes into relevant job categories (e.g., Data Science, Java Developer, HR) using NLP and machine learning.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Candidate Scoring Mechanism</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Assigned objective scores to resumes based on experience, number of skills, and company type—enabling fair evaluation, as the scoring is domain specific.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Data-Driven Candidate Comparison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Enabled side-by-side comparison of multiple candidates from the same domain, assisting recruiters in making informed decisions.</a:t>
            </a:r>
          </a:p>
        </p:txBody>
      </p:sp>
    </p:spTree>
    <p:extLst>
      <p:ext uri="{BB962C8B-B14F-4D97-AF65-F5344CB8AC3E}">
        <p14:creationId xmlns:p14="http://schemas.microsoft.com/office/powerpoint/2010/main" val="347659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801827" y="310033"/>
            <a:ext cx="8166108" cy="1228725"/>
          </a:xfrm>
          <a:prstGeom prst="rect">
            <a:avLst/>
          </a:prstGeom>
        </p:spPr>
        <p:txBody>
          <a:bodyPr lIns="0" tIns="0" rIns="0" bIns="0" rtlCol="0" anchor="t">
            <a:spAutoFit/>
          </a:bodyPr>
          <a:lstStyle/>
          <a:p>
            <a:pPr algn="l">
              <a:lnSpc>
                <a:spcPts val="9600"/>
              </a:lnSpc>
            </a:pPr>
            <a:r>
              <a:rPr lang="en-US" sz="8000" b="1">
                <a:solidFill>
                  <a:srgbClr val="000000"/>
                </a:solidFill>
                <a:latin typeface="DM Sans Bold"/>
                <a:ea typeface="DM Sans Bold"/>
                <a:cs typeface="DM Sans Bold"/>
                <a:sym typeface="DM Sans Bold"/>
              </a:rPr>
              <a:t>SDG MAPPING</a:t>
            </a:r>
          </a:p>
        </p:txBody>
      </p:sp>
      <p:sp>
        <p:nvSpPr>
          <p:cNvPr id="4" name="AutoShape 4"/>
          <p:cNvSpPr/>
          <p:nvPr/>
        </p:nvSpPr>
        <p:spPr>
          <a:xfrm>
            <a:off x="0" y="9477720"/>
            <a:ext cx="18288000" cy="809280"/>
          </a:xfrm>
          <a:prstGeom prst="rect">
            <a:avLst/>
          </a:prstGeom>
          <a:solidFill>
            <a:srgbClr val="EDD767"/>
          </a:solidFill>
        </p:spPr>
      </p:sp>
      <p:sp>
        <p:nvSpPr>
          <p:cNvPr id="5" name="TextBox 5"/>
          <p:cNvSpPr txBox="1"/>
          <p:nvPr/>
        </p:nvSpPr>
        <p:spPr>
          <a:xfrm>
            <a:off x="801827" y="1710326"/>
            <a:ext cx="17201590" cy="7924800"/>
          </a:xfrm>
          <a:prstGeom prst="rect">
            <a:avLst/>
          </a:prstGeom>
        </p:spPr>
        <p:txBody>
          <a:bodyPr lIns="0" tIns="0" rIns="0" bIns="0" rtlCol="0" anchor="t">
            <a:spAutoFit/>
          </a:bodyPr>
          <a:lstStyle/>
          <a:p>
            <a:pPr algn="just">
              <a:lnSpc>
                <a:spcPts val="2877"/>
              </a:lnSpc>
            </a:pPr>
            <a:r>
              <a:rPr lang="en-US" sz="2398" b="1">
                <a:solidFill>
                  <a:srgbClr val="000000"/>
                </a:solidFill>
                <a:latin typeface="DM Sans Bold"/>
                <a:ea typeface="DM Sans Bold"/>
                <a:cs typeface="DM Sans Bold"/>
                <a:sym typeface="DM Sans Bold"/>
              </a:rPr>
              <a:t>SDG 4: Quality Education</a:t>
            </a:r>
          </a:p>
          <a:p>
            <a:pPr algn="just">
              <a:lnSpc>
                <a:spcPts val="2877"/>
              </a:lnSpc>
            </a:pPr>
            <a:r>
              <a:rPr lang="en-US" sz="2398" b="1">
                <a:solidFill>
                  <a:srgbClr val="000000"/>
                </a:solidFill>
                <a:latin typeface="DM Sans Bold"/>
                <a:ea typeface="DM Sans Bold"/>
                <a:cs typeface="DM Sans Bold"/>
                <a:sym typeface="DM Sans Bold"/>
              </a:rPr>
              <a:t>Goal: Ensure inclusive and equitable quality education and promote lifelong learning opportunities for all.</a:t>
            </a:r>
          </a:p>
          <a:p>
            <a:pPr algn="just">
              <a:lnSpc>
                <a:spcPts val="2877"/>
              </a:lnSpc>
            </a:pPr>
            <a:r>
              <a:rPr lang="en-US" sz="2398">
                <a:solidFill>
                  <a:srgbClr val="000000"/>
                </a:solidFill>
                <a:latin typeface="DM Sans"/>
                <a:ea typeface="DM Sans"/>
                <a:cs typeface="DM Sans"/>
                <a:sym typeface="DM Sans"/>
              </a:rPr>
              <a:t>Justification:</a:t>
            </a:r>
          </a:p>
          <a:p>
            <a:pPr marL="517750" lvl="1" indent="-258875" algn="just">
              <a:lnSpc>
                <a:spcPts val="2877"/>
              </a:lnSpc>
              <a:buAutoNum type="arabicPeriod"/>
            </a:pPr>
            <a:r>
              <a:rPr lang="en-US" sz="2398">
                <a:solidFill>
                  <a:srgbClr val="000000"/>
                </a:solidFill>
                <a:latin typeface="DM Sans"/>
                <a:ea typeface="DM Sans"/>
                <a:cs typeface="DM Sans"/>
                <a:sym typeface="DM Sans"/>
              </a:rPr>
              <a:t>Skill-Based Resume Building – ResuPro helps job seekers create structured and domain-specific resumes, ensuring they effectively highlight their skills and qualifications, thereby improving employability.</a:t>
            </a:r>
          </a:p>
          <a:p>
            <a:pPr marL="517750" lvl="1" indent="-258875" algn="just">
              <a:lnSpc>
                <a:spcPts val="2877"/>
              </a:lnSpc>
              <a:buAutoNum type="arabicPeriod"/>
            </a:pPr>
            <a:r>
              <a:rPr lang="en-US" sz="2398">
                <a:solidFill>
                  <a:srgbClr val="000000"/>
                </a:solidFill>
                <a:latin typeface="DM Sans"/>
                <a:ea typeface="DM Sans"/>
                <a:cs typeface="DM Sans"/>
                <a:sym typeface="DM Sans"/>
              </a:rPr>
              <a:t>Personalized Resume Scoring – The ML-based scoring system helps individuals understand their strengths and areas for improvement, guiding them to enhance their qualifications.</a:t>
            </a:r>
          </a:p>
          <a:p>
            <a:pPr marL="517750" lvl="1" indent="-258875" algn="just">
              <a:lnSpc>
                <a:spcPts val="2877"/>
              </a:lnSpc>
              <a:buAutoNum type="arabicPeriod"/>
            </a:pPr>
            <a:r>
              <a:rPr lang="en-US" sz="2398">
                <a:solidFill>
                  <a:srgbClr val="000000"/>
                </a:solidFill>
                <a:latin typeface="DM Sans"/>
                <a:ea typeface="DM Sans"/>
                <a:cs typeface="DM Sans"/>
                <a:sym typeface="DM Sans"/>
              </a:rPr>
              <a:t>Bridging the Education-to-Employment Gap – By categorizing resumes based on skills, experience, and job roles, ResuPro supports fresh graduates and professionals in transitioning into the workforce efficiently.</a:t>
            </a:r>
          </a:p>
          <a:p>
            <a:pPr algn="just">
              <a:lnSpc>
                <a:spcPts val="2877"/>
              </a:lnSpc>
            </a:pPr>
            <a:endParaRPr lang="en-US" sz="2398">
              <a:solidFill>
                <a:srgbClr val="000000"/>
              </a:solidFill>
              <a:latin typeface="DM Sans"/>
              <a:ea typeface="DM Sans"/>
              <a:cs typeface="DM Sans"/>
              <a:sym typeface="DM Sans"/>
            </a:endParaRPr>
          </a:p>
          <a:p>
            <a:pPr algn="just">
              <a:lnSpc>
                <a:spcPts val="2877"/>
              </a:lnSpc>
            </a:pPr>
            <a:endParaRPr lang="en-US" sz="2398">
              <a:solidFill>
                <a:srgbClr val="000000"/>
              </a:solidFill>
              <a:latin typeface="DM Sans"/>
              <a:ea typeface="DM Sans"/>
              <a:cs typeface="DM Sans"/>
              <a:sym typeface="DM Sans"/>
            </a:endParaRPr>
          </a:p>
          <a:p>
            <a:pPr algn="just">
              <a:lnSpc>
                <a:spcPts val="2877"/>
              </a:lnSpc>
            </a:pPr>
            <a:r>
              <a:rPr lang="en-US" sz="2398" b="1">
                <a:solidFill>
                  <a:srgbClr val="000000"/>
                </a:solidFill>
                <a:latin typeface="DM Sans Bold"/>
                <a:ea typeface="DM Sans Bold"/>
                <a:cs typeface="DM Sans Bold"/>
                <a:sym typeface="DM Sans Bold"/>
              </a:rPr>
              <a:t>SDG 17: Partnerships for the Goals</a:t>
            </a:r>
          </a:p>
          <a:p>
            <a:pPr algn="just">
              <a:lnSpc>
                <a:spcPts val="2877"/>
              </a:lnSpc>
            </a:pPr>
            <a:r>
              <a:rPr lang="en-US" sz="2398" b="1">
                <a:solidFill>
                  <a:srgbClr val="000000"/>
                </a:solidFill>
                <a:latin typeface="DM Sans Bold"/>
                <a:ea typeface="DM Sans Bold"/>
                <a:cs typeface="DM Sans Bold"/>
                <a:sym typeface="DM Sans Bold"/>
              </a:rPr>
              <a:t>Goal: Strengthen the means of implementation and revitalize the global partnership for sustainable development.</a:t>
            </a:r>
          </a:p>
          <a:p>
            <a:pPr algn="just">
              <a:lnSpc>
                <a:spcPts val="2877"/>
              </a:lnSpc>
            </a:pPr>
            <a:r>
              <a:rPr lang="en-US" sz="2398" b="1">
                <a:solidFill>
                  <a:srgbClr val="000000"/>
                </a:solidFill>
                <a:latin typeface="DM Sans Bold"/>
                <a:ea typeface="DM Sans Bold"/>
                <a:cs typeface="DM Sans Bold"/>
                <a:sym typeface="DM Sans Bold"/>
              </a:rPr>
              <a:t>Justification:</a:t>
            </a:r>
          </a:p>
          <a:p>
            <a:pPr marL="517750" lvl="1" indent="-258875" algn="just">
              <a:lnSpc>
                <a:spcPts val="2877"/>
              </a:lnSpc>
              <a:spcBef>
                <a:spcPct val="0"/>
              </a:spcBef>
              <a:buAutoNum type="arabicPeriod"/>
            </a:pPr>
            <a:r>
              <a:rPr lang="en-US" sz="2398">
                <a:solidFill>
                  <a:srgbClr val="000000"/>
                </a:solidFill>
                <a:latin typeface="DM Sans"/>
                <a:ea typeface="DM Sans"/>
                <a:cs typeface="DM Sans"/>
                <a:sym typeface="DM Sans"/>
              </a:rPr>
              <a:t>Collaboration with Educational Institutions – ResuPro can be integrated with universities, career counseling services, and online learning platforms to assist students in building industry-ready resumes.</a:t>
            </a:r>
          </a:p>
          <a:p>
            <a:pPr marL="517750" lvl="1" indent="-258875" algn="just">
              <a:lnSpc>
                <a:spcPts val="2877"/>
              </a:lnSpc>
              <a:spcBef>
                <a:spcPct val="0"/>
              </a:spcBef>
              <a:buAutoNum type="arabicPeriod"/>
            </a:pPr>
            <a:r>
              <a:rPr lang="en-US" sz="2398">
                <a:solidFill>
                  <a:srgbClr val="000000"/>
                </a:solidFill>
                <a:latin typeface="DM Sans"/>
                <a:ea typeface="DM Sans"/>
                <a:cs typeface="DM Sans"/>
                <a:sym typeface="DM Sans"/>
              </a:rPr>
              <a:t>Engagement with Recruiters and HR Professionals – Companies can use the platform to streamline candidate screening, enhancing hiring efficiency and diversity.</a:t>
            </a:r>
          </a:p>
          <a:p>
            <a:pPr marL="517750" lvl="1" indent="-258875" algn="just">
              <a:lnSpc>
                <a:spcPts val="2877"/>
              </a:lnSpc>
              <a:spcBef>
                <a:spcPct val="0"/>
              </a:spcBef>
              <a:buAutoNum type="arabicPeriod"/>
            </a:pPr>
            <a:r>
              <a:rPr lang="en-US" sz="2398">
                <a:solidFill>
                  <a:srgbClr val="000000"/>
                </a:solidFill>
                <a:latin typeface="DM Sans"/>
                <a:ea typeface="DM Sans"/>
                <a:cs typeface="DM Sans"/>
                <a:sym typeface="DM Sans"/>
              </a:rPr>
              <a:t>AI-Powered Job Market Insights – By analyzing large-scale resume data, ResuPro provides trends and insights into job market demands, benefiting stakeholders in education and employment.</a:t>
            </a:r>
          </a:p>
          <a:p>
            <a:pPr algn="just">
              <a:lnSpc>
                <a:spcPts val="2757"/>
              </a:lnSpc>
              <a:spcBef>
                <a:spcPct val="0"/>
              </a:spcBef>
            </a:pPr>
            <a:endParaRPr lang="en-US" sz="2398">
              <a:solidFill>
                <a:srgbClr val="000000"/>
              </a:solidFill>
              <a:latin typeface="DM Sans"/>
              <a:ea typeface="DM Sans"/>
              <a:cs typeface="DM Sans"/>
              <a:sym typeface="DM Sans"/>
            </a:endParaRPr>
          </a:p>
          <a:p>
            <a:pPr algn="just">
              <a:lnSpc>
                <a:spcPts val="2757"/>
              </a:lnSpc>
              <a:spcBef>
                <a:spcPct val="0"/>
              </a:spcBef>
            </a:pPr>
            <a:endParaRPr lang="en-US" sz="2398">
              <a:solidFill>
                <a:srgbClr val="000000"/>
              </a:solidFill>
              <a:latin typeface="DM Sans"/>
              <a:ea typeface="DM Sans"/>
              <a:cs typeface="DM Sans"/>
              <a:sym typeface="DM Sans"/>
            </a:endParaRPr>
          </a:p>
        </p:txBody>
      </p:sp>
      <p:sp>
        <p:nvSpPr>
          <p:cNvPr id="6" name="Freeform 6"/>
          <p:cNvSpPr/>
          <p:nvPr/>
        </p:nvSpPr>
        <p:spPr>
          <a:xfrm>
            <a:off x="16507850" y="382716"/>
            <a:ext cx="1502900" cy="1291967"/>
          </a:xfrm>
          <a:custGeom>
            <a:avLst/>
            <a:gdLst/>
            <a:ahLst/>
            <a:cxnLst/>
            <a:rect l="l" t="t" r="r" b="b"/>
            <a:pathLst>
              <a:path w="1502900" h="1291967">
                <a:moveTo>
                  <a:pt x="0" y="0"/>
                </a:moveTo>
                <a:lnTo>
                  <a:pt x="1502900" y="0"/>
                </a:lnTo>
                <a:lnTo>
                  <a:pt x="1502900" y="1291968"/>
                </a:lnTo>
                <a:lnTo>
                  <a:pt x="0" y="1291968"/>
                </a:lnTo>
                <a:lnTo>
                  <a:pt x="0" y="0"/>
                </a:lnTo>
                <a:close/>
              </a:path>
            </a:pathLst>
          </a:custGeom>
          <a:blipFill>
            <a:blip r:embed="rId2"/>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0" y="0"/>
            <a:ext cx="6944383" cy="10287000"/>
          </a:xfrm>
          <a:prstGeom prst="rect">
            <a:avLst/>
          </a:prstGeom>
          <a:solidFill>
            <a:srgbClr val="EDD767"/>
          </a:solidFill>
        </p:spPr>
      </p:sp>
      <p:sp>
        <p:nvSpPr>
          <p:cNvPr id="3" name="TextBox 3"/>
          <p:cNvSpPr txBox="1"/>
          <p:nvPr/>
        </p:nvSpPr>
        <p:spPr>
          <a:xfrm>
            <a:off x="514223" y="4315811"/>
            <a:ext cx="5423061" cy="1228725"/>
          </a:xfrm>
          <a:prstGeom prst="rect">
            <a:avLst/>
          </a:prstGeom>
        </p:spPr>
        <p:txBody>
          <a:bodyPr lIns="0" tIns="0" rIns="0" bIns="0" rtlCol="0" anchor="t">
            <a:spAutoFit/>
          </a:bodyPr>
          <a:lstStyle/>
          <a:p>
            <a:pPr algn="ctr">
              <a:lnSpc>
                <a:spcPts val="9674"/>
              </a:lnSpc>
            </a:pPr>
            <a:r>
              <a:rPr lang="en-US" sz="8062" b="1">
                <a:solidFill>
                  <a:srgbClr val="000000"/>
                </a:solidFill>
                <a:latin typeface="DM Sans Bold"/>
                <a:ea typeface="DM Sans Bold"/>
                <a:cs typeface="DM Sans Bold"/>
                <a:sym typeface="DM Sans Bold"/>
              </a:rPr>
              <a:t>PATENT</a:t>
            </a:r>
          </a:p>
        </p:txBody>
      </p:sp>
      <p:sp>
        <p:nvSpPr>
          <p:cNvPr id="5" name="TextBox 5"/>
          <p:cNvSpPr txBox="1"/>
          <p:nvPr/>
        </p:nvSpPr>
        <p:spPr>
          <a:xfrm>
            <a:off x="13563600" y="9444718"/>
            <a:ext cx="3903464" cy="538609"/>
          </a:xfrm>
          <a:prstGeom prst="rect">
            <a:avLst/>
          </a:prstGeom>
        </p:spPr>
        <p:txBody>
          <a:bodyPr lIns="0" tIns="0" rIns="0" bIns="0" rtlCol="0" anchor="t">
            <a:spAutoFit/>
          </a:bodyPr>
          <a:lstStyle/>
          <a:p>
            <a:pPr algn="ctr">
              <a:lnSpc>
                <a:spcPts val="4200"/>
              </a:lnSpc>
              <a:spcBef>
                <a:spcPct val="0"/>
              </a:spcBef>
            </a:pPr>
            <a:r>
              <a:rPr lang="en-US" sz="3500" b="1" dirty="0">
                <a:solidFill>
                  <a:srgbClr val="FF3131"/>
                </a:solidFill>
                <a:latin typeface="DM Sans Bold"/>
                <a:ea typeface="DM Sans Bold"/>
                <a:cs typeface="DM Sans Bold"/>
                <a:sym typeface="DM Sans Bold"/>
              </a:rPr>
              <a:t>Status</a:t>
            </a:r>
            <a:r>
              <a:rPr lang="en-US" sz="3500" b="1" dirty="0">
                <a:solidFill>
                  <a:srgbClr val="000000"/>
                </a:solidFill>
                <a:latin typeface="DM Sans Bold"/>
                <a:ea typeface="DM Sans Bold"/>
                <a:cs typeface="DM Sans Bold"/>
                <a:sym typeface="DM Sans Bold"/>
              </a:rPr>
              <a:t>: Accepted</a:t>
            </a:r>
          </a:p>
        </p:txBody>
      </p:sp>
      <p:sp>
        <p:nvSpPr>
          <p:cNvPr id="6" name="Freeform 6"/>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pic>
        <p:nvPicPr>
          <p:cNvPr id="8" name="Picture 7">
            <a:extLst>
              <a:ext uri="{FF2B5EF4-FFF2-40B4-BE49-F238E27FC236}">
                <a16:creationId xmlns:a16="http://schemas.microsoft.com/office/drawing/2014/main" id="{B99621D6-13D0-0A85-D842-12502810F9C5}"/>
              </a:ext>
            </a:extLst>
          </p:cNvPr>
          <p:cNvPicPr>
            <a:picLocks noChangeAspect="1"/>
          </p:cNvPicPr>
          <p:nvPr/>
        </p:nvPicPr>
        <p:blipFill>
          <a:blip r:embed="rId3"/>
          <a:stretch>
            <a:fillRect/>
          </a:stretch>
        </p:blipFill>
        <p:spPr>
          <a:xfrm>
            <a:off x="7924800" y="224465"/>
            <a:ext cx="8458200" cy="90381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0" y="0"/>
            <a:ext cx="6944383" cy="10287000"/>
          </a:xfrm>
          <a:prstGeom prst="rect">
            <a:avLst/>
          </a:prstGeom>
          <a:solidFill>
            <a:srgbClr val="EDD767"/>
          </a:solidFill>
        </p:spPr>
      </p:sp>
      <p:sp>
        <p:nvSpPr>
          <p:cNvPr id="3" name="Freeform 3"/>
          <p:cNvSpPr/>
          <p:nvPr/>
        </p:nvSpPr>
        <p:spPr>
          <a:xfrm>
            <a:off x="8001000" y="333375"/>
            <a:ext cx="8759924" cy="8879578"/>
          </a:xfrm>
          <a:custGeom>
            <a:avLst/>
            <a:gdLst/>
            <a:ahLst/>
            <a:cxnLst/>
            <a:rect l="l" t="t" r="r" b="b"/>
            <a:pathLst>
              <a:path w="6820276" h="8835094">
                <a:moveTo>
                  <a:pt x="0" y="0"/>
                </a:moveTo>
                <a:lnTo>
                  <a:pt x="6820276" y="0"/>
                </a:lnTo>
                <a:lnTo>
                  <a:pt x="6820276" y="8835095"/>
                </a:lnTo>
                <a:lnTo>
                  <a:pt x="0" y="8835095"/>
                </a:lnTo>
                <a:lnTo>
                  <a:pt x="0" y="0"/>
                </a:lnTo>
                <a:close/>
              </a:path>
            </a:pathLst>
          </a:custGeom>
          <a:blipFill>
            <a:blip r:embed="rId2"/>
            <a:stretch>
              <a:fillRect/>
            </a:stretch>
          </a:blipFill>
        </p:spPr>
      </p:sp>
      <p:sp>
        <p:nvSpPr>
          <p:cNvPr id="4" name="TextBox 4"/>
          <p:cNvSpPr txBox="1"/>
          <p:nvPr/>
        </p:nvSpPr>
        <p:spPr>
          <a:xfrm>
            <a:off x="538833" y="3914775"/>
            <a:ext cx="5423061" cy="2447925"/>
          </a:xfrm>
          <a:prstGeom prst="rect">
            <a:avLst/>
          </a:prstGeom>
        </p:spPr>
        <p:txBody>
          <a:bodyPr lIns="0" tIns="0" rIns="0" bIns="0" rtlCol="0" anchor="t">
            <a:spAutoFit/>
          </a:bodyPr>
          <a:lstStyle/>
          <a:p>
            <a:pPr algn="ctr">
              <a:lnSpc>
                <a:spcPts val="9674"/>
              </a:lnSpc>
            </a:pPr>
            <a:r>
              <a:rPr lang="en-US" sz="8062" b="1" dirty="0">
                <a:solidFill>
                  <a:srgbClr val="000000"/>
                </a:solidFill>
                <a:latin typeface="DM Sans Bold"/>
                <a:ea typeface="DM Sans Bold"/>
                <a:cs typeface="DM Sans Bold"/>
                <a:sym typeface="DM Sans Bold"/>
              </a:rPr>
              <a:t>RESEARCH PAPER</a:t>
            </a:r>
          </a:p>
        </p:txBody>
      </p:sp>
      <p:sp>
        <p:nvSpPr>
          <p:cNvPr id="5" name="TextBox 5"/>
          <p:cNvSpPr txBox="1"/>
          <p:nvPr/>
        </p:nvSpPr>
        <p:spPr>
          <a:xfrm>
            <a:off x="12954000" y="9486900"/>
            <a:ext cx="4800600" cy="619125"/>
          </a:xfrm>
          <a:prstGeom prst="rect">
            <a:avLst/>
          </a:prstGeom>
        </p:spPr>
        <p:txBody>
          <a:bodyPr wrap="square" lIns="0" tIns="0" rIns="0" bIns="0" rtlCol="0" anchor="t">
            <a:spAutoFit/>
          </a:bodyPr>
          <a:lstStyle/>
          <a:p>
            <a:pPr algn="ctr">
              <a:lnSpc>
                <a:spcPts val="4800"/>
              </a:lnSpc>
              <a:spcBef>
                <a:spcPct val="0"/>
              </a:spcBef>
            </a:pPr>
            <a:r>
              <a:rPr lang="en-US" sz="4000" b="1" dirty="0">
                <a:solidFill>
                  <a:srgbClr val="FF3131"/>
                </a:solidFill>
                <a:latin typeface="DM Sans Bold"/>
                <a:ea typeface="DM Sans Bold"/>
                <a:cs typeface="DM Sans Bold"/>
                <a:sym typeface="DM Sans Bold"/>
              </a:rPr>
              <a:t>Status</a:t>
            </a:r>
            <a:r>
              <a:rPr lang="en-US" sz="4000" b="1" dirty="0">
                <a:solidFill>
                  <a:srgbClr val="000000"/>
                </a:solidFill>
                <a:latin typeface="DM Sans Bold"/>
                <a:ea typeface="DM Sans Bold"/>
                <a:cs typeface="DM Sans Bold"/>
                <a:sym typeface="DM Sans Bold"/>
              </a:rPr>
              <a:t>: Submitted</a:t>
            </a:r>
          </a:p>
        </p:txBody>
      </p:sp>
      <p:sp>
        <p:nvSpPr>
          <p:cNvPr id="6" name="Freeform 6"/>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3"/>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51A4A-14D8-D2AF-0AE4-3E9153DA2342}"/>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5D8DB3B3-B9C6-8417-C725-CEDF2B69520F}"/>
              </a:ext>
            </a:extLst>
          </p:cNvPr>
          <p:cNvSpPr/>
          <p:nvPr/>
        </p:nvSpPr>
        <p:spPr>
          <a:xfrm>
            <a:off x="-7374" y="8603"/>
            <a:ext cx="6944383" cy="10287000"/>
          </a:xfrm>
          <a:prstGeom prst="rect">
            <a:avLst/>
          </a:prstGeom>
          <a:solidFill>
            <a:srgbClr val="EDD767"/>
          </a:solidFill>
        </p:spPr>
      </p:sp>
      <p:sp>
        <p:nvSpPr>
          <p:cNvPr id="4" name="TextBox 4">
            <a:extLst>
              <a:ext uri="{FF2B5EF4-FFF2-40B4-BE49-F238E27FC236}">
                <a16:creationId xmlns:a16="http://schemas.microsoft.com/office/drawing/2014/main" id="{F3FD9187-EDEC-D8E5-E835-BACBD3591599}"/>
              </a:ext>
            </a:extLst>
          </p:cNvPr>
          <p:cNvSpPr txBox="1"/>
          <p:nvPr/>
        </p:nvSpPr>
        <p:spPr>
          <a:xfrm>
            <a:off x="381000" y="3695700"/>
            <a:ext cx="6391266" cy="3716210"/>
          </a:xfrm>
          <a:prstGeom prst="rect">
            <a:avLst/>
          </a:prstGeom>
        </p:spPr>
        <p:txBody>
          <a:bodyPr wrap="square" lIns="0" tIns="0" rIns="0" bIns="0" rtlCol="0" anchor="t">
            <a:spAutoFit/>
          </a:bodyPr>
          <a:lstStyle/>
          <a:p>
            <a:pPr algn="ctr">
              <a:lnSpc>
                <a:spcPts val="9674"/>
              </a:lnSpc>
            </a:pPr>
            <a:r>
              <a:rPr lang="en-US" sz="8062" b="1" dirty="0">
                <a:solidFill>
                  <a:srgbClr val="000000"/>
                </a:solidFill>
                <a:latin typeface="DM Sans Bold"/>
                <a:ea typeface="DM Sans Bold"/>
                <a:cs typeface="DM Sans Bold"/>
                <a:sym typeface="DM Sans Bold"/>
              </a:rPr>
              <a:t>YUKTI PORTAL PROOF</a:t>
            </a:r>
          </a:p>
        </p:txBody>
      </p:sp>
      <p:sp>
        <p:nvSpPr>
          <p:cNvPr id="6" name="Freeform 6">
            <a:extLst>
              <a:ext uri="{FF2B5EF4-FFF2-40B4-BE49-F238E27FC236}">
                <a16:creationId xmlns:a16="http://schemas.microsoft.com/office/drawing/2014/main" id="{DBB1766F-BEE6-D416-1890-A49447EA57FF}"/>
              </a:ext>
            </a:extLst>
          </p:cNvPr>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pic>
        <p:nvPicPr>
          <p:cNvPr id="8" name="Picture 7">
            <a:extLst>
              <a:ext uri="{FF2B5EF4-FFF2-40B4-BE49-F238E27FC236}">
                <a16:creationId xmlns:a16="http://schemas.microsoft.com/office/drawing/2014/main" id="{D654B2B3-4550-0855-963A-6B18E8471609}"/>
              </a:ext>
            </a:extLst>
          </p:cNvPr>
          <p:cNvPicPr>
            <a:picLocks noChangeAspect="1"/>
          </p:cNvPicPr>
          <p:nvPr/>
        </p:nvPicPr>
        <p:blipFill>
          <a:blip r:embed="rId3"/>
          <a:stretch>
            <a:fillRect/>
          </a:stretch>
        </p:blipFill>
        <p:spPr>
          <a:xfrm>
            <a:off x="8534400" y="380262"/>
            <a:ext cx="8077200" cy="9526476"/>
          </a:xfrm>
          <a:prstGeom prst="rect">
            <a:avLst/>
          </a:prstGeom>
        </p:spPr>
      </p:pic>
    </p:spTree>
    <p:extLst>
      <p:ext uri="{BB962C8B-B14F-4D97-AF65-F5344CB8AC3E}">
        <p14:creationId xmlns:p14="http://schemas.microsoft.com/office/powerpoint/2010/main" val="311981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D767"/>
        </a:solidFill>
        <a:effectLst/>
      </p:bgPr>
    </p:bg>
    <p:spTree>
      <p:nvGrpSpPr>
        <p:cNvPr id="1" name=""/>
        <p:cNvGrpSpPr/>
        <p:nvPr/>
      </p:nvGrpSpPr>
      <p:grpSpPr>
        <a:xfrm>
          <a:off x="0" y="0"/>
          <a:ext cx="0" cy="0"/>
          <a:chOff x="0" y="0"/>
          <a:chExt cx="0" cy="0"/>
        </a:xfrm>
      </p:grpSpPr>
      <p:sp>
        <p:nvSpPr>
          <p:cNvPr id="2" name="Freeform 2"/>
          <p:cNvSpPr/>
          <p:nvPr/>
        </p:nvSpPr>
        <p:spPr>
          <a:xfrm>
            <a:off x="3540026" y="1371825"/>
            <a:ext cx="3201175" cy="3201175"/>
          </a:xfrm>
          <a:custGeom>
            <a:avLst/>
            <a:gdLst/>
            <a:ahLst/>
            <a:cxnLst/>
            <a:rect l="l" t="t" r="r" b="b"/>
            <a:pathLst>
              <a:path w="3201175" h="3201175">
                <a:moveTo>
                  <a:pt x="0" y="0"/>
                </a:moveTo>
                <a:lnTo>
                  <a:pt x="3201175" y="0"/>
                </a:lnTo>
                <a:lnTo>
                  <a:pt x="3201175" y="3201175"/>
                </a:lnTo>
                <a:lnTo>
                  <a:pt x="0" y="3201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07761" y="2262471"/>
            <a:ext cx="9084009" cy="2447925"/>
          </a:xfrm>
          <a:prstGeom prst="rect">
            <a:avLst/>
          </a:prstGeom>
        </p:spPr>
        <p:txBody>
          <a:bodyPr lIns="0" tIns="0" rIns="0" bIns="0" rtlCol="0" anchor="t">
            <a:spAutoFit/>
          </a:bodyPr>
          <a:lstStyle/>
          <a:p>
            <a:pPr algn="l">
              <a:lnSpc>
                <a:spcPts val="9600"/>
              </a:lnSpc>
            </a:pPr>
            <a:r>
              <a:rPr lang="en-US" sz="8000">
                <a:solidFill>
                  <a:srgbClr val="000000"/>
                </a:solidFill>
                <a:latin typeface="DM Sans"/>
                <a:ea typeface="DM Sans"/>
                <a:cs typeface="DM Sans"/>
                <a:sym typeface="DM Sans"/>
              </a:rPr>
              <a:t>Thank you</a:t>
            </a:r>
          </a:p>
          <a:p>
            <a:pPr algn="l">
              <a:lnSpc>
                <a:spcPts val="9600"/>
              </a:lnSpc>
            </a:pPr>
            <a:r>
              <a:rPr lang="en-US" sz="8000">
                <a:solidFill>
                  <a:srgbClr val="000000"/>
                </a:solidFill>
                <a:latin typeface="DM Sans"/>
                <a:ea typeface="DM Sans"/>
                <a:cs typeface="DM Sans"/>
                <a:sym typeface="DM Sans"/>
              </a:rPr>
              <a:t>for attending!</a:t>
            </a:r>
          </a:p>
        </p:txBody>
      </p:sp>
      <p:sp>
        <p:nvSpPr>
          <p:cNvPr id="4" name="AutoShape 4"/>
          <p:cNvSpPr/>
          <p:nvPr/>
        </p:nvSpPr>
        <p:spPr>
          <a:xfrm>
            <a:off x="0" y="6660756"/>
            <a:ext cx="18288000" cy="3626244"/>
          </a:xfrm>
          <a:prstGeom prst="rect">
            <a:avLst/>
          </a:prstGeom>
          <a:solidFill>
            <a:srgbClr val="F4F4F4"/>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094DC-D6B4-0E92-40CE-C638049A818A}"/>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CB4A672-8223-FC27-339A-A00F65858C6B}"/>
              </a:ext>
            </a:extLst>
          </p:cNvPr>
          <p:cNvSpPr/>
          <p:nvPr/>
        </p:nvSpPr>
        <p:spPr>
          <a:xfrm>
            <a:off x="0" y="0"/>
            <a:ext cx="7794923" cy="10287000"/>
          </a:xfrm>
          <a:prstGeom prst="rect">
            <a:avLst/>
          </a:prstGeom>
          <a:solidFill>
            <a:srgbClr val="EDD767"/>
          </a:solidFill>
        </p:spPr>
      </p:sp>
      <p:grpSp>
        <p:nvGrpSpPr>
          <p:cNvPr id="3" name="Group 3">
            <a:extLst>
              <a:ext uri="{FF2B5EF4-FFF2-40B4-BE49-F238E27FC236}">
                <a16:creationId xmlns:a16="http://schemas.microsoft.com/office/drawing/2014/main" id="{86A59E64-03A0-1039-98C5-30D3B8796301}"/>
              </a:ext>
            </a:extLst>
          </p:cNvPr>
          <p:cNvGrpSpPr/>
          <p:nvPr/>
        </p:nvGrpSpPr>
        <p:grpSpPr>
          <a:xfrm>
            <a:off x="4762" y="3351361"/>
            <a:ext cx="7794923" cy="3462834"/>
            <a:chOff x="0" y="-161925"/>
            <a:chExt cx="10393230" cy="4617112"/>
          </a:xfrm>
        </p:grpSpPr>
        <p:sp>
          <p:nvSpPr>
            <p:cNvPr id="4" name="TextBox 4">
              <a:extLst>
                <a:ext uri="{FF2B5EF4-FFF2-40B4-BE49-F238E27FC236}">
                  <a16:creationId xmlns:a16="http://schemas.microsoft.com/office/drawing/2014/main" id="{1DD97626-7C33-497B-523E-83B13A6C4C2D}"/>
                </a:ext>
              </a:extLst>
            </p:cNvPr>
            <p:cNvSpPr txBox="1"/>
            <p:nvPr/>
          </p:nvSpPr>
          <p:spPr>
            <a:xfrm>
              <a:off x="0" y="-161925"/>
              <a:ext cx="10393230" cy="3742136"/>
            </a:xfrm>
            <a:prstGeom prst="rect">
              <a:avLst/>
            </a:prstGeom>
          </p:spPr>
          <p:txBody>
            <a:bodyPr lIns="0" tIns="0" rIns="0" bIns="0" rtlCol="0" anchor="t">
              <a:spAutoFit/>
            </a:bodyPr>
            <a:lstStyle/>
            <a:p>
              <a:pPr algn="ctr">
                <a:lnSpc>
                  <a:spcPts val="11200"/>
                </a:lnSpc>
              </a:pPr>
              <a:r>
                <a:rPr lang="en-US" sz="8000" b="1" dirty="0">
                  <a:solidFill>
                    <a:srgbClr val="000000"/>
                  </a:solidFill>
                  <a:latin typeface="DM Sans Bold"/>
                  <a:ea typeface="DM Sans Bold"/>
                  <a:cs typeface="DM Sans Bold"/>
                  <a:sym typeface="DM Sans Bold"/>
                </a:rPr>
                <a:t>TEAM MEMBERS</a:t>
              </a:r>
            </a:p>
          </p:txBody>
        </p:sp>
        <p:sp>
          <p:nvSpPr>
            <p:cNvPr id="5" name="TextBox 5">
              <a:extLst>
                <a:ext uri="{FF2B5EF4-FFF2-40B4-BE49-F238E27FC236}">
                  <a16:creationId xmlns:a16="http://schemas.microsoft.com/office/drawing/2014/main" id="{F8587ACA-8435-0EA7-79CF-8E56301D1E50}"/>
                </a:ext>
              </a:extLst>
            </p:cNvPr>
            <p:cNvSpPr txBox="1"/>
            <p:nvPr/>
          </p:nvSpPr>
          <p:spPr>
            <a:xfrm>
              <a:off x="0" y="3942980"/>
              <a:ext cx="10393230" cy="512207"/>
            </a:xfrm>
            <a:prstGeom prst="rect">
              <a:avLst/>
            </a:prstGeom>
          </p:spPr>
          <p:txBody>
            <a:bodyPr lIns="0" tIns="0" rIns="0" bIns="0" rtlCol="0" anchor="t">
              <a:spAutoFit/>
            </a:bodyPr>
            <a:lstStyle/>
            <a:p>
              <a:pPr algn="l">
                <a:lnSpc>
                  <a:spcPts val="3300"/>
                </a:lnSpc>
              </a:pPr>
              <a:endParaRPr/>
            </a:p>
          </p:txBody>
        </p:sp>
      </p:grpSp>
      <p:sp>
        <p:nvSpPr>
          <p:cNvPr id="7" name="TextBox 7">
            <a:extLst>
              <a:ext uri="{FF2B5EF4-FFF2-40B4-BE49-F238E27FC236}">
                <a16:creationId xmlns:a16="http://schemas.microsoft.com/office/drawing/2014/main" id="{1548873F-4EE3-1394-1C29-37E399E42D64}"/>
              </a:ext>
            </a:extLst>
          </p:cNvPr>
          <p:cNvSpPr txBox="1"/>
          <p:nvPr/>
        </p:nvSpPr>
        <p:spPr>
          <a:xfrm>
            <a:off x="8162964" y="1538933"/>
            <a:ext cx="9731269" cy="513859"/>
          </a:xfrm>
          <a:prstGeom prst="rect">
            <a:avLst/>
          </a:prstGeom>
        </p:spPr>
        <p:txBody>
          <a:bodyPr lIns="0" tIns="0" rIns="0" bIns="0" rtlCol="0" anchor="t">
            <a:spAutoFit/>
          </a:bodyPr>
          <a:lstStyle/>
          <a:p>
            <a:pPr algn="just">
              <a:lnSpc>
                <a:spcPts val="4200"/>
              </a:lnSpc>
              <a:spcBef>
                <a:spcPct val="0"/>
              </a:spcBef>
            </a:pPr>
            <a:endParaRPr lang="en-US" sz="3000" dirty="0">
              <a:solidFill>
                <a:srgbClr val="000000"/>
              </a:solidFill>
              <a:latin typeface="DM Sans"/>
              <a:ea typeface="DM Sans"/>
              <a:cs typeface="DM Sans"/>
              <a:sym typeface="DM Sans"/>
            </a:endParaRPr>
          </a:p>
        </p:txBody>
      </p:sp>
      <p:sp>
        <p:nvSpPr>
          <p:cNvPr id="8" name="Freeform 8">
            <a:extLst>
              <a:ext uri="{FF2B5EF4-FFF2-40B4-BE49-F238E27FC236}">
                <a16:creationId xmlns:a16="http://schemas.microsoft.com/office/drawing/2014/main" id="{651B4A26-3072-5744-AB59-477B0ED1F553}"/>
              </a:ext>
            </a:extLst>
          </p:cNvPr>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sp>
        <p:nvSpPr>
          <p:cNvPr id="6" name="TextBox 5">
            <a:extLst>
              <a:ext uri="{FF2B5EF4-FFF2-40B4-BE49-F238E27FC236}">
                <a16:creationId xmlns:a16="http://schemas.microsoft.com/office/drawing/2014/main" id="{98BEE758-4859-85D2-36AD-E5CB5AFE0D48}"/>
              </a:ext>
            </a:extLst>
          </p:cNvPr>
          <p:cNvSpPr txBox="1"/>
          <p:nvPr/>
        </p:nvSpPr>
        <p:spPr>
          <a:xfrm>
            <a:off x="8597833" y="2554059"/>
            <a:ext cx="9296400"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a:t>ABHISHEK VERMA – 2100290120010</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ADARSH MISHRA – 2100290120012</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ALOK RANJAN DUBEY – 2100290120026</a:t>
            </a:r>
          </a:p>
          <a:p>
            <a:endParaRPr lang="en-US" sz="4000" dirty="0"/>
          </a:p>
          <a:p>
            <a:pPr marL="571500" indent="-571500">
              <a:buFont typeface="Arial" panose="020B0604020202020204" pitchFamily="34" charset="0"/>
              <a:buChar char="•"/>
            </a:pPr>
            <a:r>
              <a:rPr lang="en-US" sz="4000" dirty="0"/>
              <a:t>ANURAG KUMAR - 2100290120038</a:t>
            </a:r>
          </a:p>
        </p:txBody>
      </p:sp>
    </p:spTree>
    <p:extLst>
      <p:ext uri="{BB962C8B-B14F-4D97-AF65-F5344CB8AC3E}">
        <p14:creationId xmlns:p14="http://schemas.microsoft.com/office/powerpoint/2010/main" val="71108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0" y="0"/>
            <a:ext cx="7794923" cy="10287000"/>
          </a:xfrm>
          <a:prstGeom prst="rect">
            <a:avLst/>
          </a:prstGeom>
          <a:solidFill>
            <a:srgbClr val="EDD767"/>
          </a:solidFill>
        </p:spPr>
      </p:sp>
      <p:grpSp>
        <p:nvGrpSpPr>
          <p:cNvPr id="3" name="Group 3"/>
          <p:cNvGrpSpPr/>
          <p:nvPr/>
        </p:nvGrpSpPr>
        <p:grpSpPr>
          <a:xfrm>
            <a:off x="4762" y="3472805"/>
            <a:ext cx="7794923" cy="3341391"/>
            <a:chOff x="0" y="0"/>
            <a:chExt cx="10393230" cy="4455188"/>
          </a:xfrm>
        </p:grpSpPr>
        <p:sp>
          <p:nvSpPr>
            <p:cNvPr id="4" name="TextBox 4"/>
            <p:cNvSpPr txBox="1"/>
            <p:nvPr/>
          </p:nvSpPr>
          <p:spPr>
            <a:xfrm>
              <a:off x="0" y="-161925"/>
              <a:ext cx="10393230" cy="3675591"/>
            </a:xfrm>
            <a:prstGeom prst="rect">
              <a:avLst/>
            </a:prstGeom>
          </p:spPr>
          <p:txBody>
            <a:bodyPr lIns="0" tIns="0" rIns="0" bIns="0" rtlCol="0" anchor="t">
              <a:spAutoFit/>
            </a:bodyPr>
            <a:lstStyle/>
            <a:p>
              <a:pPr algn="ctr">
                <a:lnSpc>
                  <a:spcPts val="11200"/>
                </a:lnSpc>
              </a:pPr>
              <a:r>
                <a:rPr lang="en-US" sz="8000" b="1">
                  <a:solidFill>
                    <a:srgbClr val="000000"/>
                  </a:solidFill>
                  <a:latin typeface="DM Sans Bold"/>
                  <a:ea typeface="DM Sans Bold"/>
                  <a:cs typeface="DM Sans Bold"/>
                  <a:sym typeface="DM Sans Bold"/>
                </a:rPr>
                <a:t>PROBLEM STATEMENT</a:t>
              </a:r>
            </a:p>
          </p:txBody>
        </p:sp>
        <p:sp>
          <p:nvSpPr>
            <p:cNvPr id="5" name="TextBox 5"/>
            <p:cNvSpPr txBox="1"/>
            <p:nvPr/>
          </p:nvSpPr>
          <p:spPr>
            <a:xfrm>
              <a:off x="0" y="3942980"/>
              <a:ext cx="10393230" cy="512207"/>
            </a:xfrm>
            <a:prstGeom prst="rect">
              <a:avLst/>
            </a:prstGeom>
          </p:spPr>
          <p:txBody>
            <a:bodyPr lIns="0" tIns="0" rIns="0" bIns="0" rtlCol="0" anchor="t">
              <a:spAutoFit/>
            </a:bodyPr>
            <a:lstStyle/>
            <a:p>
              <a:pPr algn="l">
                <a:lnSpc>
                  <a:spcPts val="3300"/>
                </a:lnSpc>
              </a:pPr>
              <a:endParaRPr/>
            </a:p>
          </p:txBody>
        </p:sp>
      </p:grpSp>
      <p:sp>
        <p:nvSpPr>
          <p:cNvPr id="7" name="TextBox 7"/>
          <p:cNvSpPr txBox="1"/>
          <p:nvPr/>
        </p:nvSpPr>
        <p:spPr>
          <a:xfrm>
            <a:off x="8162964" y="1538933"/>
            <a:ext cx="9731269" cy="7991475"/>
          </a:xfrm>
          <a:prstGeom prst="rect">
            <a:avLst/>
          </a:prstGeom>
        </p:spPr>
        <p:txBody>
          <a:bodyPr lIns="0" tIns="0" rIns="0" bIns="0" rtlCol="0" anchor="t">
            <a:spAutoFit/>
          </a:bodyPr>
          <a:lstStyle/>
          <a:p>
            <a:pPr algn="just">
              <a:lnSpc>
                <a:spcPts val="4200"/>
              </a:lnSpc>
            </a:pPr>
            <a:r>
              <a:rPr lang="en-US" sz="2800" dirty="0">
                <a:solidFill>
                  <a:srgbClr val="000000"/>
                </a:solidFill>
                <a:latin typeface="DM Sans"/>
                <a:ea typeface="DM Sans"/>
                <a:cs typeface="DM Sans"/>
                <a:sym typeface="DM Sans"/>
              </a:rPr>
              <a:t>Recruiters and hiring managers often face challenges in efficiently screening a large volume of resumes, leading to time-consuming manual processes, human biases, and potential oversight of qualified candidates. Traditional resume screening methods rely heavily on subjective judgment, making it difficult to identify the best-fit applicants for specific job roles consistently.</a:t>
            </a:r>
          </a:p>
          <a:p>
            <a:pPr algn="just">
              <a:lnSpc>
                <a:spcPts val="4200"/>
              </a:lnSpc>
            </a:pPr>
            <a:endParaRPr lang="en-US" sz="2800" dirty="0">
              <a:solidFill>
                <a:srgbClr val="000000"/>
              </a:solidFill>
              <a:latin typeface="DM Sans"/>
              <a:ea typeface="DM Sans"/>
              <a:cs typeface="DM Sans"/>
              <a:sym typeface="DM Sans"/>
            </a:endParaRPr>
          </a:p>
          <a:p>
            <a:pPr algn="just">
              <a:lnSpc>
                <a:spcPts val="4200"/>
              </a:lnSpc>
            </a:pPr>
            <a:r>
              <a:rPr lang="en-US" sz="2800" dirty="0">
                <a:solidFill>
                  <a:srgbClr val="000000"/>
                </a:solidFill>
                <a:latin typeface="DM Sans"/>
                <a:ea typeface="DM Sans"/>
                <a:cs typeface="DM Sans"/>
                <a:sym typeface="DM Sans"/>
              </a:rPr>
              <a:t>Moreover, many applicants fail to tailor their resumes according to job descriptions, leading to mismatches between employer expectations and candidate qualifications. This results in inefficiencies in the hiring process, prolonged recruitment cycles, and increased costs for organizations.</a:t>
            </a:r>
          </a:p>
          <a:p>
            <a:pPr algn="just">
              <a:lnSpc>
                <a:spcPts val="4200"/>
              </a:lnSpc>
              <a:spcBef>
                <a:spcPct val="0"/>
              </a:spcBef>
            </a:pPr>
            <a:endParaRPr lang="en-US" sz="3000" dirty="0">
              <a:solidFill>
                <a:srgbClr val="000000"/>
              </a:solidFill>
              <a:latin typeface="DM Sans"/>
              <a:ea typeface="DM Sans"/>
              <a:cs typeface="DM Sans"/>
              <a:sym typeface="DM Sans"/>
            </a:endParaRPr>
          </a:p>
        </p:txBody>
      </p:sp>
      <p:sp>
        <p:nvSpPr>
          <p:cNvPr id="8" name="Freeform 8"/>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0" y="0"/>
            <a:ext cx="7794923" cy="10287000"/>
          </a:xfrm>
          <a:prstGeom prst="rect">
            <a:avLst/>
          </a:prstGeom>
          <a:solidFill>
            <a:srgbClr val="EDD767"/>
          </a:solidFill>
        </p:spPr>
      </p:sp>
      <p:sp>
        <p:nvSpPr>
          <p:cNvPr id="3" name="TextBox 3"/>
          <p:cNvSpPr txBox="1"/>
          <p:nvPr/>
        </p:nvSpPr>
        <p:spPr>
          <a:xfrm>
            <a:off x="242001" y="4041262"/>
            <a:ext cx="7552922" cy="1228725"/>
          </a:xfrm>
          <a:prstGeom prst="rect">
            <a:avLst/>
          </a:prstGeom>
        </p:spPr>
        <p:txBody>
          <a:bodyPr lIns="0" tIns="0" rIns="0" bIns="0" rtlCol="0" anchor="t">
            <a:spAutoFit/>
          </a:bodyPr>
          <a:lstStyle/>
          <a:p>
            <a:pPr algn="ctr">
              <a:lnSpc>
                <a:spcPts val="9600"/>
              </a:lnSpc>
            </a:pPr>
            <a:r>
              <a:rPr lang="en-US" sz="8000" b="1">
                <a:solidFill>
                  <a:srgbClr val="000000"/>
                </a:solidFill>
                <a:latin typeface="DM Sans Bold"/>
                <a:ea typeface="DM Sans Bold"/>
                <a:cs typeface="DM Sans Bold"/>
                <a:sym typeface="DM Sans Bold"/>
              </a:rPr>
              <a:t>OBJECTIVES</a:t>
            </a:r>
          </a:p>
        </p:txBody>
      </p:sp>
      <p:sp>
        <p:nvSpPr>
          <p:cNvPr id="4" name="TextBox 4"/>
          <p:cNvSpPr txBox="1"/>
          <p:nvPr/>
        </p:nvSpPr>
        <p:spPr>
          <a:xfrm>
            <a:off x="7969458" y="836099"/>
            <a:ext cx="10121659" cy="7224350"/>
          </a:xfrm>
          <a:prstGeom prst="rect">
            <a:avLst/>
          </a:prstGeom>
        </p:spPr>
        <p:txBody>
          <a:bodyPr lIns="0" tIns="0" rIns="0" bIns="0" rtlCol="0" anchor="t">
            <a:spAutoFit/>
          </a:bodyPr>
          <a:lstStyle/>
          <a:p>
            <a:pPr marL="838669" lvl="1" indent="-419335" algn="l">
              <a:lnSpc>
                <a:spcPts val="4661"/>
              </a:lnSpc>
              <a:buFont typeface="Arial"/>
              <a:buChar char="•"/>
            </a:pPr>
            <a:r>
              <a:rPr lang="en-US" sz="3200" dirty="0">
                <a:solidFill>
                  <a:srgbClr val="000000"/>
                </a:solidFill>
                <a:latin typeface="DM Sans"/>
                <a:ea typeface="DM Sans"/>
                <a:cs typeface="DM Sans"/>
                <a:sym typeface="DM Sans"/>
              </a:rPr>
              <a:t>To provide UI/UX  to create a candidate’s resume.</a:t>
            </a:r>
          </a:p>
          <a:p>
            <a:pPr algn="l">
              <a:lnSpc>
                <a:spcPts val="4661"/>
              </a:lnSpc>
            </a:pPr>
            <a:endParaRPr lang="en-US" sz="3200" dirty="0">
              <a:solidFill>
                <a:srgbClr val="000000"/>
              </a:solidFill>
              <a:latin typeface="DM Sans"/>
              <a:ea typeface="DM Sans"/>
              <a:cs typeface="DM Sans"/>
              <a:sym typeface="DM Sans"/>
            </a:endParaRPr>
          </a:p>
          <a:p>
            <a:pPr marL="838669" lvl="1" indent="-419335" algn="l">
              <a:lnSpc>
                <a:spcPts val="4661"/>
              </a:lnSpc>
              <a:buFont typeface="Arial"/>
              <a:buChar char="•"/>
            </a:pPr>
            <a:r>
              <a:rPr lang="en-US" sz="3200" dirty="0">
                <a:solidFill>
                  <a:srgbClr val="000000"/>
                </a:solidFill>
                <a:latin typeface="DM Sans"/>
                <a:ea typeface="DM Sans"/>
                <a:cs typeface="DM Sans"/>
                <a:sym typeface="DM Sans"/>
              </a:rPr>
              <a:t>To develop a system that automates the initial screening of resumes, reducing the time and resources spent on manual review processes.</a:t>
            </a:r>
          </a:p>
          <a:p>
            <a:pPr algn="l">
              <a:lnSpc>
                <a:spcPts val="4661"/>
              </a:lnSpc>
            </a:pPr>
            <a:endParaRPr lang="en-US" sz="3200" dirty="0">
              <a:solidFill>
                <a:srgbClr val="000000"/>
              </a:solidFill>
              <a:latin typeface="DM Sans"/>
              <a:ea typeface="DM Sans"/>
              <a:cs typeface="DM Sans"/>
              <a:sym typeface="DM Sans"/>
            </a:endParaRPr>
          </a:p>
          <a:p>
            <a:pPr marL="838669" lvl="1" indent="-419335" algn="l">
              <a:lnSpc>
                <a:spcPts val="4661"/>
              </a:lnSpc>
              <a:buFont typeface="Arial"/>
              <a:buChar char="•"/>
            </a:pPr>
            <a:r>
              <a:rPr lang="en-US" sz="3200" dirty="0">
                <a:solidFill>
                  <a:srgbClr val="000000"/>
                </a:solidFill>
                <a:latin typeface="DM Sans"/>
                <a:ea typeface="DM Sans"/>
                <a:cs typeface="DM Sans"/>
                <a:sym typeface="DM Sans"/>
              </a:rPr>
              <a:t>The work aims to enhance decision-making during the early stages of recruitment by providing data insights, ultimately improving the selection process and identifying top-tier talent. </a:t>
            </a:r>
          </a:p>
          <a:p>
            <a:pPr algn="l">
              <a:lnSpc>
                <a:spcPts val="4661"/>
              </a:lnSpc>
            </a:pPr>
            <a:endParaRPr lang="en-US" sz="3884" dirty="0">
              <a:solidFill>
                <a:srgbClr val="000000"/>
              </a:solidFill>
              <a:latin typeface="DM Sans"/>
              <a:ea typeface="DM Sans"/>
              <a:cs typeface="DM Sans"/>
              <a:sym typeface="DM Sans"/>
            </a:endParaRPr>
          </a:p>
        </p:txBody>
      </p:sp>
      <p:sp>
        <p:nvSpPr>
          <p:cNvPr id="5" name="Freeform 5"/>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0" y="0"/>
            <a:ext cx="7794923" cy="10287000"/>
          </a:xfrm>
          <a:prstGeom prst="rect">
            <a:avLst/>
          </a:prstGeom>
          <a:solidFill>
            <a:srgbClr val="EDD767"/>
          </a:solidFill>
        </p:spPr>
      </p:sp>
      <p:sp>
        <p:nvSpPr>
          <p:cNvPr id="3" name="Freeform 3"/>
          <p:cNvSpPr/>
          <p:nvPr/>
        </p:nvSpPr>
        <p:spPr>
          <a:xfrm>
            <a:off x="9144000" y="1536670"/>
            <a:ext cx="2913249" cy="964709"/>
          </a:xfrm>
          <a:custGeom>
            <a:avLst/>
            <a:gdLst/>
            <a:ahLst/>
            <a:cxnLst/>
            <a:rect l="l" t="t" r="r" b="b"/>
            <a:pathLst>
              <a:path w="3709863" h="1295080">
                <a:moveTo>
                  <a:pt x="0" y="0"/>
                </a:moveTo>
                <a:lnTo>
                  <a:pt x="3709863" y="0"/>
                </a:lnTo>
                <a:lnTo>
                  <a:pt x="3709863" y="1295080"/>
                </a:lnTo>
                <a:lnTo>
                  <a:pt x="0" y="12950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4" name="Freeform 4"/>
          <p:cNvSpPr/>
          <p:nvPr/>
        </p:nvSpPr>
        <p:spPr>
          <a:xfrm>
            <a:off x="13792200" y="1431015"/>
            <a:ext cx="1886769" cy="1218205"/>
          </a:xfrm>
          <a:custGeom>
            <a:avLst/>
            <a:gdLst/>
            <a:ahLst/>
            <a:cxnLst/>
            <a:rect l="l" t="t" r="r" b="b"/>
            <a:pathLst>
              <a:path w="2574388" h="1802071">
                <a:moveTo>
                  <a:pt x="0" y="0"/>
                </a:moveTo>
                <a:lnTo>
                  <a:pt x="2574388" y="0"/>
                </a:lnTo>
                <a:lnTo>
                  <a:pt x="2574388" y="1802072"/>
                </a:lnTo>
                <a:lnTo>
                  <a:pt x="0" y="18020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675169" y="7994392"/>
            <a:ext cx="2110617" cy="1866827"/>
          </a:xfrm>
          <a:custGeom>
            <a:avLst/>
            <a:gdLst/>
            <a:ahLst/>
            <a:cxnLst/>
            <a:rect l="l" t="t" r="r" b="b"/>
            <a:pathLst>
              <a:path w="2149498" h="2149498">
                <a:moveTo>
                  <a:pt x="0" y="0"/>
                </a:moveTo>
                <a:lnTo>
                  <a:pt x="2149498" y="0"/>
                </a:lnTo>
                <a:lnTo>
                  <a:pt x="2149498" y="2149499"/>
                </a:lnTo>
                <a:lnTo>
                  <a:pt x="0" y="2149499"/>
                </a:lnTo>
                <a:lnTo>
                  <a:pt x="0" y="0"/>
                </a:lnTo>
                <a:close/>
              </a:path>
            </a:pathLst>
          </a:custGeom>
          <a:blipFill>
            <a:blip r:embed="rId6"/>
            <a:stretch>
              <a:fillRect/>
            </a:stretch>
          </a:blipFill>
        </p:spPr>
      </p:sp>
      <p:sp>
        <p:nvSpPr>
          <p:cNvPr id="6" name="Freeform 6"/>
          <p:cNvSpPr/>
          <p:nvPr/>
        </p:nvSpPr>
        <p:spPr>
          <a:xfrm>
            <a:off x="9418789" y="4919001"/>
            <a:ext cx="3468453" cy="971167"/>
          </a:xfrm>
          <a:custGeom>
            <a:avLst/>
            <a:gdLst/>
            <a:ahLst/>
            <a:cxnLst/>
            <a:rect l="l" t="t" r="r" b="b"/>
            <a:pathLst>
              <a:path w="3468453" h="971167">
                <a:moveTo>
                  <a:pt x="0" y="0"/>
                </a:moveTo>
                <a:lnTo>
                  <a:pt x="3468454" y="0"/>
                </a:lnTo>
                <a:lnTo>
                  <a:pt x="3468454" y="971167"/>
                </a:lnTo>
                <a:lnTo>
                  <a:pt x="0" y="97116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sp>
        <p:nvSpPr>
          <p:cNvPr id="7" name="Freeform 7"/>
          <p:cNvSpPr/>
          <p:nvPr/>
        </p:nvSpPr>
        <p:spPr>
          <a:xfrm>
            <a:off x="13962257" y="4734392"/>
            <a:ext cx="3433424" cy="1339724"/>
          </a:xfrm>
          <a:custGeom>
            <a:avLst/>
            <a:gdLst/>
            <a:ahLst/>
            <a:cxnLst/>
            <a:rect l="l" t="t" r="r" b="b"/>
            <a:pathLst>
              <a:path w="3433424" h="2060054">
                <a:moveTo>
                  <a:pt x="0" y="0"/>
                </a:moveTo>
                <a:lnTo>
                  <a:pt x="3433423" y="0"/>
                </a:lnTo>
                <a:lnTo>
                  <a:pt x="3433423" y="2060054"/>
                </a:lnTo>
                <a:lnTo>
                  <a:pt x="0" y="2060054"/>
                </a:lnTo>
                <a:lnTo>
                  <a:pt x="0" y="0"/>
                </a:lnTo>
                <a:close/>
              </a:path>
            </a:pathLst>
          </a:custGeom>
          <a:blipFill>
            <a:blip r:embed="rId9"/>
            <a:stretch>
              <a:fillRect/>
            </a:stretch>
          </a:blipFill>
        </p:spPr>
        <p:txBody>
          <a:bodyPr/>
          <a:lstStyle/>
          <a:p>
            <a:endParaRPr lang="en-US" dirty="0"/>
          </a:p>
        </p:txBody>
      </p:sp>
      <p:grpSp>
        <p:nvGrpSpPr>
          <p:cNvPr id="9" name="Group 9"/>
          <p:cNvGrpSpPr/>
          <p:nvPr/>
        </p:nvGrpSpPr>
        <p:grpSpPr>
          <a:xfrm>
            <a:off x="635768" y="3997597"/>
            <a:ext cx="6572608" cy="2291805"/>
            <a:chOff x="0" y="0"/>
            <a:chExt cx="8763478" cy="3055741"/>
          </a:xfrm>
        </p:grpSpPr>
        <p:sp>
          <p:nvSpPr>
            <p:cNvPr id="10" name="TextBox 10"/>
            <p:cNvSpPr txBox="1"/>
            <p:nvPr/>
          </p:nvSpPr>
          <p:spPr>
            <a:xfrm>
              <a:off x="0" y="-9525"/>
              <a:ext cx="8763478" cy="1635125"/>
            </a:xfrm>
            <a:prstGeom prst="rect">
              <a:avLst/>
            </a:prstGeom>
          </p:spPr>
          <p:txBody>
            <a:bodyPr lIns="0" tIns="0" rIns="0" bIns="0" rtlCol="0" anchor="t">
              <a:spAutoFit/>
            </a:bodyPr>
            <a:lstStyle/>
            <a:p>
              <a:pPr algn="l">
                <a:lnSpc>
                  <a:spcPts val="9600"/>
                </a:lnSpc>
              </a:pPr>
              <a:r>
                <a:rPr lang="en-US" sz="8000" b="1" dirty="0">
                  <a:solidFill>
                    <a:srgbClr val="000000"/>
                  </a:solidFill>
                  <a:latin typeface="DM Sans Bold"/>
                  <a:ea typeface="DM Sans Bold"/>
                  <a:cs typeface="DM Sans Bold"/>
                  <a:sym typeface="DM Sans Bold"/>
                </a:rPr>
                <a:t>TECH STACK</a:t>
              </a:r>
            </a:p>
          </p:txBody>
        </p:sp>
        <p:sp>
          <p:nvSpPr>
            <p:cNvPr id="11" name="TextBox 11"/>
            <p:cNvSpPr txBox="1"/>
            <p:nvPr/>
          </p:nvSpPr>
          <p:spPr>
            <a:xfrm>
              <a:off x="0" y="2532501"/>
              <a:ext cx="8763478" cy="523240"/>
            </a:xfrm>
            <a:prstGeom prst="rect">
              <a:avLst/>
            </a:prstGeom>
          </p:spPr>
          <p:txBody>
            <a:bodyPr lIns="0" tIns="0" rIns="0" bIns="0" rtlCol="0" anchor="t">
              <a:spAutoFit/>
            </a:bodyPr>
            <a:lstStyle/>
            <a:p>
              <a:pPr algn="l">
                <a:lnSpc>
                  <a:spcPts val="3300"/>
                </a:lnSpc>
              </a:pPr>
              <a:endParaRPr/>
            </a:p>
          </p:txBody>
        </p:sp>
      </p:grpSp>
      <p:sp>
        <p:nvSpPr>
          <p:cNvPr id="12" name="TextBox 12"/>
          <p:cNvSpPr txBox="1"/>
          <p:nvPr/>
        </p:nvSpPr>
        <p:spPr>
          <a:xfrm>
            <a:off x="10785786" y="425780"/>
            <a:ext cx="3760846" cy="872034"/>
          </a:xfrm>
          <a:prstGeom prst="rect">
            <a:avLst/>
          </a:prstGeom>
        </p:spPr>
        <p:txBody>
          <a:bodyPr wrap="square" lIns="0" tIns="0" rIns="0" bIns="0" rtlCol="0" anchor="t">
            <a:spAutoFit/>
          </a:bodyPr>
          <a:lstStyle/>
          <a:p>
            <a:pPr algn="ctr">
              <a:lnSpc>
                <a:spcPts val="6804"/>
              </a:lnSpc>
              <a:spcBef>
                <a:spcPct val="0"/>
              </a:spcBef>
            </a:pPr>
            <a:r>
              <a:rPr lang="en-US" sz="5670" b="1" u="sng" dirty="0">
                <a:solidFill>
                  <a:srgbClr val="000000"/>
                </a:solidFill>
                <a:latin typeface="DM Sans Bold"/>
                <a:ea typeface="DM Sans Bold"/>
                <a:cs typeface="DM Sans Bold"/>
                <a:sym typeface="DM Sans Bold"/>
              </a:rPr>
              <a:t>Frontend</a:t>
            </a:r>
          </a:p>
        </p:txBody>
      </p:sp>
      <p:sp>
        <p:nvSpPr>
          <p:cNvPr id="13" name="TextBox 13"/>
          <p:cNvSpPr txBox="1"/>
          <p:nvPr/>
        </p:nvSpPr>
        <p:spPr>
          <a:xfrm>
            <a:off x="11006818" y="3554436"/>
            <a:ext cx="3318781" cy="872034"/>
          </a:xfrm>
          <a:prstGeom prst="rect">
            <a:avLst/>
          </a:prstGeom>
        </p:spPr>
        <p:txBody>
          <a:bodyPr wrap="square" lIns="0" tIns="0" rIns="0" bIns="0" rtlCol="0" anchor="t">
            <a:spAutoFit/>
          </a:bodyPr>
          <a:lstStyle/>
          <a:p>
            <a:pPr algn="ctr">
              <a:lnSpc>
                <a:spcPts val="6804"/>
              </a:lnSpc>
              <a:spcBef>
                <a:spcPct val="0"/>
              </a:spcBef>
            </a:pPr>
            <a:r>
              <a:rPr lang="en-US" sz="5670" b="1" u="sng" dirty="0">
                <a:solidFill>
                  <a:srgbClr val="000000"/>
                </a:solidFill>
                <a:latin typeface="DM Sans Bold"/>
                <a:ea typeface="DM Sans Bold"/>
                <a:cs typeface="DM Sans Bold"/>
                <a:sym typeface="DM Sans Bold"/>
              </a:rPr>
              <a:t>Backend</a:t>
            </a:r>
          </a:p>
        </p:txBody>
      </p:sp>
      <p:sp>
        <p:nvSpPr>
          <p:cNvPr id="14" name="Freeform 14"/>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10"/>
            <a:stretch>
              <a:fillRect/>
            </a:stretch>
          </a:blipFill>
        </p:spPr>
      </p:sp>
      <p:sp>
        <p:nvSpPr>
          <p:cNvPr id="15" name="TextBox 13">
            <a:extLst>
              <a:ext uri="{FF2B5EF4-FFF2-40B4-BE49-F238E27FC236}">
                <a16:creationId xmlns:a16="http://schemas.microsoft.com/office/drawing/2014/main" id="{FF2A00C2-E5C8-7545-28BC-E094C2C2ED9A}"/>
              </a:ext>
            </a:extLst>
          </p:cNvPr>
          <p:cNvSpPr txBox="1"/>
          <p:nvPr/>
        </p:nvSpPr>
        <p:spPr>
          <a:xfrm>
            <a:off x="11227851" y="6874818"/>
            <a:ext cx="3318780" cy="872034"/>
          </a:xfrm>
          <a:prstGeom prst="rect">
            <a:avLst/>
          </a:prstGeom>
        </p:spPr>
        <p:txBody>
          <a:bodyPr wrap="square" lIns="0" tIns="0" rIns="0" bIns="0" rtlCol="0" anchor="t">
            <a:spAutoFit/>
          </a:bodyPr>
          <a:lstStyle/>
          <a:p>
            <a:pPr algn="ctr">
              <a:lnSpc>
                <a:spcPts val="6804"/>
              </a:lnSpc>
              <a:spcBef>
                <a:spcPct val="0"/>
              </a:spcBef>
            </a:pPr>
            <a:r>
              <a:rPr lang="en-US" sz="5670" b="1" u="sng" dirty="0">
                <a:solidFill>
                  <a:srgbClr val="000000"/>
                </a:solidFill>
                <a:latin typeface="DM Sans Bold"/>
                <a:ea typeface="DM Sans Bold"/>
                <a:cs typeface="DM Sans Bold"/>
                <a:sym typeface="DM Sans Bold"/>
              </a:rPr>
              <a:t>ML</a:t>
            </a:r>
          </a:p>
        </p:txBody>
      </p:sp>
      <p:pic>
        <p:nvPicPr>
          <p:cNvPr id="18" name="Picture 17">
            <a:extLst>
              <a:ext uri="{FF2B5EF4-FFF2-40B4-BE49-F238E27FC236}">
                <a16:creationId xmlns:a16="http://schemas.microsoft.com/office/drawing/2014/main" id="{D2D1A2C7-F10C-70DC-C929-D7B7E539E2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851" y="8019127"/>
            <a:ext cx="3477655" cy="1817355"/>
          </a:xfrm>
          <a:prstGeom prst="rect">
            <a:avLst/>
          </a:prstGeom>
        </p:spPr>
      </p:pic>
      <p:pic>
        <p:nvPicPr>
          <p:cNvPr id="20" name="Picture 19">
            <a:extLst>
              <a:ext uri="{FF2B5EF4-FFF2-40B4-BE49-F238E27FC236}">
                <a16:creationId xmlns:a16="http://schemas.microsoft.com/office/drawing/2014/main" id="{FB8242C1-F37B-B069-7A06-A73A32916F5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11400" y="7994392"/>
            <a:ext cx="2880850" cy="18031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0" y="0"/>
            <a:ext cx="5830958" cy="10287000"/>
          </a:xfrm>
          <a:prstGeom prst="rect">
            <a:avLst/>
          </a:prstGeom>
          <a:solidFill>
            <a:srgbClr val="EDD767"/>
          </a:solidFill>
        </p:spPr>
      </p:sp>
      <p:sp>
        <p:nvSpPr>
          <p:cNvPr id="3" name="Freeform 3"/>
          <p:cNvSpPr/>
          <p:nvPr/>
        </p:nvSpPr>
        <p:spPr>
          <a:xfrm>
            <a:off x="5986221" y="789031"/>
            <a:ext cx="12134128" cy="8534400"/>
          </a:xfrm>
          <a:custGeom>
            <a:avLst/>
            <a:gdLst/>
            <a:ahLst/>
            <a:cxnLst/>
            <a:rect l="l" t="t" r="r" b="b"/>
            <a:pathLst>
              <a:path w="12289391" h="7918051">
                <a:moveTo>
                  <a:pt x="0" y="0"/>
                </a:moveTo>
                <a:lnTo>
                  <a:pt x="12289391" y="0"/>
                </a:lnTo>
                <a:lnTo>
                  <a:pt x="12289391" y="7918051"/>
                </a:lnTo>
                <a:lnTo>
                  <a:pt x="0" y="7918051"/>
                </a:lnTo>
                <a:lnTo>
                  <a:pt x="0" y="0"/>
                </a:lnTo>
                <a:close/>
              </a:path>
            </a:pathLst>
          </a:custGeom>
          <a:blipFill>
            <a:blip r:embed="rId2"/>
            <a:stretch>
              <a:fillRect t="-1078"/>
            </a:stretch>
          </a:blipFill>
        </p:spPr>
      </p:sp>
      <p:sp>
        <p:nvSpPr>
          <p:cNvPr id="4" name="TextBox 4"/>
          <p:cNvSpPr txBox="1"/>
          <p:nvPr/>
        </p:nvSpPr>
        <p:spPr>
          <a:xfrm>
            <a:off x="-119979" y="3871343"/>
            <a:ext cx="6080749" cy="1154162"/>
          </a:xfrm>
          <a:prstGeom prst="rect">
            <a:avLst/>
          </a:prstGeom>
        </p:spPr>
        <p:txBody>
          <a:bodyPr wrap="square" lIns="0" tIns="0" rIns="0" bIns="0" rtlCol="0" anchor="t">
            <a:spAutoFit/>
          </a:bodyPr>
          <a:lstStyle/>
          <a:p>
            <a:pPr algn="ctr">
              <a:lnSpc>
                <a:spcPts val="9041"/>
              </a:lnSpc>
            </a:pPr>
            <a:r>
              <a:rPr lang="en-US" sz="7534" b="1" dirty="0">
                <a:solidFill>
                  <a:srgbClr val="000000"/>
                </a:solidFill>
                <a:latin typeface="DM Sans Bold"/>
                <a:ea typeface="DM Sans Bold"/>
                <a:cs typeface="DM Sans Bold"/>
                <a:sym typeface="DM Sans Bold"/>
              </a:rPr>
              <a:t>WORKFLOW</a:t>
            </a:r>
          </a:p>
        </p:txBody>
      </p:sp>
      <p:sp>
        <p:nvSpPr>
          <p:cNvPr id="5" name="Freeform 5"/>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3"/>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CCEE4-6464-0C7A-0574-5374498757D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7738D45E-E9AF-5E29-3E43-4790F101099E}"/>
              </a:ext>
            </a:extLst>
          </p:cNvPr>
          <p:cNvSpPr/>
          <p:nvPr/>
        </p:nvSpPr>
        <p:spPr>
          <a:xfrm>
            <a:off x="0" y="0"/>
            <a:ext cx="7794923" cy="10287000"/>
          </a:xfrm>
          <a:prstGeom prst="rect">
            <a:avLst/>
          </a:prstGeom>
          <a:solidFill>
            <a:srgbClr val="EDD767"/>
          </a:solidFill>
        </p:spPr>
      </p:sp>
      <p:sp>
        <p:nvSpPr>
          <p:cNvPr id="3" name="TextBox 3">
            <a:extLst>
              <a:ext uri="{FF2B5EF4-FFF2-40B4-BE49-F238E27FC236}">
                <a16:creationId xmlns:a16="http://schemas.microsoft.com/office/drawing/2014/main" id="{AE78BC47-4F24-7C6A-75EC-2CD719D6DE2F}"/>
              </a:ext>
            </a:extLst>
          </p:cNvPr>
          <p:cNvSpPr txBox="1"/>
          <p:nvPr/>
        </p:nvSpPr>
        <p:spPr>
          <a:xfrm>
            <a:off x="242001" y="4041262"/>
            <a:ext cx="7552922" cy="1228725"/>
          </a:xfrm>
          <a:prstGeom prst="rect">
            <a:avLst/>
          </a:prstGeom>
        </p:spPr>
        <p:txBody>
          <a:bodyPr lIns="0" tIns="0" rIns="0" bIns="0" rtlCol="0" anchor="t">
            <a:spAutoFit/>
          </a:bodyPr>
          <a:lstStyle/>
          <a:p>
            <a:pPr algn="ctr">
              <a:lnSpc>
                <a:spcPts val="9600"/>
              </a:lnSpc>
            </a:pPr>
            <a:r>
              <a:rPr lang="en-US" sz="8000" b="1" dirty="0">
                <a:solidFill>
                  <a:srgbClr val="000000"/>
                </a:solidFill>
                <a:latin typeface="DM Sans Bold"/>
                <a:ea typeface="DM Sans Bold"/>
                <a:cs typeface="DM Sans Bold"/>
                <a:sym typeface="DM Sans Bold"/>
              </a:rPr>
              <a:t>PROCESS</a:t>
            </a:r>
          </a:p>
        </p:txBody>
      </p:sp>
      <p:sp>
        <p:nvSpPr>
          <p:cNvPr id="4" name="TextBox 4">
            <a:extLst>
              <a:ext uri="{FF2B5EF4-FFF2-40B4-BE49-F238E27FC236}">
                <a16:creationId xmlns:a16="http://schemas.microsoft.com/office/drawing/2014/main" id="{90D42809-2C65-EB53-2F08-2E7CB8A67475}"/>
              </a:ext>
            </a:extLst>
          </p:cNvPr>
          <p:cNvSpPr txBox="1"/>
          <p:nvPr/>
        </p:nvSpPr>
        <p:spPr>
          <a:xfrm>
            <a:off x="8165147" y="280630"/>
            <a:ext cx="10093356" cy="9725739"/>
          </a:xfrm>
          <a:prstGeom prst="rect">
            <a:avLst/>
          </a:prstGeom>
        </p:spPr>
        <p:txBody>
          <a:bodyPr wrap="square" lIns="0" tIns="0" rIns="0" bIns="0" rtlCol="0" anchor="t">
            <a:spAutoFit/>
          </a:bodyPr>
          <a:lstStyle/>
          <a:p>
            <a:pPr marL="742950" indent="-742950">
              <a:buAutoNum type="arabicPeriod"/>
            </a:pPr>
            <a:r>
              <a:rPr lang="en-US" sz="3200" b="1" u="sng" dirty="0"/>
              <a:t>Resume Creation</a:t>
            </a:r>
          </a:p>
          <a:p>
            <a:endParaRPr lang="en-US" sz="4000" b="1" dirty="0"/>
          </a:p>
          <a:p>
            <a:pPr>
              <a:buFont typeface="Arial" panose="020B0604020202020204" pitchFamily="34" charset="0"/>
              <a:buChar char="•"/>
            </a:pPr>
            <a:r>
              <a:rPr lang="en-US" sz="2800" dirty="0"/>
              <a:t>Provide user-friendly templates for resume generation.</a:t>
            </a:r>
          </a:p>
          <a:p>
            <a:pPr>
              <a:buFont typeface="Arial" panose="020B0604020202020204" pitchFamily="34" charset="0"/>
              <a:buChar char="•"/>
            </a:pPr>
            <a:r>
              <a:rPr lang="en-US" sz="2800" dirty="0"/>
              <a:t>Ensures standardized structure for better analysis.</a:t>
            </a:r>
          </a:p>
          <a:p>
            <a:pPr>
              <a:buFont typeface="Arial" panose="020B0604020202020204" pitchFamily="34" charset="0"/>
              <a:buChar char="•"/>
            </a:pPr>
            <a:r>
              <a:rPr lang="en-US" sz="2800" dirty="0"/>
              <a:t>Input sections: Education, Skills, Experience, Projects, etc.</a:t>
            </a:r>
          </a:p>
          <a:p>
            <a:endParaRPr lang="en-US" sz="2800" dirty="0"/>
          </a:p>
          <a:p>
            <a:pPr>
              <a:buNone/>
            </a:pPr>
            <a:r>
              <a:rPr lang="en-US" sz="3200" b="1" dirty="0"/>
              <a:t>2.    </a:t>
            </a:r>
            <a:r>
              <a:rPr lang="en-US" sz="3200" b="1" u="sng" dirty="0"/>
              <a:t>Resume Classification Process</a:t>
            </a:r>
          </a:p>
          <a:p>
            <a:pPr>
              <a:buNone/>
            </a:pPr>
            <a:endParaRPr lang="en-US" sz="2800" b="1" dirty="0"/>
          </a:p>
          <a:p>
            <a:pPr>
              <a:buNone/>
            </a:pPr>
            <a:r>
              <a:rPr lang="en-US" sz="2800" b="1" dirty="0"/>
              <a:t>Step 1: Input Resume</a:t>
            </a:r>
            <a:endParaRPr lang="en-US" sz="2800" dirty="0"/>
          </a:p>
          <a:p>
            <a:pPr>
              <a:buFont typeface="Arial" panose="020B0604020202020204" pitchFamily="34" charset="0"/>
              <a:buChar char="•"/>
            </a:pPr>
            <a:r>
              <a:rPr lang="en-US" sz="2800" dirty="0"/>
              <a:t>Resume can be uploaded or generated from the template.</a:t>
            </a:r>
          </a:p>
          <a:p>
            <a:pPr>
              <a:buNone/>
            </a:pPr>
            <a:r>
              <a:rPr lang="en-US" sz="2800" b="1" dirty="0"/>
              <a:t>Step 2: Text Cleaning</a:t>
            </a:r>
            <a:endParaRPr lang="en-US" sz="2800" dirty="0"/>
          </a:p>
          <a:p>
            <a:pPr>
              <a:buFont typeface="Arial" panose="020B0604020202020204" pitchFamily="34" charset="0"/>
              <a:buChar char="•"/>
            </a:pPr>
            <a:r>
              <a:rPr lang="en-US" sz="2800" dirty="0"/>
              <a:t>Remove numbers, special characters, single-letter words.</a:t>
            </a:r>
          </a:p>
          <a:p>
            <a:pPr>
              <a:buNone/>
            </a:pPr>
            <a:r>
              <a:rPr lang="en-US" sz="2800" b="1" dirty="0"/>
              <a:t>Step 3: Tokenization</a:t>
            </a:r>
            <a:endParaRPr lang="en-US" sz="2800" dirty="0"/>
          </a:p>
          <a:p>
            <a:pPr>
              <a:buFont typeface="Arial" panose="020B0604020202020204" pitchFamily="34" charset="0"/>
              <a:buChar char="•"/>
            </a:pPr>
            <a:r>
              <a:rPr lang="en-US" sz="2800" dirty="0"/>
              <a:t>Apply NLTK tokenizer to split text into tokens.</a:t>
            </a:r>
          </a:p>
          <a:p>
            <a:pPr>
              <a:buNone/>
            </a:pPr>
            <a:r>
              <a:rPr lang="en-US" sz="2800" b="1" dirty="0"/>
              <a:t>Step 4: Text Preparation</a:t>
            </a:r>
            <a:endParaRPr lang="en-US" sz="2800" dirty="0"/>
          </a:p>
          <a:p>
            <a:pPr>
              <a:buFont typeface="Arial" panose="020B0604020202020204" pitchFamily="34" charset="0"/>
              <a:buChar char="•"/>
            </a:pPr>
            <a:r>
              <a:rPr lang="en-US" sz="2800" dirty="0"/>
              <a:t>Remove stop words.</a:t>
            </a:r>
          </a:p>
          <a:p>
            <a:pPr>
              <a:buFont typeface="Arial" panose="020B0604020202020204" pitchFamily="34" charset="0"/>
              <a:buChar char="•"/>
            </a:pPr>
            <a:r>
              <a:rPr lang="en-US" sz="2800" dirty="0"/>
              <a:t>Apply lemmatization for root word conversion.</a:t>
            </a:r>
          </a:p>
          <a:p>
            <a:pPr>
              <a:buNone/>
            </a:pPr>
            <a:r>
              <a:rPr lang="en-US" sz="2800" b="1" dirty="0"/>
              <a:t>Step 5: Feature Extraction</a:t>
            </a:r>
            <a:endParaRPr lang="en-US" sz="2800" dirty="0"/>
          </a:p>
          <a:p>
            <a:pPr>
              <a:buFont typeface="Arial" panose="020B0604020202020204" pitchFamily="34" charset="0"/>
              <a:buChar char="•"/>
            </a:pPr>
            <a:r>
              <a:rPr lang="en-US" sz="2800" dirty="0"/>
              <a:t>Convert text into numerical features using </a:t>
            </a:r>
            <a:r>
              <a:rPr lang="en-US" sz="2800" b="1" dirty="0"/>
              <a:t>TF-IDF</a:t>
            </a:r>
            <a:r>
              <a:rPr lang="en-US" sz="2800" dirty="0"/>
              <a:t>.</a:t>
            </a:r>
          </a:p>
          <a:p>
            <a:pPr>
              <a:buNone/>
            </a:pPr>
            <a:r>
              <a:rPr lang="en-US" sz="2800" b="1" dirty="0"/>
              <a:t>Step 6: Model Training &amp; Prediction</a:t>
            </a:r>
            <a:endParaRPr lang="en-US" sz="2800" dirty="0"/>
          </a:p>
          <a:p>
            <a:pPr>
              <a:buFont typeface="Arial" panose="020B0604020202020204" pitchFamily="34" charset="0"/>
              <a:buChar char="•"/>
            </a:pPr>
            <a:r>
              <a:rPr lang="en-US" sz="2800" dirty="0"/>
              <a:t>Train ML model and predict the resume's domain (e.g., Data Science, HR, Java Developer).</a:t>
            </a:r>
            <a:endParaRPr lang="en-US" sz="3884" dirty="0">
              <a:solidFill>
                <a:srgbClr val="000000"/>
              </a:solidFill>
              <a:latin typeface="DM Sans"/>
              <a:ea typeface="DM Sans"/>
              <a:cs typeface="DM Sans"/>
              <a:sym typeface="DM Sans"/>
            </a:endParaRPr>
          </a:p>
        </p:txBody>
      </p:sp>
      <p:sp>
        <p:nvSpPr>
          <p:cNvPr id="5" name="Freeform 5">
            <a:extLst>
              <a:ext uri="{FF2B5EF4-FFF2-40B4-BE49-F238E27FC236}">
                <a16:creationId xmlns:a16="http://schemas.microsoft.com/office/drawing/2014/main" id="{15AAAF4A-744F-DBDD-FB26-892D180C54C8}"/>
              </a:ext>
            </a:extLst>
          </p:cNvPr>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spTree>
    <p:extLst>
      <p:ext uri="{BB962C8B-B14F-4D97-AF65-F5344CB8AC3E}">
        <p14:creationId xmlns:p14="http://schemas.microsoft.com/office/powerpoint/2010/main" val="188424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7EE80-FA3A-8F93-05EC-4290A322F6D2}"/>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339513E-8CEC-B716-B93A-644E0F469E80}"/>
              </a:ext>
            </a:extLst>
          </p:cNvPr>
          <p:cNvSpPr/>
          <p:nvPr/>
        </p:nvSpPr>
        <p:spPr>
          <a:xfrm>
            <a:off x="0" y="0"/>
            <a:ext cx="7794923" cy="10287000"/>
          </a:xfrm>
          <a:prstGeom prst="rect">
            <a:avLst/>
          </a:prstGeom>
          <a:solidFill>
            <a:srgbClr val="EDD767"/>
          </a:solidFill>
        </p:spPr>
      </p:sp>
      <p:sp>
        <p:nvSpPr>
          <p:cNvPr id="3" name="TextBox 3">
            <a:extLst>
              <a:ext uri="{FF2B5EF4-FFF2-40B4-BE49-F238E27FC236}">
                <a16:creationId xmlns:a16="http://schemas.microsoft.com/office/drawing/2014/main" id="{F75FDC5A-B54C-C804-657F-B6B4F5DA5772}"/>
              </a:ext>
            </a:extLst>
          </p:cNvPr>
          <p:cNvSpPr txBox="1"/>
          <p:nvPr/>
        </p:nvSpPr>
        <p:spPr>
          <a:xfrm>
            <a:off x="242001" y="4041262"/>
            <a:ext cx="7552922" cy="1228725"/>
          </a:xfrm>
          <a:prstGeom prst="rect">
            <a:avLst/>
          </a:prstGeom>
        </p:spPr>
        <p:txBody>
          <a:bodyPr lIns="0" tIns="0" rIns="0" bIns="0" rtlCol="0" anchor="t">
            <a:spAutoFit/>
          </a:bodyPr>
          <a:lstStyle/>
          <a:p>
            <a:pPr algn="ctr">
              <a:lnSpc>
                <a:spcPts val="9600"/>
              </a:lnSpc>
            </a:pPr>
            <a:r>
              <a:rPr lang="en-US" sz="8000" b="1" dirty="0">
                <a:solidFill>
                  <a:srgbClr val="000000"/>
                </a:solidFill>
                <a:latin typeface="DM Sans Bold"/>
                <a:ea typeface="DM Sans Bold"/>
                <a:cs typeface="DM Sans Bold"/>
                <a:sym typeface="DM Sans Bold"/>
              </a:rPr>
              <a:t>PROCESS</a:t>
            </a:r>
          </a:p>
        </p:txBody>
      </p:sp>
      <p:sp>
        <p:nvSpPr>
          <p:cNvPr id="4" name="TextBox 4">
            <a:extLst>
              <a:ext uri="{FF2B5EF4-FFF2-40B4-BE49-F238E27FC236}">
                <a16:creationId xmlns:a16="http://schemas.microsoft.com/office/drawing/2014/main" id="{135285CA-9EE0-84AD-2B2C-17E9F4A7FE22}"/>
              </a:ext>
            </a:extLst>
          </p:cNvPr>
          <p:cNvSpPr txBox="1"/>
          <p:nvPr/>
        </p:nvSpPr>
        <p:spPr>
          <a:xfrm>
            <a:off x="8226599" y="765366"/>
            <a:ext cx="10093356" cy="6586418"/>
          </a:xfrm>
          <a:prstGeom prst="rect">
            <a:avLst/>
          </a:prstGeom>
        </p:spPr>
        <p:txBody>
          <a:bodyPr wrap="square" lIns="0" tIns="0" rIns="0" bIns="0" rtlCol="0" anchor="t">
            <a:spAutoFit/>
          </a:bodyPr>
          <a:lstStyle/>
          <a:p>
            <a:pPr>
              <a:buNone/>
            </a:pPr>
            <a:r>
              <a:rPr lang="en-US" sz="3200" b="1" dirty="0"/>
              <a:t>3.   </a:t>
            </a:r>
            <a:r>
              <a:rPr lang="en-US" sz="3200" b="1" u="sng" dirty="0"/>
              <a:t>Resume Scoring &amp; Comparison</a:t>
            </a:r>
          </a:p>
          <a:p>
            <a:pPr>
              <a:buNone/>
            </a:pPr>
            <a:endParaRPr lang="en-US" sz="3200" b="1" dirty="0"/>
          </a:p>
          <a:p>
            <a:pPr>
              <a:buNone/>
            </a:pPr>
            <a:r>
              <a:rPr lang="en-US" sz="2800" b="1" dirty="0"/>
              <a:t>Key Factors for Scoring:</a:t>
            </a:r>
            <a:endParaRPr lang="en-US" sz="2800" dirty="0"/>
          </a:p>
          <a:p>
            <a:pPr>
              <a:buFont typeface="Arial" panose="020B0604020202020204" pitchFamily="34" charset="0"/>
              <a:buChar char="•"/>
            </a:pPr>
            <a:r>
              <a:rPr lang="en-US" sz="2800" dirty="0"/>
              <a:t>Experience (in years)</a:t>
            </a:r>
          </a:p>
          <a:p>
            <a:pPr>
              <a:buFont typeface="Arial" panose="020B0604020202020204" pitchFamily="34" charset="0"/>
              <a:buChar char="•"/>
            </a:pPr>
            <a:r>
              <a:rPr lang="en-US" sz="2800" dirty="0"/>
              <a:t>Number of relevant skills</a:t>
            </a:r>
          </a:p>
          <a:p>
            <a:pPr>
              <a:buFont typeface="Arial" panose="020B0604020202020204" pitchFamily="34" charset="0"/>
              <a:buChar char="•"/>
            </a:pPr>
            <a:r>
              <a:rPr lang="en-US" sz="2800" dirty="0"/>
              <a:t>Type of companies (Product/Service-based)</a:t>
            </a:r>
          </a:p>
          <a:p>
            <a:pPr>
              <a:buFont typeface="Arial" panose="020B0604020202020204" pitchFamily="34" charset="0"/>
              <a:buChar char="•"/>
            </a:pPr>
            <a:r>
              <a:rPr lang="en-US" sz="2800" dirty="0"/>
              <a:t>Project variety and relevance</a:t>
            </a:r>
          </a:p>
          <a:p>
            <a:pPr>
              <a:buFont typeface="Arial" panose="020B0604020202020204" pitchFamily="34" charset="0"/>
              <a:buChar char="•"/>
            </a:pPr>
            <a:endParaRPr lang="en-US" sz="2800" dirty="0"/>
          </a:p>
          <a:p>
            <a:pPr>
              <a:buNone/>
            </a:pPr>
            <a:r>
              <a:rPr lang="en-US" sz="2800" b="1" dirty="0"/>
              <a:t>Scoring System:</a:t>
            </a:r>
            <a:endParaRPr lang="en-US" sz="2800" dirty="0"/>
          </a:p>
          <a:p>
            <a:pPr>
              <a:buFont typeface="Arial" panose="020B0604020202020204" pitchFamily="34" charset="0"/>
              <a:buChar char="•"/>
            </a:pPr>
            <a:r>
              <a:rPr lang="en-US" sz="2800" dirty="0"/>
              <a:t>Assign weights to each factor.</a:t>
            </a:r>
          </a:p>
          <a:p>
            <a:pPr>
              <a:buFont typeface="Arial" panose="020B0604020202020204" pitchFamily="34" charset="0"/>
              <a:buChar char="•"/>
            </a:pPr>
            <a:r>
              <a:rPr lang="en-US" sz="2800" dirty="0"/>
              <a:t>Generate a total score out of 100.</a:t>
            </a:r>
          </a:p>
          <a:p>
            <a:endParaRPr lang="en-US" sz="2800" dirty="0"/>
          </a:p>
          <a:p>
            <a:pPr>
              <a:buNone/>
            </a:pPr>
            <a:r>
              <a:rPr lang="en-US" sz="2800" b="1" dirty="0"/>
              <a:t>Comparison:</a:t>
            </a:r>
            <a:endParaRPr lang="en-US" sz="2800" dirty="0"/>
          </a:p>
          <a:p>
            <a:pPr>
              <a:buFont typeface="Arial" panose="020B0604020202020204" pitchFamily="34" charset="0"/>
              <a:buChar char="•"/>
            </a:pPr>
            <a:r>
              <a:rPr lang="en-US" sz="2800" dirty="0"/>
              <a:t>Compare candidates in the same domain.</a:t>
            </a:r>
          </a:p>
          <a:p>
            <a:pPr>
              <a:buFont typeface="Arial" panose="020B0604020202020204" pitchFamily="34" charset="0"/>
              <a:buChar char="•"/>
            </a:pPr>
            <a:r>
              <a:rPr lang="en-US" sz="2800" dirty="0"/>
              <a:t>Display ranked results or visual comparison (bar/line charts).</a:t>
            </a:r>
          </a:p>
        </p:txBody>
      </p:sp>
      <p:sp>
        <p:nvSpPr>
          <p:cNvPr id="5" name="Freeform 5">
            <a:extLst>
              <a:ext uri="{FF2B5EF4-FFF2-40B4-BE49-F238E27FC236}">
                <a16:creationId xmlns:a16="http://schemas.microsoft.com/office/drawing/2014/main" id="{DB40FC51-3DDA-2591-90C1-02014FB6EE94}"/>
              </a:ext>
            </a:extLst>
          </p:cNvPr>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spTree>
    <p:extLst>
      <p:ext uri="{BB962C8B-B14F-4D97-AF65-F5344CB8AC3E}">
        <p14:creationId xmlns:p14="http://schemas.microsoft.com/office/powerpoint/2010/main" val="208832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E9CE0-2461-B948-5422-224B5308D82A}"/>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BBCB00D4-9454-3E81-F7EF-4745318BED32}"/>
              </a:ext>
            </a:extLst>
          </p:cNvPr>
          <p:cNvSpPr/>
          <p:nvPr/>
        </p:nvSpPr>
        <p:spPr>
          <a:xfrm>
            <a:off x="0" y="0"/>
            <a:ext cx="6781800" cy="10287000"/>
          </a:xfrm>
          <a:prstGeom prst="rect">
            <a:avLst/>
          </a:prstGeom>
          <a:solidFill>
            <a:srgbClr val="EDD767"/>
          </a:solidFill>
        </p:spPr>
      </p:sp>
      <p:sp>
        <p:nvSpPr>
          <p:cNvPr id="3" name="TextBox 3">
            <a:extLst>
              <a:ext uri="{FF2B5EF4-FFF2-40B4-BE49-F238E27FC236}">
                <a16:creationId xmlns:a16="http://schemas.microsoft.com/office/drawing/2014/main" id="{A8F65682-C4AF-9148-4ABC-FE5740BBC7A9}"/>
              </a:ext>
            </a:extLst>
          </p:cNvPr>
          <p:cNvSpPr txBox="1"/>
          <p:nvPr/>
        </p:nvSpPr>
        <p:spPr>
          <a:xfrm>
            <a:off x="679369" y="4305300"/>
            <a:ext cx="5423061" cy="1228725"/>
          </a:xfrm>
          <a:prstGeom prst="rect">
            <a:avLst/>
          </a:prstGeom>
        </p:spPr>
        <p:txBody>
          <a:bodyPr lIns="0" tIns="0" rIns="0" bIns="0" rtlCol="0" anchor="t">
            <a:spAutoFit/>
          </a:bodyPr>
          <a:lstStyle/>
          <a:p>
            <a:pPr algn="ctr">
              <a:lnSpc>
                <a:spcPts val="9674"/>
              </a:lnSpc>
            </a:pPr>
            <a:r>
              <a:rPr lang="en-US" sz="8062" b="1" dirty="0">
                <a:solidFill>
                  <a:srgbClr val="000000"/>
                </a:solidFill>
                <a:latin typeface="DM Sans Bold"/>
                <a:ea typeface="DM Sans Bold"/>
                <a:cs typeface="DM Sans Bold"/>
                <a:sym typeface="DM Sans Bold"/>
              </a:rPr>
              <a:t>RESULTS</a:t>
            </a:r>
          </a:p>
        </p:txBody>
      </p:sp>
      <p:sp>
        <p:nvSpPr>
          <p:cNvPr id="6" name="Freeform 6">
            <a:extLst>
              <a:ext uri="{FF2B5EF4-FFF2-40B4-BE49-F238E27FC236}">
                <a16:creationId xmlns:a16="http://schemas.microsoft.com/office/drawing/2014/main" id="{66A45080-BFA1-0405-1225-09D71AD8B484}"/>
              </a:ext>
            </a:extLst>
          </p:cNvPr>
          <p:cNvSpPr/>
          <p:nvPr/>
        </p:nvSpPr>
        <p:spPr>
          <a:xfrm>
            <a:off x="155263" y="118154"/>
            <a:ext cx="1502900" cy="1291967"/>
          </a:xfrm>
          <a:custGeom>
            <a:avLst/>
            <a:gdLst/>
            <a:ahLst/>
            <a:cxnLst/>
            <a:rect l="l" t="t" r="r" b="b"/>
            <a:pathLst>
              <a:path w="1502900" h="1291967">
                <a:moveTo>
                  <a:pt x="0" y="0"/>
                </a:moveTo>
                <a:lnTo>
                  <a:pt x="1502900" y="0"/>
                </a:lnTo>
                <a:lnTo>
                  <a:pt x="1502900" y="1291967"/>
                </a:lnTo>
                <a:lnTo>
                  <a:pt x="0" y="1291967"/>
                </a:lnTo>
                <a:lnTo>
                  <a:pt x="0" y="0"/>
                </a:lnTo>
                <a:close/>
              </a:path>
            </a:pathLst>
          </a:custGeom>
          <a:blipFill>
            <a:blip r:embed="rId2"/>
            <a:stretch>
              <a:fillRect/>
            </a:stretch>
          </a:blipFill>
        </p:spPr>
      </p:sp>
      <p:pic>
        <p:nvPicPr>
          <p:cNvPr id="9" name="Picture 8">
            <a:extLst>
              <a:ext uri="{FF2B5EF4-FFF2-40B4-BE49-F238E27FC236}">
                <a16:creationId xmlns:a16="http://schemas.microsoft.com/office/drawing/2014/main" id="{153BFACF-5B37-76B3-AFD5-C86101E359BC}"/>
              </a:ext>
            </a:extLst>
          </p:cNvPr>
          <p:cNvPicPr>
            <a:picLocks noChangeAspect="1"/>
          </p:cNvPicPr>
          <p:nvPr/>
        </p:nvPicPr>
        <p:blipFill>
          <a:blip r:embed="rId3"/>
          <a:stretch>
            <a:fillRect/>
          </a:stretch>
        </p:blipFill>
        <p:spPr>
          <a:xfrm>
            <a:off x="7461169" y="287178"/>
            <a:ext cx="9895613" cy="9712643"/>
          </a:xfrm>
          <a:prstGeom prst="rect">
            <a:avLst/>
          </a:prstGeom>
        </p:spPr>
      </p:pic>
    </p:spTree>
    <p:extLst>
      <p:ext uri="{BB962C8B-B14F-4D97-AF65-F5344CB8AC3E}">
        <p14:creationId xmlns:p14="http://schemas.microsoft.com/office/powerpoint/2010/main" val="1622005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778</Words>
  <Application>Microsoft Office PowerPoint</Application>
  <PresentationFormat>Custom</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DM Sans Bold</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BASED RESUME CLASSIFIER</dc:title>
  <cp:lastModifiedBy>HP</cp:lastModifiedBy>
  <cp:revision>7</cp:revision>
  <dcterms:created xsi:type="dcterms:W3CDTF">2006-08-16T00:00:00Z</dcterms:created>
  <dcterms:modified xsi:type="dcterms:W3CDTF">2025-05-25T13:09:11Z</dcterms:modified>
  <dc:identifier>DAGfddbZGaI</dc:identifier>
</cp:coreProperties>
</file>