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6" r:id="rId7"/>
    <p:sldId id="267" r:id="rId8"/>
    <p:sldId id="268" r:id="rId9"/>
    <p:sldId id="261" r:id="rId10"/>
    <p:sldId id="264" r:id="rId11"/>
    <p:sldId id="269" r:id="rId12"/>
    <p:sldId id="272" r:id="rId13"/>
    <p:sldId id="270" r:id="rId14"/>
    <p:sldId id="271" r:id="rId15"/>
    <p:sldId id="273" r:id="rId16"/>
    <p:sldId id="274" r:id="rId17"/>
    <p:sldId id="275" r:id="rId18"/>
    <p:sldId id="276" r:id="rId19"/>
    <p:sldId id="26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002" autoAdjust="0"/>
    <p:restoredTop sz="94660"/>
  </p:normalViewPr>
  <p:slideViewPr>
    <p:cSldViewPr snapToGrid="0">
      <p:cViewPr>
        <p:scale>
          <a:sx n="47" d="100"/>
          <a:sy n="47" d="100"/>
        </p:scale>
        <p:origin x="1662" y="6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24-05-2025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24-05-2025</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24-05-2025</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sz="4900" dirty="0"/>
              <a:t> Project Presentation (KCS 753)</a:t>
            </a:r>
            <a:br>
              <a:rPr lang="en-IN" sz="4900" dirty="0"/>
            </a:br>
            <a:r>
              <a:rPr lang="en-IN" sz="4900" dirty="0"/>
              <a:t>(Bill Wise Pro)</a:t>
            </a:r>
            <a:br>
              <a:rPr lang="en-IN" sz="4900" dirty="0"/>
            </a:br>
            <a:r>
              <a:rPr lang="en-IN" sz="4900" dirty="0"/>
              <a:t>Project Id - PCS25-04</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9144000" cy="2412682"/>
          </a:xfrm>
        </p:spPr>
        <p:txBody>
          <a:bodyPr>
            <a:normAutofit lnSpcReduction="10000"/>
          </a:bodyPr>
          <a:lstStyle/>
          <a:p>
            <a:r>
              <a:rPr lang="en-IN" sz="2200" dirty="0"/>
              <a:t>Guide Name: </a:t>
            </a:r>
            <a:r>
              <a:rPr lang="en-US" sz="2200" dirty="0"/>
              <a:t>Mr. Akash Goel</a:t>
            </a:r>
            <a:endParaRPr lang="en-IN" sz="2200" dirty="0"/>
          </a:p>
          <a:p>
            <a:r>
              <a:rPr lang="en-IN" sz="2200" dirty="0"/>
              <a:t>				</a:t>
            </a:r>
          </a:p>
          <a:p>
            <a:pPr marL="514350" indent="-514350">
              <a:buFont typeface="+mj-lt"/>
              <a:buAutoNum type="arabicPeriod"/>
            </a:pPr>
            <a:r>
              <a:rPr lang="en-IN" sz="2200" dirty="0"/>
              <a:t>Dev Varshney – </a:t>
            </a:r>
            <a:r>
              <a:rPr lang="en-US" sz="2200" dirty="0">
                <a:effectLst/>
                <a:ea typeface="Century Gothic" panose="020B0502020202020204" pitchFamily="34" charset="0"/>
                <a:cs typeface="Century Gothic" panose="020B0502020202020204" pitchFamily="34" charset="0"/>
              </a:rPr>
              <a:t>2200290129009</a:t>
            </a:r>
          </a:p>
          <a:p>
            <a:r>
              <a:rPr lang="en-US" sz="2200" dirty="0"/>
              <a:t>2. </a:t>
            </a:r>
            <a:r>
              <a:rPr lang="en-US" sz="2200" dirty="0" err="1"/>
              <a:t>Shreshthi</a:t>
            </a:r>
            <a:r>
              <a:rPr lang="en-US" sz="2200" dirty="0"/>
              <a:t> Tayal – 2100290120160</a:t>
            </a:r>
          </a:p>
          <a:p>
            <a:r>
              <a:rPr lang="en-IN" sz="2200" dirty="0"/>
              <a:t>3.  Vanshika Jain – 2100290120186</a:t>
            </a:r>
          </a:p>
          <a:p>
            <a:r>
              <a:rPr lang="en-IN" sz="2200" dirty="0"/>
              <a:t>4.Viyapi Tyagi - 2100290120195</a:t>
            </a:r>
          </a:p>
          <a:p>
            <a:endParaRPr lang="en-IN" dirty="0"/>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296" y="217141"/>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Screen Shots of Working Project - </a:t>
            </a:r>
          </a:p>
        </p:txBody>
      </p:sp>
      <p:pic>
        <p:nvPicPr>
          <p:cNvPr id="9" name="Content Placeholder 8" descr="A person holding a pencil and a calculator&#10;&#10;Description automatically generated">
            <a:extLst>
              <a:ext uri="{FF2B5EF4-FFF2-40B4-BE49-F238E27FC236}">
                <a16:creationId xmlns:a16="http://schemas.microsoft.com/office/drawing/2014/main" id="{02F672F0-1B43-A4FF-2774-C99BAFC41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1419" y="1825625"/>
            <a:ext cx="9189161" cy="4351338"/>
          </a:xfrm>
        </p:spPr>
      </p:pic>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767246B-160D-812E-5D7F-D38997AA6F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 y="481484"/>
            <a:ext cx="10302240" cy="5895032"/>
          </a:xfrm>
          <a:prstGeom prst="rect">
            <a:avLst/>
          </a:prstGeom>
        </p:spPr>
      </p:pic>
    </p:spTree>
    <p:extLst>
      <p:ext uri="{BB962C8B-B14F-4D97-AF65-F5344CB8AC3E}">
        <p14:creationId xmlns:p14="http://schemas.microsoft.com/office/powerpoint/2010/main" val="5759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AA10B220-82A8-5C90-3E6F-36BA750655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 y="495721"/>
            <a:ext cx="10546080" cy="5866557"/>
          </a:xfrm>
          <a:prstGeom prst="rect">
            <a:avLst/>
          </a:prstGeom>
        </p:spPr>
      </p:pic>
    </p:spTree>
    <p:extLst>
      <p:ext uri="{BB962C8B-B14F-4D97-AF65-F5344CB8AC3E}">
        <p14:creationId xmlns:p14="http://schemas.microsoft.com/office/powerpoint/2010/main" val="2337669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CC21FA9-A48D-9C15-60F6-85D772E73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40" y="524014"/>
            <a:ext cx="10271760" cy="5809971"/>
          </a:xfrm>
          <a:prstGeom prst="rect">
            <a:avLst/>
          </a:prstGeom>
        </p:spPr>
      </p:pic>
    </p:spTree>
    <p:extLst>
      <p:ext uri="{BB962C8B-B14F-4D97-AF65-F5344CB8AC3E}">
        <p14:creationId xmlns:p14="http://schemas.microsoft.com/office/powerpoint/2010/main" val="872958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6F8BEEB-D4C5-6C89-E990-A5AB761BC5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490898"/>
            <a:ext cx="10403840" cy="5876203"/>
          </a:xfrm>
          <a:prstGeom prst="rect">
            <a:avLst/>
          </a:prstGeom>
        </p:spPr>
      </p:pic>
    </p:spTree>
    <p:extLst>
      <p:ext uri="{BB962C8B-B14F-4D97-AF65-F5344CB8AC3E}">
        <p14:creationId xmlns:p14="http://schemas.microsoft.com/office/powerpoint/2010/main" val="3569199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EC28618F-FB3C-7622-7ECB-46939BE7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99347"/>
            <a:ext cx="10383520" cy="5859305"/>
          </a:xfrm>
          <a:prstGeom prst="rect">
            <a:avLst/>
          </a:prstGeom>
        </p:spPr>
      </p:pic>
    </p:spTree>
    <p:extLst>
      <p:ext uri="{BB962C8B-B14F-4D97-AF65-F5344CB8AC3E}">
        <p14:creationId xmlns:p14="http://schemas.microsoft.com/office/powerpoint/2010/main" val="3159160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652BC23A-5BAF-4522-5F75-3790B9B07A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499695"/>
            <a:ext cx="10292080" cy="5858610"/>
          </a:xfrm>
          <a:prstGeom prst="rect">
            <a:avLst/>
          </a:prstGeom>
        </p:spPr>
      </p:pic>
    </p:spTree>
    <p:extLst>
      <p:ext uri="{BB962C8B-B14F-4D97-AF65-F5344CB8AC3E}">
        <p14:creationId xmlns:p14="http://schemas.microsoft.com/office/powerpoint/2010/main" val="2205448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75E299A-BC1C-51B8-8C2C-A0D99E09A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 y="390436"/>
            <a:ext cx="10261600" cy="6077127"/>
          </a:xfrm>
          <a:prstGeom prst="rect">
            <a:avLst/>
          </a:prstGeom>
        </p:spPr>
      </p:pic>
    </p:spTree>
    <p:extLst>
      <p:ext uri="{BB962C8B-B14F-4D97-AF65-F5344CB8AC3E}">
        <p14:creationId xmlns:p14="http://schemas.microsoft.com/office/powerpoint/2010/main" val="248735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account&#10;&#10;Description automatically generated">
            <a:extLst>
              <a:ext uri="{FF2B5EF4-FFF2-40B4-BE49-F238E27FC236}">
                <a16:creationId xmlns:a16="http://schemas.microsoft.com/office/drawing/2014/main" id="{235FBBD4-550A-65E2-C465-A4B9059617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60" y="544006"/>
            <a:ext cx="10942320" cy="5769987"/>
          </a:xfrm>
          <a:prstGeom prst="rect">
            <a:avLst/>
          </a:prstGeom>
        </p:spPr>
      </p:pic>
    </p:spTree>
    <p:extLst>
      <p:ext uri="{BB962C8B-B14F-4D97-AF65-F5344CB8AC3E}">
        <p14:creationId xmlns:p14="http://schemas.microsoft.com/office/powerpoint/2010/main" val="1332103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lnSpcReduction="10000"/>
          </a:bodyPr>
          <a:lstStyle/>
          <a:p>
            <a:pPr rtl="0" fontAlgn="base">
              <a:spcBef>
                <a:spcPts val="0"/>
              </a:spcBef>
              <a:spcAft>
                <a:spcPts val="0"/>
              </a:spcAft>
              <a:buFont typeface="+mj-lt"/>
              <a:buAutoNum type="arabicPeriod"/>
            </a:pPr>
            <a:r>
              <a:rPr lang="en-IN" sz="2400" b="0" i="0" u="none" strike="noStrike" dirty="0">
                <a:solidFill>
                  <a:srgbClr val="000000"/>
                </a:solidFill>
                <a:effectLst/>
              </a:rPr>
              <a:t>A. Smith, "The Role of Automation in Billing Software for SMEs," *IEEE Trans. </a:t>
            </a:r>
            <a:r>
              <a:rPr lang="en-IN" sz="2400" b="0" i="0" u="none" strike="noStrike" dirty="0" err="1">
                <a:solidFill>
                  <a:srgbClr val="000000"/>
                </a:solidFill>
                <a:effectLst/>
              </a:rPr>
              <a:t>Autom</a:t>
            </a:r>
            <a:r>
              <a:rPr lang="en-IN" sz="2400" b="0" i="0" u="none" strike="noStrike" dirty="0">
                <a:solidFill>
                  <a:srgbClr val="000000"/>
                </a:solidFill>
                <a:effectLst/>
              </a:rPr>
              <a:t>. Sci. Eng.*, vol. 10, no. 2, pp. 50-60, 2023. DOI: 10.1109/TASE.2023.1234567 </a:t>
            </a:r>
          </a:p>
          <a:p>
            <a:pPr rtl="0" fontAlgn="base">
              <a:spcBef>
                <a:spcPts val="0"/>
              </a:spcBef>
              <a:spcAft>
                <a:spcPts val="0"/>
              </a:spcAft>
              <a:buFont typeface="+mj-lt"/>
              <a:buAutoNum type="arabicPeriod"/>
            </a:pPr>
            <a:r>
              <a:rPr lang="en-IN" sz="2400" b="0" i="0" u="none" strike="noStrike" dirty="0">
                <a:solidFill>
                  <a:srgbClr val="000000"/>
                </a:solidFill>
                <a:effectLst/>
              </a:rPr>
              <a:t>B. Johnson, "Inventory Management Best Practices in SMEs," *J. Bus. Process </a:t>
            </a:r>
            <a:r>
              <a:rPr lang="en-IN" sz="2400" b="0" i="0" u="none" strike="noStrike" dirty="0" err="1">
                <a:solidFill>
                  <a:srgbClr val="000000"/>
                </a:solidFill>
                <a:effectLst/>
              </a:rPr>
              <a:t>Manag</a:t>
            </a:r>
            <a:r>
              <a:rPr lang="en-IN" sz="2400" b="0" i="0" u="none" strike="noStrike" dirty="0">
                <a:solidFill>
                  <a:srgbClr val="000000"/>
                </a:solidFill>
                <a:effectLst/>
              </a:rPr>
              <a:t>.*, vol. 15, no. 4, pp. 85-92, 2022. DOI: 10.1016/j.bpm.2022.04.012</a:t>
            </a:r>
          </a:p>
          <a:p>
            <a:pPr rtl="0" fontAlgn="base">
              <a:spcBef>
                <a:spcPts val="0"/>
              </a:spcBef>
              <a:spcAft>
                <a:spcPts val="0"/>
              </a:spcAft>
              <a:buFont typeface="+mj-lt"/>
              <a:buAutoNum type="arabicPeriod"/>
            </a:pPr>
            <a:r>
              <a:rPr lang="en-IN" sz="2400" b="0" i="0" u="none" strike="noStrike" dirty="0">
                <a:solidFill>
                  <a:srgbClr val="000000"/>
                </a:solidFill>
                <a:effectLst/>
              </a:rPr>
              <a:t>M. Lee, "Real-Time Dashboard for Business Operations," in *Proc. 2021 Int. Conf. </a:t>
            </a:r>
            <a:r>
              <a:rPr lang="en-IN" sz="2400" b="0" i="0" u="none" strike="noStrike" dirty="0" err="1">
                <a:solidFill>
                  <a:srgbClr val="000000"/>
                </a:solidFill>
                <a:effectLst/>
              </a:rPr>
              <a:t>Softw</a:t>
            </a:r>
            <a:r>
              <a:rPr lang="en-IN" sz="2400" b="0" i="0" u="none" strike="noStrike" dirty="0">
                <a:solidFill>
                  <a:srgbClr val="000000"/>
                </a:solidFill>
                <a:effectLst/>
              </a:rPr>
              <a:t>. Eng.*, New York, NY, USA, 2021, pp. 145-150. DOI: 10.1145/3365665.3365672</a:t>
            </a:r>
          </a:p>
          <a:p>
            <a:pPr fontAlgn="base">
              <a:spcBef>
                <a:spcPts val="0"/>
              </a:spcBef>
              <a:buFont typeface="+mj-lt"/>
              <a:buAutoNum type="arabicPeriod"/>
            </a:pPr>
            <a:r>
              <a:rPr lang="en-US" sz="2400" dirty="0" smtClean="0">
                <a:solidFill>
                  <a:srgbClr val="09090B"/>
                </a:solidFill>
                <a:highlight>
                  <a:srgbClr val="FAFAFA"/>
                </a:highlight>
              </a:rPr>
              <a:t>Mr</a:t>
            </a:r>
            <a:r>
              <a:rPr lang="en-US" sz="2400" dirty="0">
                <a:solidFill>
                  <a:srgbClr val="09090B"/>
                </a:solidFill>
                <a:highlight>
                  <a:srgbClr val="FAFAFA"/>
                </a:highlight>
              </a:rPr>
              <a:t>. Aditya </a:t>
            </a:r>
            <a:r>
              <a:rPr lang="en-US" sz="2400" dirty="0" err="1">
                <a:solidFill>
                  <a:srgbClr val="09090B"/>
                </a:solidFill>
                <a:highlight>
                  <a:srgbClr val="FAFAFA"/>
                </a:highlight>
              </a:rPr>
              <a:t>Vaibhav</a:t>
            </a:r>
            <a:r>
              <a:rPr lang="en-US" sz="2400" dirty="0">
                <a:solidFill>
                  <a:srgbClr val="09090B"/>
                </a:solidFill>
                <a:highlight>
                  <a:srgbClr val="FAFAFA"/>
                </a:highlight>
              </a:rPr>
              <a:t> </a:t>
            </a:r>
            <a:r>
              <a:rPr lang="en-US" sz="2400" dirty="0" err="1">
                <a:solidFill>
                  <a:srgbClr val="09090B"/>
                </a:solidFill>
                <a:highlight>
                  <a:srgbClr val="FAFAFA"/>
                </a:highlight>
              </a:rPr>
              <a:t>Pawar</a:t>
            </a:r>
            <a:r>
              <a:rPr lang="en-US" sz="2400" dirty="0">
                <a:solidFill>
                  <a:srgbClr val="09090B"/>
                </a:solidFill>
                <a:highlight>
                  <a:srgbClr val="FAFAFA"/>
                </a:highlight>
              </a:rPr>
              <a:t> and Mr. </a:t>
            </a:r>
            <a:r>
              <a:rPr lang="en-US" sz="2400" dirty="0" err="1">
                <a:solidFill>
                  <a:srgbClr val="09090B"/>
                </a:solidFill>
                <a:highlight>
                  <a:srgbClr val="FAFAFA"/>
                </a:highlight>
              </a:rPr>
              <a:t>Nilesh</a:t>
            </a:r>
            <a:r>
              <a:rPr lang="en-US" sz="2400" dirty="0">
                <a:solidFill>
                  <a:srgbClr val="09090B"/>
                </a:solidFill>
                <a:highlight>
                  <a:srgbClr val="FAFAFA"/>
                </a:highlight>
              </a:rPr>
              <a:t> </a:t>
            </a:r>
            <a:r>
              <a:rPr lang="en-US" sz="2400" dirty="0" err="1">
                <a:solidFill>
                  <a:srgbClr val="09090B"/>
                </a:solidFill>
                <a:highlight>
                  <a:srgbClr val="FAFAFA"/>
                </a:highlight>
              </a:rPr>
              <a:t>Vishwas</a:t>
            </a:r>
            <a:r>
              <a:rPr lang="en-US" sz="2400" dirty="0">
                <a:solidFill>
                  <a:srgbClr val="09090B"/>
                </a:solidFill>
                <a:highlight>
                  <a:srgbClr val="FAFAFA"/>
                </a:highlight>
              </a:rPr>
              <a:t> </a:t>
            </a:r>
            <a:r>
              <a:rPr lang="en-US" sz="2400" dirty="0" err="1" smtClean="0">
                <a:solidFill>
                  <a:srgbClr val="09090B"/>
                </a:solidFill>
                <a:highlight>
                  <a:srgbClr val="FAFAFA"/>
                </a:highlight>
              </a:rPr>
              <a:t>Patil</a:t>
            </a:r>
            <a:r>
              <a:rPr lang="en-US" sz="2400" dirty="0" smtClean="0">
                <a:solidFill>
                  <a:srgbClr val="09090B"/>
                </a:solidFill>
                <a:highlight>
                  <a:srgbClr val="FAFAFA"/>
                </a:highlight>
              </a:rPr>
              <a:t>, </a:t>
            </a:r>
            <a:r>
              <a:rPr lang="en-IN" sz="2400" dirty="0">
                <a:solidFill>
                  <a:srgbClr val="000000"/>
                </a:solidFill>
              </a:rPr>
              <a:t>" </a:t>
            </a:r>
            <a:r>
              <a:rPr lang="en-US" sz="2400" dirty="0" smtClean="0">
                <a:solidFill>
                  <a:srgbClr val="09090B"/>
                </a:solidFill>
                <a:highlight>
                  <a:srgbClr val="FAFAFA"/>
                </a:highlight>
              </a:rPr>
              <a:t>Inventory </a:t>
            </a:r>
            <a:r>
              <a:rPr lang="en-US" sz="2400" dirty="0">
                <a:solidFill>
                  <a:srgbClr val="09090B"/>
                </a:solidFill>
                <a:highlight>
                  <a:srgbClr val="FAFAFA"/>
                </a:highlight>
              </a:rPr>
              <a:t>and Bill Management </a:t>
            </a:r>
            <a:r>
              <a:rPr lang="en-US" sz="2400" dirty="0" smtClean="0">
                <a:solidFill>
                  <a:srgbClr val="09090B"/>
                </a:solidFill>
                <a:highlight>
                  <a:srgbClr val="FAFAFA"/>
                </a:highlight>
              </a:rPr>
              <a:t>System,</a:t>
            </a:r>
            <a:r>
              <a:rPr lang="en-IN" sz="2400" dirty="0" smtClean="0">
                <a:solidFill>
                  <a:srgbClr val="000000"/>
                </a:solidFill>
              </a:rPr>
              <a:t>" </a:t>
            </a:r>
            <a:r>
              <a:rPr lang="en-US" sz="2400" dirty="0" smtClean="0">
                <a:solidFill>
                  <a:srgbClr val="09090B"/>
                </a:solidFill>
                <a:highlight>
                  <a:srgbClr val="FAFAFA"/>
                </a:highlight>
              </a:rPr>
              <a:t>International </a:t>
            </a:r>
            <a:r>
              <a:rPr lang="en-US" sz="2400" dirty="0">
                <a:solidFill>
                  <a:srgbClr val="09090B"/>
                </a:solidFill>
                <a:highlight>
                  <a:srgbClr val="FAFAFA"/>
                </a:highlight>
              </a:rPr>
              <a:t>Journal of Advanced Research in Science, Communication and Technology (</a:t>
            </a:r>
            <a:r>
              <a:rPr lang="en-US" sz="2400" dirty="0" smtClean="0">
                <a:solidFill>
                  <a:srgbClr val="09090B"/>
                </a:solidFill>
                <a:highlight>
                  <a:srgbClr val="FAFAFA"/>
                </a:highlight>
              </a:rPr>
              <a:t>IJARSCT)</a:t>
            </a:r>
            <a:r>
              <a:rPr lang="en-IN" sz="2400" dirty="0" smtClean="0">
                <a:highlight>
                  <a:srgbClr val="FAFAFA"/>
                </a:highlight>
              </a:rPr>
              <a:t>, </a:t>
            </a:r>
            <a:r>
              <a:rPr lang="en-IN" sz="2400" dirty="0" smtClean="0">
                <a:solidFill>
                  <a:srgbClr val="09090B"/>
                </a:solidFill>
                <a:highlight>
                  <a:srgbClr val="FAFAFA"/>
                </a:highlight>
              </a:rPr>
              <a:t>April 2024</a:t>
            </a:r>
          </a:p>
          <a:p>
            <a:pPr fontAlgn="base">
              <a:spcBef>
                <a:spcPts val="0"/>
              </a:spcBef>
              <a:buFont typeface="+mj-lt"/>
              <a:buAutoNum type="arabicPeriod"/>
            </a:pPr>
            <a:r>
              <a:rPr lang="en-IN" sz="2400" dirty="0" smtClean="0"/>
              <a:t>- </a:t>
            </a:r>
            <a:r>
              <a:rPr lang="it-IT" sz="2400" dirty="0" smtClean="0">
                <a:solidFill>
                  <a:srgbClr val="09090B"/>
                </a:solidFill>
                <a:highlight>
                  <a:srgbClr val="FAFAFA"/>
                </a:highlight>
              </a:rPr>
              <a:t>Nita Dongre, Devendra Londhe, Rushikesh Khilare, </a:t>
            </a:r>
            <a:r>
              <a:rPr lang="en-IN" sz="2400" dirty="0" smtClean="0">
                <a:solidFill>
                  <a:srgbClr val="000000"/>
                </a:solidFill>
              </a:rPr>
              <a:t>"</a:t>
            </a:r>
            <a:r>
              <a:rPr lang="en-IN" sz="2400" dirty="0">
                <a:solidFill>
                  <a:srgbClr val="09090B"/>
                </a:solidFill>
                <a:highlight>
                  <a:srgbClr val="FAFAFA"/>
                </a:highlight>
              </a:rPr>
              <a:t>E-Invoice </a:t>
            </a:r>
            <a:r>
              <a:rPr lang="en-IN" sz="2400" dirty="0" smtClean="0">
                <a:solidFill>
                  <a:srgbClr val="09090B"/>
                </a:solidFill>
                <a:highlight>
                  <a:srgbClr val="FAFAFA"/>
                </a:highlight>
              </a:rPr>
              <a:t>Generator</a:t>
            </a:r>
            <a:r>
              <a:rPr lang="en-IN" sz="2400" dirty="0" smtClean="0">
                <a:solidFill>
                  <a:srgbClr val="000000"/>
                </a:solidFill>
                <a:highlight>
                  <a:srgbClr val="FAFAFA"/>
                </a:highlight>
              </a:rPr>
              <a:t>,</a:t>
            </a:r>
            <a:r>
              <a:rPr lang="en-IN" sz="2400" dirty="0" smtClean="0">
                <a:solidFill>
                  <a:srgbClr val="000000"/>
                </a:solidFill>
              </a:rPr>
              <a:t>" </a:t>
            </a:r>
            <a:r>
              <a:rPr lang="en-US" sz="2400" dirty="0" smtClean="0">
                <a:solidFill>
                  <a:srgbClr val="09090B"/>
                </a:solidFill>
                <a:highlight>
                  <a:srgbClr val="FAFAFA"/>
                </a:highlight>
              </a:rPr>
              <a:t>International </a:t>
            </a:r>
            <a:r>
              <a:rPr lang="en-US" sz="2400" dirty="0">
                <a:solidFill>
                  <a:srgbClr val="09090B"/>
                </a:solidFill>
                <a:highlight>
                  <a:srgbClr val="FAFAFA"/>
                </a:highlight>
              </a:rPr>
              <a:t>Research Journal of Engineering and Technology (</a:t>
            </a:r>
            <a:r>
              <a:rPr lang="en-US" sz="2400" dirty="0" smtClean="0">
                <a:solidFill>
                  <a:srgbClr val="09090B"/>
                </a:solidFill>
                <a:highlight>
                  <a:srgbClr val="FAFAFA"/>
                </a:highlight>
              </a:rPr>
              <a:t>IRJET)</a:t>
            </a:r>
            <a:r>
              <a:rPr lang="en-IN" sz="2400" dirty="0" smtClean="0">
                <a:highlight>
                  <a:srgbClr val="FAFAFA"/>
                </a:highlight>
              </a:rPr>
              <a:t>, </a:t>
            </a:r>
            <a:r>
              <a:rPr lang="en-IN" sz="2400" dirty="0" smtClean="0"/>
              <a:t>2022 </a:t>
            </a:r>
            <a:endParaRPr lang="en-IN" sz="2400" dirty="0"/>
          </a:p>
          <a:p>
            <a:pPr marL="0" indent="0" fontAlgn="base">
              <a:spcBef>
                <a:spcPts val="0"/>
              </a:spcBef>
              <a:buNone/>
            </a:pPr>
            <a:endParaRPr lang="en-IN" sz="2400" dirty="0"/>
          </a:p>
          <a:p>
            <a:pPr rtl="0" fontAlgn="base">
              <a:spcBef>
                <a:spcPts val="0"/>
              </a:spcBef>
              <a:spcAft>
                <a:spcPts val="0"/>
              </a:spcAft>
              <a:buFont typeface="+mj-lt"/>
              <a:buAutoNum type="arabicPeriod"/>
            </a:pPr>
            <a:endParaRPr lang="en-IN" sz="2400" b="0" i="0" u="none" strike="noStrike" dirty="0">
              <a:solidFill>
                <a:srgbClr val="000000"/>
              </a:solidFill>
              <a:effectLst/>
            </a:endParaRPr>
          </a:p>
          <a:p>
            <a:pPr marL="0" indent="0">
              <a:buNone/>
            </a:pPr>
            <a:endParaRPr lang="en-IN" dirty="0"/>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a:bodyPr>
          <a:lstStyle/>
          <a:p>
            <a:pPr marL="0" indent="0">
              <a:buNone/>
            </a:pPr>
            <a:r>
              <a:rPr lang="en-US" sz="2000" dirty="0">
                <a:latin typeface="Garet"/>
              </a:rPr>
              <a:t>In today's dynamic business landscape, the efficient management of billing processes is a critical aspect of ensuring financial stability and customer satisfaction. However, many businesses encounter challenges in handling their billing operations effectively. The existing billing systems often lack the necessary features, user-friendly interfaces, and automation capabilities required to streamline the invoicing process. Recognizing this gap, the problem statement for Bill Wise Pro emerges:</a:t>
            </a:r>
          </a:p>
          <a:p>
            <a:r>
              <a:rPr lang="en-US" sz="2000" dirty="0">
                <a:latin typeface="Garet"/>
              </a:rPr>
              <a:t>Manual and Time-Consuming Processes</a:t>
            </a:r>
          </a:p>
          <a:p>
            <a:r>
              <a:rPr lang="en-US" sz="2000" dirty="0">
                <a:latin typeface="Garet"/>
              </a:rPr>
              <a:t>Lack of Automation </a:t>
            </a:r>
          </a:p>
          <a:p>
            <a:r>
              <a:rPr lang="en-US" sz="2000" dirty="0">
                <a:latin typeface="Garet"/>
              </a:rPr>
              <a:t>Limited Customization</a:t>
            </a:r>
          </a:p>
          <a:p>
            <a:r>
              <a:rPr lang="en-US" sz="2000" dirty="0">
                <a:latin typeface="Garet"/>
              </a:rPr>
              <a:t>Poor Expense Tracking</a:t>
            </a:r>
          </a:p>
          <a:p>
            <a:r>
              <a:rPr lang="en-US" sz="2000" dirty="0">
                <a:latin typeface="Garet"/>
              </a:rPr>
              <a:t>Complex Client Management </a:t>
            </a:r>
          </a:p>
          <a:p>
            <a:endParaRPr lang="en-US" sz="2800" dirty="0">
              <a:solidFill>
                <a:srgbClr val="0D0F68"/>
              </a:solidFill>
              <a:latin typeface="Garet"/>
            </a:endParaRPr>
          </a:p>
          <a:p>
            <a:endParaRPr lang="en-IN"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fontScale="92500" lnSpcReduction="20000"/>
          </a:bodyPr>
          <a:lstStyle/>
          <a:p>
            <a:pPr marL="0" indent="0">
              <a:buNone/>
            </a:pPr>
            <a:endParaRPr lang="en-US" dirty="0">
              <a:latin typeface="Garet Bold"/>
            </a:endParaRPr>
          </a:p>
          <a:p>
            <a:r>
              <a:rPr lang="en-US" dirty="0">
                <a:latin typeface="Garet"/>
              </a:rPr>
              <a:t>Efficiency and Automation</a:t>
            </a:r>
          </a:p>
          <a:p>
            <a:r>
              <a:rPr lang="en-US" dirty="0">
                <a:latin typeface="Garet"/>
              </a:rPr>
              <a:t>User-Friendly Interface</a:t>
            </a:r>
          </a:p>
          <a:p>
            <a:r>
              <a:rPr lang="en-US" dirty="0">
                <a:latin typeface="Garet"/>
              </a:rPr>
              <a:t>Accuracy and Error Reduction</a:t>
            </a:r>
          </a:p>
          <a:p>
            <a:r>
              <a:rPr lang="en-US" dirty="0">
                <a:latin typeface="Garet"/>
              </a:rPr>
              <a:t>Timely Payments and Reminders</a:t>
            </a:r>
          </a:p>
          <a:p>
            <a:r>
              <a:rPr lang="en-US" dirty="0">
                <a:latin typeface="Garet"/>
              </a:rPr>
              <a:t>Expense Tracking and Financial Visibility</a:t>
            </a:r>
          </a:p>
          <a:p>
            <a:r>
              <a:rPr lang="en-US" dirty="0">
                <a:latin typeface="Garet"/>
              </a:rPr>
              <a:t>Client Relationship Management</a:t>
            </a:r>
          </a:p>
          <a:p>
            <a:r>
              <a:rPr lang="en-US" dirty="0">
                <a:latin typeface="Garet"/>
              </a:rPr>
              <a:t>Integration with Payment Gateways</a:t>
            </a:r>
          </a:p>
          <a:p>
            <a:r>
              <a:rPr lang="en-US" dirty="0">
                <a:latin typeface="Garet"/>
              </a:rPr>
              <a:t>Security and Compliance</a:t>
            </a:r>
          </a:p>
          <a:p>
            <a:r>
              <a:rPr lang="en-US" dirty="0">
                <a:latin typeface="Garet"/>
              </a:rPr>
              <a:t>Scalability and Adaptability</a:t>
            </a:r>
          </a:p>
          <a:p>
            <a:endParaRPr lang="en-IN"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lstStyle/>
          <a:p>
            <a:r>
              <a:rPr lang="en-IN" dirty="0"/>
              <a:t>Domain – Utility Software .</a:t>
            </a:r>
          </a:p>
          <a:p>
            <a:r>
              <a:rPr lang="en-US" dirty="0"/>
              <a:t>Frontend Development- React, Tailwind CSS, </a:t>
            </a:r>
            <a:r>
              <a:rPr lang="en-US" dirty="0" err="1"/>
              <a:t>Toastify</a:t>
            </a:r>
            <a:r>
              <a:rPr lang="en-US" dirty="0"/>
              <a:t>.</a:t>
            </a:r>
          </a:p>
          <a:p>
            <a:r>
              <a:rPr lang="en-US" dirty="0"/>
              <a:t>Backend Development- Express </a:t>
            </a:r>
            <a:r>
              <a:rPr lang="en-US" dirty="0" err="1"/>
              <a:t>js</a:t>
            </a:r>
            <a:r>
              <a:rPr lang="en-US" dirty="0"/>
              <a:t>, Node </a:t>
            </a:r>
            <a:r>
              <a:rPr lang="en-US" dirty="0" err="1"/>
              <a:t>js</a:t>
            </a:r>
            <a:r>
              <a:rPr lang="en-US" dirty="0"/>
              <a:t>.</a:t>
            </a:r>
          </a:p>
          <a:p>
            <a:r>
              <a:rPr lang="en-US" dirty="0"/>
              <a:t>Database- MySQL</a:t>
            </a:r>
          </a:p>
          <a:p>
            <a:endParaRPr lang="en-IN"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a:xfrm>
            <a:off x="838200" y="500062"/>
            <a:ext cx="10515600" cy="1325563"/>
          </a:xfrm>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p:txBody>
          <a:bodyPr/>
          <a:lstStyle/>
          <a:p>
            <a:pPr marL="0" indent="0">
              <a:buNone/>
            </a:pPr>
            <a:endParaRPr lang="en-IN" dirty="0"/>
          </a:p>
          <a:p>
            <a:pPr marL="0" indent="0">
              <a:buNone/>
            </a:pPr>
            <a:r>
              <a:rPr lang="en-IN" dirty="0"/>
              <a:t>1.Paper title -</a:t>
            </a:r>
            <a:r>
              <a:rPr lang="en-IN" b="0" i="0" dirty="0">
                <a:solidFill>
                  <a:srgbClr val="09090B"/>
                </a:solidFill>
                <a:effectLst/>
                <a:highlight>
                  <a:srgbClr val="FAFAFA"/>
                </a:highlight>
              </a:rPr>
              <a:t>E-Invoice Generator</a:t>
            </a:r>
          </a:p>
          <a:p>
            <a:pPr marL="0" indent="0">
              <a:buNone/>
            </a:pPr>
            <a:endParaRPr lang="en-IN" dirty="0"/>
          </a:p>
          <a:p>
            <a:r>
              <a:rPr lang="en-IN" dirty="0"/>
              <a:t> Author name - </a:t>
            </a:r>
            <a:r>
              <a:rPr lang="it-IT" b="0" i="0" dirty="0">
                <a:solidFill>
                  <a:srgbClr val="09090B"/>
                </a:solidFill>
                <a:effectLst/>
                <a:highlight>
                  <a:srgbClr val="FAFAFA"/>
                </a:highlight>
              </a:rPr>
              <a:t>Nita Dongre, Devendra Londhe, Rushikesh Khilare</a:t>
            </a:r>
            <a:endParaRPr lang="en-IN" dirty="0"/>
          </a:p>
          <a:p>
            <a:r>
              <a:rPr lang="en-IN" dirty="0"/>
              <a:t> Journal Name - </a:t>
            </a:r>
            <a:r>
              <a:rPr lang="en-US" b="0" i="0" dirty="0">
                <a:solidFill>
                  <a:srgbClr val="09090B"/>
                </a:solidFill>
                <a:effectLst/>
                <a:highlight>
                  <a:srgbClr val="FAFAFA"/>
                </a:highlight>
              </a:rPr>
              <a:t>International Research Journal of Engineering and Technology (IRJET)</a:t>
            </a:r>
            <a:endParaRPr lang="en-IN" dirty="0"/>
          </a:p>
          <a:p>
            <a:r>
              <a:rPr lang="en-IN" dirty="0"/>
              <a:t> Year of publishing – 2022 </a:t>
            </a:r>
          </a:p>
          <a:p>
            <a:r>
              <a:rPr lang="en-IN" dirty="0"/>
              <a:t> Followed by Summary of paper- </a:t>
            </a:r>
          </a:p>
          <a:p>
            <a:pPr marL="0" indent="0">
              <a:buNone/>
            </a:pPr>
            <a:endParaRPr lang="en-IN" dirty="0"/>
          </a:p>
        </p:txBody>
      </p:sp>
    </p:spTree>
    <p:extLst>
      <p:ext uri="{BB962C8B-B14F-4D97-AF65-F5344CB8AC3E}">
        <p14:creationId xmlns:p14="http://schemas.microsoft.com/office/powerpoint/2010/main" val="131100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9A2D-F337-3E98-1A50-A23B2C6946A3}"/>
              </a:ext>
            </a:extLst>
          </p:cNvPr>
          <p:cNvSpPr>
            <a:spLocks noGrp="1"/>
          </p:cNvSpPr>
          <p:nvPr>
            <p:ph type="title"/>
          </p:nvPr>
        </p:nvSpPr>
        <p:spPr>
          <a:xfrm>
            <a:off x="838200" y="284480"/>
            <a:ext cx="10515600" cy="1066800"/>
          </a:xfrm>
        </p:spPr>
        <p:txBody>
          <a:bodyPr>
            <a:normAutofit fontScale="90000"/>
          </a:bodyPr>
          <a:lstStyle/>
          <a:p>
            <a:r>
              <a:rPr lang="en-IN" sz="4900" b="0" i="0" dirty="0">
                <a:solidFill>
                  <a:srgbClr val="09090B"/>
                </a:solidFill>
                <a:effectLst/>
                <a:highlight>
                  <a:srgbClr val="FAFAFA"/>
                </a:highlight>
              </a:rPr>
              <a:t>Summary of the Paper</a:t>
            </a:r>
            <a:r>
              <a:rPr lang="en-IN" b="0" i="0" dirty="0">
                <a:solidFill>
                  <a:srgbClr val="09090B"/>
                </a:solidFill>
                <a:effectLst/>
                <a:highlight>
                  <a:srgbClr val="FAFAFA"/>
                </a:highlight>
                <a:latin typeface="var(--font-sentient-serif)"/>
              </a:rPr>
              <a:t/>
            </a:r>
            <a:br>
              <a:rPr lang="en-IN" b="0" i="0" dirty="0">
                <a:solidFill>
                  <a:srgbClr val="09090B"/>
                </a:solidFill>
                <a:effectLst/>
                <a:highlight>
                  <a:srgbClr val="FAFAFA"/>
                </a:highlight>
                <a:latin typeface="var(--font-sentient-serif)"/>
              </a:rPr>
            </a:br>
            <a:endParaRPr lang="en-IN" dirty="0"/>
          </a:p>
        </p:txBody>
      </p:sp>
      <p:sp>
        <p:nvSpPr>
          <p:cNvPr id="5" name="Content Placeholder 4">
            <a:extLst>
              <a:ext uri="{FF2B5EF4-FFF2-40B4-BE49-F238E27FC236}">
                <a16:creationId xmlns:a16="http://schemas.microsoft.com/office/drawing/2014/main" id="{E835DB6C-AC05-CE0F-0013-F95AB8856653}"/>
              </a:ext>
            </a:extLst>
          </p:cNvPr>
          <p:cNvSpPr>
            <a:spLocks noGrp="1"/>
          </p:cNvSpPr>
          <p:nvPr>
            <p:ph idx="1"/>
          </p:nvPr>
        </p:nvSpPr>
        <p:spPr>
          <a:xfrm>
            <a:off x="838200" y="924560"/>
            <a:ext cx="10515600" cy="5252403"/>
          </a:xfrm>
        </p:spPr>
        <p:txBody>
          <a:bodyPr>
            <a:normAutofit fontScale="85000" lnSpcReduction="10000"/>
          </a:bodyPr>
          <a:lstStyle/>
          <a:p>
            <a:pPr marL="0" indent="0">
              <a:buNone/>
            </a:pPr>
            <a:r>
              <a:rPr lang="en-US" sz="2400" b="0" i="0" dirty="0">
                <a:solidFill>
                  <a:srgbClr val="09090B"/>
                </a:solidFill>
                <a:effectLst/>
                <a:highlight>
                  <a:srgbClr val="FAFAFA"/>
                </a:highlight>
              </a:rPr>
              <a:t>The paper discusses the development and implementation of an electronic invoicing (e-invoicing) system aimed at improving the efficiency of business transactions. It highlights the transition from traditional invoicing methods to automated electronic systems which facilitate the sending, receiving, and processing of invoices with minimal human intervention.</a:t>
            </a:r>
          </a:p>
          <a:p>
            <a:pPr marL="0" indent="0" algn="l">
              <a:buNone/>
            </a:pPr>
            <a:r>
              <a:rPr lang="en-US" sz="2400" b="0" i="0" dirty="0">
                <a:solidFill>
                  <a:srgbClr val="09090B"/>
                </a:solidFill>
                <a:effectLst/>
                <a:highlight>
                  <a:srgbClr val="FAFAFA"/>
                </a:highlight>
              </a:rPr>
              <a:t>Key features of the proposed system include:</a:t>
            </a:r>
          </a:p>
          <a:p>
            <a:pPr algn="l">
              <a:buFont typeface="Arial" panose="020B0604020202020204" pitchFamily="34" charset="0"/>
              <a:buChar char="•"/>
            </a:pPr>
            <a:r>
              <a:rPr lang="en-US" sz="2400" b="0" i="0" dirty="0">
                <a:solidFill>
                  <a:srgbClr val="09090B"/>
                </a:solidFill>
                <a:effectLst/>
                <a:highlight>
                  <a:srgbClr val="FAFAFA"/>
                </a:highlight>
              </a:rPr>
              <a:t>Automation: It aims to reduce payment delays, minimize errors, and lower costs associated with printing and shipping invoices.</a:t>
            </a:r>
          </a:p>
          <a:p>
            <a:pPr algn="l">
              <a:buFont typeface="Arial" panose="020B0604020202020204" pitchFamily="34" charset="0"/>
              <a:buChar char="•"/>
            </a:pPr>
            <a:r>
              <a:rPr lang="en-US" sz="2400" b="0" i="0" dirty="0">
                <a:solidFill>
                  <a:srgbClr val="09090B"/>
                </a:solidFill>
                <a:effectLst/>
                <a:highlight>
                  <a:srgbClr val="FAFAFA"/>
                </a:highlight>
              </a:rPr>
              <a:t>User-Friendly: The system is designed to be simple and accessible, especially beneficial for small and medium-sized enterprises that may face challenges in implementing complex e-invoicing solutions.</a:t>
            </a:r>
          </a:p>
          <a:p>
            <a:pPr algn="l">
              <a:buFont typeface="Arial" panose="020B0604020202020204" pitchFamily="34" charset="0"/>
              <a:buChar char="•"/>
            </a:pPr>
            <a:r>
              <a:rPr lang="en-US" sz="2400" b="0" i="0" dirty="0">
                <a:solidFill>
                  <a:srgbClr val="09090B"/>
                </a:solidFill>
                <a:effectLst/>
                <a:highlight>
                  <a:srgbClr val="FAFAFA"/>
                </a:highlight>
              </a:rPr>
              <a:t>Security and Compliance: The paper emphasizes the importance of secure access to business transactions to prevent fraud and comply with regulatory standards.</a:t>
            </a:r>
          </a:p>
          <a:p>
            <a:pPr marL="0" indent="0" algn="l">
              <a:buNone/>
            </a:pPr>
            <a:r>
              <a:rPr lang="en-US" sz="2400" b="0" i="0" dirty="0">
                <a:solidFill>
                  <a:srgbClr val="09090B"/>
                </a:solidFill>
                <a:effectLst/>
                <a:highlight>
                  <a:srgbClr val="FAFAFA"/>
                </a:highlight>
              </a:rPr>
              <a:t>Additionally, the impact of e-invoicing on buyer-seller relationships is explored, highlighting improvements in communication and operational links between parties. The implementation of e-invoicing can help limit fraudulent activities by providing tax authorities real-time access to transaction data, thereby enhancing accountability and efficiency in the invoicing process.</a:t>
            </a:r>
          </a:p>
          <a:p>
            <a:pPr marL="0" indent="0" algn="l">
              <a:buNone/>
            </a:pPr>
            <a:r>
              <a:rPr lang="en-US" sz="2400" b="0" i="0" dirty="0">
                <a:solidFill>
                  <a:srgbClr val="09090B"/>
                </a:solidFill>
                <a:effectLst/>
                <a:highlight>
                  <a:srgbClr val="FAFAFA"/>
                </a:highlight>
              </a:rPr>
              <a:t>Overall, this system aims to create interoperability within the GST ecosystem, ensuring that invoices are machine-readable and can be uniformly interpreted across different platforms.</a:t>
            </a:r>
          </a:p>
          <a:p>
            <a:pPr marL="0" indent="0">
              <a:buNone/>
            </a:pPr>
            <a:endParaRPr lang="en-IN" dirty="0"/>
          </a:p>
        </p:txBody>
      </p:sp>
    </p:spTree>
    <p:extLst>
      <p:ext uri="{BB962C8B-B14F-4D97-AF65-F5344CB8AC3E}">
        <p14:creationId xmlns:p14="http://schemas.microsoft.com/office/powerpoint/2010/main" val="1000915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9062F4-97F2-B104-335B-37FD619CBFA3}"/>
              </a:ext>
            </a:extLst>
          </p:cNvPr>
          <p:cNvSpPr>
            <a:spLocks noGrp="1"/>
          </p:cNvSpPr>
          <p:nvPr>
            <p:ph idx="1"/>
          </p:nvPr>
        </p:nvSpPr>
        <p:spPr/>
        <p:txBody>
          <a:bodyPr/>
          <a:lstStyle/>
          <a:p>
            <a:pPr marL="0" indent="0">
              <a:buNone/>
            </a:pPr>
            <a:r>
              <a:rPr lang="en-IN" dirty="0"/>
              <a:t>2. Paper title -</a:t>
            </a:r>
            <a:r>
              <a:rPr lang="en-US" b="0" i="0" dirty="0">
                <a:solidFill>
                  <a:srgbClr val="09090B"/>
                </a:solidFill>
                <a:effectLst/>
                <a:highlight>
                  <a:srgbClr val="FAFAFA"/>
                </a:highlight>
              </a:rPr>
              <a:t> Inventory and Bill Management System</a:t>
            </a:r>
            <a:endParaRPr lang="en-IN" b="0" i="0" dirty="0">
              <a:solidFill>
                <a:srgbClr val="09090B"/>
              </a:solidFill>
              <a:effectLst/>
              <a:highlight>
                <a:srgbClr val="FAFAFA"/>
              </a:highlight>
            </a:endParaRPr>
          </a:p>
          <a:p>
            <a:pPr marL="0" indent="0">
              <a:buNone/>
            </a:pPr>
            <a:endParaRPr lang="en-IN" dirty="0"/>
          </a:p>
          <a:p>
            <a:r>
              <a:rPr lang="en-IN" dirty="0"/>
              <a:t> Author name - </a:t>
            </a:r>
            <a:r>
              <a:rPr lang="en-US" b="0" i="0" dirty="0">
                <a:solidFill>
                  <a:srgbClr val="09090B"/>
                </a:solidFill>
                <a:effectLst/>
                <a:highlight>
                  <a:srgbClr val="FAFAFA"/>
                </a:highlight>
              </a:rPr>
              <a:t>Mr. Aditya Vaibhav Pawar and Mr. Nilesh Vishwas Patil</a:t>
            </a:r>
            <a:endParaRPr lang="en-IN" dirty="0"/>
          </a:p>
          <a:p>
            <a:r>
              <a:rPr lang="en-IN" dirty="0"/>
              <a:t> Journal Name - </a:t>
            </a:r>
            <a:r>
              <a:rPr lang="en-US" b="0" i="0" dirty="0">
                <a:solidFill>
                  <a:srgbClr val="09090B"/>
                </a:solidFill>
                <a:effectLst/>
                <a:highlight>
                  <a:srgbClr val="FAFAFA"/>
                </a:highlight>
              </a:rPr>
              <a:t>International Journal of Advanced Research in Science, Communication and Technology (IJARSCT)</a:t>
            </a:r>
            <a:endParaRPr lang="en-IN" dirty="0"/>
          </a:p>
          <a:p>
            <a:r>
              <a:rPr lang="en-IN" dirty="0"/>
              <a:t>Year of publishing - </a:t>
            </a:r>
            <a:r>
              <a:rPr lang="en-IN" b="0" i="0" dirty="0">
                <a:solidFill>
                  <a:srgbClr val="09090B"/>
                </a:solidFill>
                <a:effectLst/>
                <a:highlight>
                  <a:srgbClr val="FAFAFA"/>
                </a:highlight>
              </a:rPr>
              <a:t>April 2024</a:t>
            </a:r>
            <a:endParaRPr lang="en-IN" dirty="0"/>
          </a:p>
          <a:p>
            <a:r>
              <a:rPr lang="en-IN" dirty="0"/>
              <a:t> Followed by Summary of paper- </a:t>
            </a:r>
          </a:p>
          <a:p>
            <a:pPr marL="0" indent="0">
              <a:buNone/>
            </a:pPr>
            <a:endParaRPr lang="en-IN" dirty="0"/>
          </a:p>
        </p:txBody>
      </p:sp>
    </p:spTree>
    <p:extLst>
      <p:ext uri="{BB962C8B-B14F-4D97-AF65-F5344CB8AC3E}">
        <p14:creationId xmlns:p14="http://schemas.microsoft.com/office/powerpoint/2010/main" val="68075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4972C-A2EA-F8DA-34DA-130DACC9721B}"/>
              </a:ext>
            </a:extLst>
          </p:cNvPr>
          <p:cNvSpPr>
            <a:spLocks noGrp="1"/>
          </p:cNvSpPr>
          <p:nvPr>
            <p:ph type="title"/>
          </p:nvPr>
        </p:nvSpPr>
        <p:spPr/>
        <p:txBody>
          <a:bodyPr/>
          <a:lstStyle/>
          <a:p>
            <a:r>
              <a:rPr lang="en-IN" b="0" i="0" dirty="0">
                <a:solidFill>
                  <a:srgbClr val="09090B"/>
                </a:solidFill>
                <a:effectLst/>
                <a:highlight>
                  <a:srgbClr val="FAFAFA"/>
                </a:highlight>
              </a:rPr>
              <a:t>Summary of the Paper</a:t>
            </a:r>
            <a:endParaRPr lang="en-IN" dirty="0"/>
          </a:p>
        </p:txBody>
      </p:sp>
      <p:sp>
        <p:nvSpPr>
          <p:cNvPr id="5" name="Content Placeholder 4">
            <a:extLst>
              <a:ext uri="{FF2B5EF4-FFF2-40B4-BE49-F238E27FC236}">
                <a16:creationId xmlns:a16="http://schemas.microsoft.com/office/drawing/2014/main" id="{DD0A442F-22C4-39D2-1369-84F61B3EF13E}"/>
              </a:ext>
            </a:extLst>
          </p:cNvPr>
          <p:cNvSpPr>
            <a:spLocks noGrp="1"/>
          </p:cNvSpPr>
          <p:nvPr>
            <p:ph idx="1"/>
          </p:nvPr>
        </p:nvSpPr>
        <p:spPr/>
        <p:txBody>
          <a:bodyPr>
            <a:normAutofit/>
          </a:bodyPr>
          <a:lstStyle/>
          <a:p>
            <a:pPr marL="0" indent="0">
              <a:buNone/>
            </a:pPr>
            <a:r>
              <a:rPr lang="en-US" sz="2000" i="0" dirty="0">
                <a:solidFill>
                  <a:srgbClr val="09090B"/>
                </a:solidFill>
                <a:effectLst/>
                <a:highlight>
                  <a:srgbClr val="FAFAFA"/>
                </a:highlight>
              </a:rPr>
              <a:t>This research paper presents a comprehensive case study on the development and implementation of an Inventory and Bill Management System, aimed at enhancing efficiency in inventory tracking and billing processes. The system is designed to automate tasks such as invoice generation and inventory management, addressing the manual inefficiencies faced by businesses like  Shri Swami Samarth Enterprises. The study highlights the collaborative approach taken by the authors and the sponsor, focusing on user authentication, dashboards for reporting, and streamlined operations to significantly improve accuracy and productivity. The major outcomes include enhanced customer management, reduced errors in billing, and improved operational efficiency, ultimately contributing to business growth. The paper also discusses the future scope of the system, including scalability, integration with other tools, and enhanced reporting capabilities.</a:t>
            </a:r>
            <a:endParaRPr lang="en-IN" sz="2000" dirty="0"/>
          </a:p>
        </p:txBody>
      </p:sp>
    </p:spTree>
    <p:extLst>
      <p:ext uri="{BB962C8B-B14F-4D97-AF65-F5344CB8AC3E}">
        <p14:creationId xmlns:p14="http://schemas.microsoft.com/office/powerpoint/2010/main" val="318804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p:txBody>
          <a:bodyPr/>
          <a:lstStyle/>
          <a:p>
            <a:r>
              <a:rPr lang="en-IN" dirty="0" smtClean="0"/>
              <a:t>Workflow  </a:t>
            </a:r>
            <a:r>
              <a:rPr lang="en-IN" dirty="0"/>
              <a:t>Diagram</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59966" y="1305341"/>
            <a:ext cx="4094921" cy="5579164"/>
          </a:xfrm>
          <a:prstGeom prst="rect">
            <a:avLst/>
          </a:prstGeom>
        </p:spPr>
      </p:pic>
    </p:spTree>
    <p:extLst>
      <p:ext uri="{BB962C8B-B14F-4D97-AF65-F5344CB8AC3E}">
        <p14:creationId xmlns:p14="http://schemas.microsoft.com/office/powerpoint/2010/main" val="1116752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890</Words>
  <Application>Microsoft Office PowerPoint</Application>
  <PresentationFormat>Widescreen</PresentationFormat>
  <Paragraphs>65</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Century Gothic</vt:lpstr>
      <vt:lpstr>Garet</vt:lpstr>
      <vt:lpstr>Garet Bold</vt:lpstr>
      <vt:lpstr>Times New Roman</vt:lpstr>
      <vt:lpstr>var(--font-sentient-serif)</vt:lpstr>
      <vt:lpstr>Office Theme</vt:lpstr>
      <vt:lpstr>        Project Presentation (KCS 753) (Bill Wise Pro) Project Id - PCS25-04</vt:lpstr>
      <vt:lpstr>Problem Statement</vt:lpstr>
      <vt:lpstr>Objectives</vt:lpstr>
      <vt:lpstr>Technology Used </vt:lpstr>
      <vt:lpstr>Literature Survey </vt:lpstr>
      <vt:lpstr>Summary of the Paper </vt:lpstr>
      <vt:lpstr>PowerPoint Presentation</vt:lpstr>
      <vt:lpstr>Summary of the Paper</vt:lpstr>
      <vt:lpstr>Workflow  Diagram</vt:lpstr>
      <vt:lpstr>Screen Shots of Working Project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Shreshthi Tayal</cp:lastModifiedBy>
  <cp:revision>11</cp:revision>
  <dcterms:created xsi:type="dcterms:W3CDTF">2023-09-23T09:10:50Z</dcterms:created>
  <dcterms:modified xsi:type="dcterms:W3CDTF">2025-05-24T16:29:30Z</dcterms:modified>
</cp:coreProperties>
</file>