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Open Sans" charset="1" panose="00000000000000000000"/>
      <p:regular r:id="rId14"/>
    </p:embeddedFont>
    <p:embeddedFont>
      <p:font typeface="Open Sans Bold" charset="1" panose="00000000000000000000"/>
      <p:regular r:id="rId15"/>
    </p:embeddedFont>
    <p:embeddedFont>
      <p:font typeface="Playfair Display Bold" charset="1" panose="00000000000000000000"/>
      <p:regular r:id="rId16"/>
    </p:embeddedFont>
    <p:embeddedFont>
      <p:font typeface="Arab Times" charset="1" panose="020004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938" y="-7938"/>
            <a:ext cx="18303875" cy="10302875"/>
            <a:chOff x="0" y="0"/>
            <a:chExt cx="24405167" cy="13737167"/>
          </a:xfrm>
        </p:grpSpPr>
        <p:sp>
          <p:nvSpPr>
            <p:cNvPr name="Freeform 3" id="3"/>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0C0C0E"/>
            </a:solidFill>
          </p:spPr>
        </p:sp>
      </p:grpSp>
      <p:grpSp>
        <p:nvGrpSpPr>
          <p:cNvPr name="Group 4" id="4"/>
          <p:cNvGrpSpPr/>
          <p:nvPr/>
        </p:nvGrpSpPr>
        <p:grpSpPr>
          <a:xfrm rot="0">
            <a:off x="-7938" y="-7938"/>
            <a:ext cx="18303875" cy="10302875"/>
            <a:chOff x="0" y="0"/>
            <a:chExt cx="24405167" cy="13737167"/>
          </a:xfrm>
        </p:grpSpPr>
        <p:sp>
          <p:nvSpPr>
            <p:cNvPr name="Freeform 5" id="5"/>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FFFFFF"/>
            </a:solidFill>
          </p:spPr>
        </p:sp>
      </p:grpSp>
      <p:grpSp>
        <p:nvGrpSpPr>
          <p:cNvPr name="Group 6" id="6"/>
          <p:cNvGrpSpPr/>
          <p:nvPr/>
        </p:nvGrpSpPr>
        <p:grpSpPr>
          <a:xfrm rot="0">
            <a:off x="-7938" y="4260860"/>
            <a:ext cx="18303875" cy="1400870"/>
            <a:chOff x="0" y="0"/>
            <a:chExt cx="24405167" cy="1867827"/>
          </a:xfrm>
        </p:grpSpPr>
        <p:sp>
          <p:nvSpPr>
            <p:cNvPr name="Freeform 7" id="7"/>
            <p:cNvSpPr/>
            <p:nvPr/>
          </p:nvSpPr>
          <p:spPr>
            <a:xfrm flipH="false" flipV="false" rot="0">
              <a:off x="0" y="0"/>
              <a:ext cx="24405166" cy="1867827"/>
            </a:xfrm>
            <a:custGeom>
              <a:avLst/>
              <a:gdLst/>
              <a:ahLst/>
              <a:cxnLst/>
              <a:rect r="r" b="b" t="t" l="l"/>
              <a:pathLst>
                <a:path h="1867827" w="24405166">
                  <a:moveTo>
                    <a:pt x="0" y="0"/>
                  </a:moveTo>
                  <a:lnTo>
                    <a:pt x="24405166" y="0"/>
                  </a:lnTo>
                  <a:lnTo>
                    <a:pt x="24405166" y="1867827"/>
                  </a:lnTo>
                  <a:lnTo>
                    <a:pt x="0" y="1867827"/>
                  </a:lnTo>
                  <a:close/>
                </a:path>
              </a:pathLst>
            </a:custGeom>
            <a:solidFill>
              <a:srgbClr val="000000">
                <a:alpha val="0"/>
              </a:srgbClr>
            </a:solidFill>
          </p:spPr>
        </p:sp>
        <p:sp>
          <p:nvSpPr>
            <p:cNvPr name="TextBox 8" id="8"/>
            <p:cNvSpPr txBox="true"/>
            <p:nvPr/>
          </p:nvSpPr>
          <p:spPr>
            <a:xfrm>
              <a:off x="0" y="9525"/>
              <a:ext cx="24405167" cy="1858302"/>
            </a:xfrm>
            <a:prstGeom prst="rect">
              <a:avLst/>
            </a:prstGeom>
          </p:spPr>
          <p:txBody>
            <a:bodyPr anchor="ctr" rtlCol="false" tIns="0" lIns="0" bIns="0" rIns="0"/>
            <a:lstStyle/>
            <a:p>
              <a:pPr algn="ctr">
                <a:lnSpc>
                  <a:spcPts val="5399"/>
                </a:lnSpc>
              </a:pPr>
              <a:r>
                <a:rPr lang="en-US" sz="4499">
                  <a:solidFill>
                    <a:srgbClr val="39393C"/>
                  </a:solidFill>
                  <a:latin typeface="Open Sans"/>
                  <a:ea typeface="Open Sans"/>
                  <a:cs typeface="Open Sans"/>
                  <a:sym typeface="Open Sans"/>
                </a:rPr>
                <a:t>BillWise Pro: An Integrated Billing, Accounting, Inventory </a:t>
              </a:r>
            </a:p>
            <a:p>
              <a:pPr algn="ctr">
                <a:lnSpc>
                  <a:spcPts val="5399"/>
                </a:lnSpc>
              </a:pPr>
              <a:r>
                <a:rPr lang="en-US" sz="4499">
                  <a:solidFill>
                    <a:srgbClr val="39393C"/>
                  </a:solidFill>
                  <a:latin typeface="Open Sans"/>
                  <a:ea typeface="Open Sans"/>
                  <a:cs typeface="Open Sans"/>
                  <a:sym typeface="Open Sans"/>
                </a:rPr>
                <a:t>Management, and Invoice Generation System for SMEs</a:t>
              </a:r>
            </a:p>
          </p:txBody>
        </p:sp>
      </p:grpSp>
      <p:grpSp>
        <p:nvGrpSpPr>
          <p:cNvPr name="Group 9" id="9"/>
          <p:cNvGrpSpPr/>
          <p:nvPr/>
        </p:nvGrpSpPr>
        <p:grpSpPr>
          <a:xfrm rot="0">
            <a:off x="11909837" y="5957005"/>
            <a:ext cx="5633247" cy="3481732"/>
            <a:chOff x="0" y="0"/>
            <a:chExt cx="5496148" cy="3396995"/>
          </a:xfrm>
        </p:grpSpPr>
        <p:sp>
          <p:nvSpPr>
            <p:cNvPr name="Freeform 10" id="10"/>
            <p:cNvSpPr/>
            <p:nvPr/>
          </p:nvSpPr>
          <p:spPr>
            <a:xfrm flipH="false" flipV="false" rot="0">
              <a:off x="0" y="0"/>
              <a:ext cx="5496148" cy="3396995"/>
            </a:xfrm>
            <a:custGeom>
              <a:avLst/>
              <a:gdLst/>
              <a:ahLst/>
              <a:cxnLst/>
              <a:rect r="r" b="b" t="t" l="l"/>
              <a:pathLst>
                <a:path h="3396995" w="5496148">
                  <a:moveTo>
                    <a:pt x="0" y="0"/>
                  </a:moveTo>
                  <a:lnTo>
                    <a:pt x="5496148" y="0"/>
                  </a:lnTo>
                  <a:lnTo>
                    <a:pt x="5496148" y="3396995"/>
                  </a:lnTo>
                  <a:lnTo>
                    <a:pt x="0" y="3396995"/>
                  </a:lnTo>
                  <a:close/>
                </a:path>
              </a:pathLst>
            </a:custGeom>
            <a:solidFill>
              <a:srgbClr val="000000">
                <a:alpha val="0"/>
              </a:srgbClr>
            </a:solidFill>
          </p:spPr>
        </p:sp>
        <p:sp>
          <p:nvSpPr>
            <p:cNvPr name="TextBox 11" id="11"/>
            <p:cNvSpPr txBox="true"/>
            <p:nvPr/>
          </p:nvSpPr>
          <p:spPr>
            <a:xfrm>
              <a:off x="0" y="-47625"/>
              <a:ext cx="5496148" cy="3444620"/>
            </a:xfrm>
            <a:prstGeom prst="rect">
              <a:avLst/>
            </a:prstGeom>
          </p:spPr>
          <p:txBody>
            <a:bodyPr anchor="t" rtlCol="false" tIns="0" lIns="0" bIns="0" rIns="0"/>
            <a:lstStyle/>
            <a:p>
              <a:pPr algn="just">
                <a:lnSpc>
                  <a:spcPts val="3874"/>
                </a:lnSpc>
              </a:pPr>
              <a:r>
                <a:rPr lang="en-US" sz="2750" b="true">
                  <a:solidFill>
                    <a:srgbClr val="39393C"/>
                  </a:solidFill>
                  <a:latin typeface="Open Sans Bold"/>
                  <a:ea typeface="Open Sans Bold"/>
                  <a:cs typeface="Open Sans Bold"/>
                  <a:sym typeface="Open Sans Bold"/>
                </a:rPr>
                <a:t>Dev Varshney (2200290129009)</a:t>
              </a:r>
            </a:p>
            <a:p>
              <a:pPr algn="just">
                <a:lnSpc>
                  <a:spcPts val="3874"/>
                </a:lnSpc>
              </a:pPr>
              <a:r>
                <a:rPr lang="en-US" sz="2750" b="true">
                  <a:solidFill>
                    <a:srgbClr val="39393C"/>
                  </a:solidFill>
                  <a:latin typeface="Open Sans Bold"/>
                  <a:ea typeface="Open Sans Bold"/>
                  <a:cs typeface="Open Sans Bold"/>
                  <a:sym typeface="Open Sans Bold"/>
                </a:rPr>
                <a:t>Shreshthi Tayal (2100290120160)</a:t>
              </a:r>
            </a:p>
            <a:p>
              <a:pPr algn="just">
                <a:lnSpc>
                  <a:spcPts val="3874"/>
                </a:lnSpc>
              </a:pPr>
              <a:r>
                <a:rPr lang="en-US" sz="2750" b="true">
                  <a:solidFill>
                    <a:srgbClr val="39393C"/>
                  </a:solidFill>
                  <a:latin typeface="Open Sans Bold"/>
                  <a:ea typeface="Open Sans Bold"/>
                  <a:cs typeface="Open Sans Bold"/>
                  <a:sym typeface="Open Sans Bold"/>
                </a:rPr>
                <a:t>Vanshika Jain (2100290120186)</a:t>
              </a:r>
            </a:p>
            <a:p>
              <a:pPr algn="just">
                <a:lnSpc>
                  <a:spcPts val="3874"/>
                </a:lnSpc>
              </a:pPr>
              <a:r>
                <a:rPr lang="en-US" sz="2750" b="true">
                  <a:solidFill>
                    <a:srgbClr val="39393C"/>
                  </a:solidFill>
                  <a:latin typeface="Open Sans Bold"/>
                  <a:ea typeface="Open Sans Bold"/>
                  <a:cs typeface="Open Sans Bold"/>
                  <a:sym typeface="Open Sans Bold"/>
                </a:rPr>
                <a:t>Viyapi Tyagi (2100290120195)</a:t>
              </a:r>
            </a:p>
            <a:p>
              <a:pPr algn="just">
                <a:lnSpc>
                  <a:spcPts val="3874"/>
                </a:lnSpc>
              </a:pPr>
            </a:p>
            <a:p>
              <a:pPr algn="just">
                <a:lnSpc>
                  <a:spcPts val="3874"/>
                </a:lnSpc>
              </a:pPr>
              <a:r>
                <a:rPr lang="en-US" sz="2750" b="true">
                  <a:solidFill>
                    <a:srgbClr val="39393C"/>
                  </a:solidFill>
                  <a:latin typeface="Open Sans Bold"/>
                  <a:ea typeface="Open Sans Bold"/>
                  <a:cs typeface="Open Sans Bold"/>
                  <a:sym typeface="Open Sans Bold"/>
                </a:rPr>
                <a:t>Supervised By:</a:t>
              </a:r>
            </a:p>
            <a:p>
              <a:pPr algn="just">
                <a:lnSpc>
                  <a:spcPts val="3874"/>
                </a:lnSpc>
              </a:pPr>
              <a:r>
                <a:rPr lang="en-US" sz="2750" b="true">
                  <a:solidFill>
                    <a:srgbClr val="39393C"/>
                  </a:solidFill>
                  <a:latin typeface="Open Sans Bold"/>
                  <a:ea typeface="Open Sans Bold"/>
                  <a:cs typeface="Open Sans Bold"/>
                  <a:sym typeface="Open Sans Bold"/>
                </a:rPr>
                <a:t>Dr. Akash Goel</a:t>
              </a:r>
            </a:p>
          </p:txBody>
        </p:sp>
      </p:grpSp>
      <p:sp>
        <p:nvSpPr>
          <p:cNvPr name="Freeform 12" id="12"/>
          <p:cNvSpPr/>
          <p:nvPr/>
        </p:nvSpPr>
        <p:spPr>
          <a:xfrm flipH="false" flipV="false" rot="0">
            <a:off x="6549613" y="2668066"/>
            <a:ext cx="5188774" cy="1716619"/>
          </a:xfrm>
          <a:custGeom>
            <a:avLst/>
            <a:gdLst/>
            <a:ahLst/>
            <a:cxnLst/>
            <a:rect r="r" b="b" t="t" l="l"/>
            <a:pathLst>
              <a:path h="1716619" w="5188774">
                <a:moveTo>
                  <a:pt x="0" y="0"/>
                </a:moveTo>
                <a:lnTo>
                  <a:pt x="5188774" y="0"/>
                </a:lnTo>
                <a:lnTo>
                  <a:pt x="5188774" y="1716619"/>
                </a:lnTo>
                <a:lnTo>
                  <a:pt x="0" y="1716619"/>
                </a:lnTo>
                <a:lnTo>
                  <a:pt x="0" y="0"/>
                </a:lnTo>
                <a:close/>
              </a:path>
            </a:pathLst>
          </a:custGeom>
          <a:blipFill>
            <a:blip r:embed="rId2"/>
            <a:stretch>
              <a:fillRect l="0" t="0" r="0" b="0"/>
            </a:stretch>
          </a:blipFill>
        </p:spPr>
      </p:sp>
      <p:grpSp>
        <p:nvGrpSpPr>
          <p:cNvPr name="Group 13" id="13"/>
          <p:cNvGrpSpPr/>
          <p:nvPr/>
        </p:nvGrpSpPr>
        <p:grpSpPr>
          <a:xfrm rot="0">
            <a:off x="-7938" y="146870"/>
            <a:ext cx="18079377" cy="1763659"/>
            <a:chOff x="0" y="0"/>
            <a:chExt cx="24105836" cy="2351546"/>
          </a:xfrm>
        </p:grpSpPr>
        <p:sp>
          <p:nvSpPr>
            <p:cNvPr name="Freeform 14" id="14"/>
            <p:cNvSpPr/>
            <p:nvPr/>
          </p:nvSpPr>
          <p:spPr>
            <a:xfrm flipH="false" flipV="false" rot="0">
              <a:off x="0" y="0"/>
              <a:ext cx="24105770" cy="2351525"/>
            </a:xfrm>
            <a:custGeom>
              <a:avLst/>
              <a:gdLst/>
              <a:ahLst/>
              <a:cxnLst/>
              <a:rect r="r" b="b" t="t" l="l"/>
              <a:pathLst>
                <a:path h="2351525" w="24105770">
                  <a:moveTo>
                    <a:pt x="0" y="0"/>
                  </a:moveTo>
                  <a:lnTo>
                    <a:pt x="24105770" y="0"/>
                  </a:lnTo>
                  <a:lnTo>
                    <a:pt x="24105770" y="2351525"/>
                  </a:lnTo>
                  <a:lnTo>
                    <a:pt x="0" y="2351525"/>
                  </a:lnTo>
                  <a:lnTo>
                    <a:pt x="0" y="0"/>
                  </a:lnTo>
                  <a:close/>
                </a:path>
              </a:pathLst>
            </a:custGeom>
            <a:blipFill>
              <a:blip r:embed="rId3"/>
              <a:stretch>
                <a:fillRect l="0" t="-2395" r="0" b="-2396"/>
              </a:stretch>
            </a:blipFill>
          </p:spPr>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938" y="-7938"/>
            <a:ext cx="18303875" cy="10302875"/>
            <a:chOff x="0" y="0"/>
            <a:chExt cx="24405167" cy="13737167"/>
          </a:xfrm>
        </p:grpSpPr>
        <p:sp>
          <p:nvSpPr>
            <p:cNvPr name="Freeform 3" id="3"/>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0C0C0E"/>
            </a:solidFill>
          </p:spPr>
        </p:sp>
      </p:grpSp>
      <p:grpSp>
        <p:nvGrpSpPr>
          <p:cNvPr name="Group 4" id="4"/>
          <p:cNvGrpSpPr/>
          <p:nvPr/>
        </p:nvGrpSpPr>
        <p:grpSpPr>
          <a:xfrm rot="0">
            <a:off x="-7938" y="-7938"/>
            <a:ext cx="18303875" cy="10302875"/>
            <a:chOff x="0" y="0"/>
            <a:chExt cx="24405167" cy="13737167"/>
          </a:xfrm>
        </p:grpSpPr>
        <p:sp>
          <p:nvSpPr>
            <p:cNvPr name="Freeform 5" id="5"/>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FFFFFF"/>
            </a:solidFill>
          </p:spPr>
        </p:sp>
      </p:grpSp>
      <p:grpSp>
        <p:nvGrpSpPr>
          <p:cNvPr name="Group 6" id="6"/>
          <p:cNvGrpSpPr/>
          <p:nvPr/>
        </p:nvGrpSpPr>
        <p:grpSpPr>
          <a:xfrm rot="0">
            <a:off x="777655" y="1313580"/>
            <a:ext cx="5401810" cy="1304725"/>
            <a:chOff x="0" y="0"/>
            <a:chExt cx="7202413" cy="1739633"/>
          </a:xfrm>
        </p:grpSpPr>
        <p:sp>
          <p:nvSpPr>
            <p:cNvPr name="Freeform 7" id="7"/>
            <p:cNvSpPr/>
            <p:nvPr/>
          </p:nvSpPr>
          <p:spPr>
            <a:xfrm flipH="false" flipV="false" rot="0">
              <a:off x="0" y="0"/>
              <a:ext cx="7202413" cy="1739633"/>
            </a:xfrm>
            <a:custGeom>
              <a:avLst/>
              <a:gdLst/>
              <a:ahLst/>
              <a:cxnLst/>
              <a:rect r="r" b="b" t="t" l="l"/>
              <a:pathLst>
                <a:path h="1739633" w="7202413">
                  <a:moveTo>
                    <a:pt x="0" y="0"/>
                  </a:moveTo>
                  <a:lnTo>
                    <a:pt x="7202413" y="0"/>
                  </a:lnTo>
                  <a:lnTo>
                    <a:pt x="7202413" y="1739633"/>
                  </a:lnTo>
                  <a:lnTo>
                    <a:pt x="0" y="1739633"/>
                  </a:lnTo>
                  <a:close/>
                </a:path>
              </a:pathLst>
            </a:custGeom>
            <a:solidFill>
              <a:srgbClr val="000000">
                <a:alpha val="0"/>
              </a:srgbClr>
            </a:solidFill>
          </p:spPr>
        </p:sp>
        <p:sp>
          <p:nvSpPr>
            <p:cNvPr name="TextBox 8" id="8"/>
            <p:cNvSpPr txBox="true"/>
            <p:nvPr/>
          </p:nvSpPr>
          <p:spPr>
            <a:xfrm>
              <a:off x="0" y="-28575"/>
              <a:ext cx="7202413" cy="1768208"/>
            </a:xfrm>
            <a:prstGeom prst="rect">
              <a:avLst/>
            </a:prstGeom>
          </p:spPr>
          <p:txBody>
            <a:bodyPr anchor="t" rtlCol="false" tIns="0" lIns="0" bIns="0" rIns="0"/>
            <a:lstStyle/>
            <a:p>
              <a:pPr algn="l">
                <a:lnSpc>
                  <a:spcPts val="6875"/>
                </a:lnSpc>
              </a:pPr>
              <a:r>
                <a:rPr lang="en-US" sz="5500" b="true">
                  <a:solidFill>
                    <a:srgbClr val="101014"/>
                  </a:solidFill>
                  <a:latin typeface="Playfair Display Bold"/>
                  <a:ea typeface="Playfair Display Bold"/>
                  <a:cs typeface="Playfair Display Bold"/>
                  <a:sym typeface="Playfair Display Bold"/>
                </a:rPr>
                <a:t>Project Abstract</a:t>
              </a:r>
            </a:p>
          </p:txBody>
        </p:sp>
      </p:grpSp>
      <p:grpSp>
        <p:nvGrpSpPr>
          <p:cNvPr name="Group 9" id="9"/>
          <p:cNvGrpSpPr/>
          <p:nvPr/>
        </p:nvGrpSpPr>
        <p:grpSpPr>
          <a:xfrm rot="0">
            <a:off x="777655" y="3017505"/>
            <a:ext cx="1584959" cy="665258"/>
            <a:chOff x="0" y="0"/>
            <a:chExt cx="2113278" cy="887011"/>
          </a:xfrm>
        </p:grpSpPr>
        <p:sp>
          <p:nvSpPr>
            <p:cNvPr name="Freeform 10" id="10"/>
            <p:cNvSpPr/>
            <p:nvPr/>
          </p:nvSpPr>
          <p:spPr>
            <a:xfrm flipH="false" flipV="false" rot="0">
              <a:off x="0" y="0"/>
              <a:ext cx="2113278" cy="887011"/>
            </a:xfrm>
            <a:custGeom>
              <a:avLst/>
              <a:gdLst/>
              <a:ahLst/>
              <a:cxnLst/>
              <a:rect r="r" b="b" t="t" l="l"/>
              <a:pathLst>
                <a:path h="887011" w="2113278">
                  <a:moveTo>
                    <a:pt x="0" y="0"/>
                  </a:moveTo>
                  <a:lnTo>
                    <a:pt x="2113278" y="0"/>
                  </a:lnTo>
                  <a:lnTo>
                    <a:pt x="2113278" y="887011"/>
                  </a:lnTo>
                  <a:lnTo>
                    <a:pt x="0" y="887011"/>
                  </a:lnTo>
                  <a:close/>
                </a:path>
              </a:pathLst>
            </a:custGeom>
            <a:solidFill>
              <a:srgbClr val="000000">
                <a:alpha val="0"/>
              </a:srgbClr>
            </a:solidFill>
          </p:spPr>
        </p:sp>
        <p:sp>
          <p:nvSpPr>
            <p:cNvPr name="TextBox 11" id="11"/>
            <p:cNvSpPr txBox="true"/>
            <p:nvPr/>
          </p:nvSpPr>
          <p:spPr>
            <a:xfrm>
              <a:off x="0" y="-9525"/>
              <a:ext cx="2113278" cy="896536"/>
            </a:xfrm>
            <a:prstGeom prst="rect">
              <a:avLst/>
            </a:prstGeom>
          </p:spPr>
          <p:txBody>
            <a:bodyPr anchor="t" rtlCol="false" tIns="0" lIns="0" bIns="0" rIns="0"/>
            <a:lstStyle/>
            <a:p>
              <a:pPr algn="l">
                <a:lnSpc>
                  <a:spcPts val="3375"/>
                </a:lnSpc>
              </a:pPr>
              <a:r>
                <a:rPr lang="en-US" sz="2750" b="true">
                  <a:solidFill>
                    <a:srgbClr val="101014"/>
                  </a:solidFill>
                  <a:latin typeface="Playfair Display Bold"/>
                  <a:ea typeface="Playfair Display Bold"/>
                  <a:cs typeface="Playfair Display Bold"/>
                  <a:sym typeface="Playfair Display Bold"/>
                </a:rPr>
                <a:t>Overview</a:t>
              </a:r>
            </a:p>
          </p:txBody>
        </p:sp>
      </p:grpSp>
      <p:grpSp>
        <p:nvGrpSpPr>
          <p:cNvPr name="Group 12" id="12"/>
          <p:cNvGrpSpPr/>
          <p:nvPr/>
        </p:nvGrpSpPr>
        <p:grpSpPr>
          <a:xfrm rot="0">
            <a:off x="777655" y="3682763"/>
            <a:ext cx="4988521" cy="6310662"/>
            <a:chOff x="0" y="0"/>
            <a:chExt cx="6651362" cy="8414217"/>
          </a:xfrm>
        </p:grpSpPr>
        <p:sp>
          <p:nvSpPr>
            <p:cNvPr name="Freeform 13" id="13"/>
            <p:cNvSpPr/>
            <p:nvPr/>
          </p:nvSpPr>
          <p:spPr>
            <a:xfrm flipH="false" flipV="false" rot="0">
              <a:off x="0" y="0"/>
              <a:ext cx="6651361" cy="8414217"/>
            </a:xfrm>
            <a:custGeom>
              <a:avLst/>
              <a:gdLst/>
              <a:ahLst/>
              <a:cxnLst/>
              <a:rect r="r" b="b" t="t" l="l"/>
              <a:pathLst>
                <a:path h="8414217" w="6651361">
                  <a:moveTo>
                    <a:pt x="0" y="0"/>
                  </a:moveTo>
                  <a:lnTo>
                    <a:pt x="6651361" y="0"/>
                  </a:lnTo>
                  <a:lnTo>
                    <a:pt x="6651361" y="8414217"/>
                  </a:lnTo>
                  <a:lnTo>
                    <a:pt x="0" y="8414217"/>
                  </a:lnTo>
                  <a:close/>
                </a:path>
              </a:pathLst>
            </a:custGeom>
            <a:solidFill>
              <a:srgbClr val="000000">
                <a:alpha val="0"/>
              </a:srgbClr>
            </a:solidFill>
          </p:spPr>
        </p:sp>
        <p:sp>
          <p:nvSpPr>
            <p:cNvPr name="TextBox 14" id="14"/>
            <p:cNvSpPr txBox="true"/>
            <p:nvPr/>
          </p:nvSpPr>
          <p:spPr>
            <a:xfrm>
              <a:off x="0" y="-66675"/>
              <a:ext cx="6651362" cy="8480892"/>
            </a:xfrm>
            <a:prstGeom prst="rect">
              <a:avLst/>
            </a:prstGeom>
          </p:spPr>
          <p:txBody>
            <a:bodyPr anchor="t" rtlCol="false" tIns="0" lIns="0" bIns="0" rIns="0"/>
            <a:lstStyle/>
            <a:p>
              <a:pPr algn="just">
                <a:lnSpc>
                  <a:spcPts val="3500"/>
                </a:lnSpc>
              </a:pPr>
              <a:r>
                <a:rPr lang="en-US" sz="2375">
                  <a:solidFill>
                    <a:srgbClr val="39393C"/>
                  </a:solidFill>
                  <a:latin typeface="Open Sans"/>
                  <a:ea typeface="Open Sans"/>
                  <a:cs typeface="Open Sans"/>
                  <a:sym typeface="Open Sans"/>
                </a:rPr>
                <a:t>BillWise Pro is a web-based solution designed for small and medium-sized enterprises (SMEs) to streamline core business functions, including billing, accounting, inventory management, and invoice generation. It addresses the inefficiencies and human error associated with manual processes by integrating these tasks into a single, user-friendly platform.</a:t>
              </a:r>
            </a:p>
          </p:txBody>
        </p:sp>
      </p:grpSp>
      <p:grpSp>
        <p:nvGrpSpPr>
          <p:cNvPr name="Group 15" id="15"/>
          <p:cNvGrpSpPr/>
          <p:nvPr/>
        </p:nvGrpSpPr>
        <p:grpSpPr>
          <a:xfrm rot="0">
            <a:off x="6658221" y="2955907"/>
            <a:ext cx="2536018" cy="903587"/>
            <a:chOff x="0" y="0"/>
            <a:chExt cx="3381357" cy="1204783"/>
          </a:xfrm>
        </p:grpSpPr>
        <p:sp>
          <p:nvSpPr>
            <p:cNvPr name="Freeform 16" id="16"/>
            <p:cNvSpPr/>
            <p:nvPr/>
          </p:nvSpPr>
          <p:spPr>
            <a:xfrm flipH="false" flipV="false" rot="0">
              <a:off x="0" y="0"/>
              <a:ext cx="3381357" cy="1204783"/>
            </a:xfrm>
            <a:custGeom>
              <a:avLst/>
              <a:gdLst/>
              <a:ahLst/>
              <a:cxnLst/>
              <a:rect r="r" b="b" t="t" l="l"/>
              <a:pathLst>
                <a:path h="1204783" w="3381357">
                  <a:moveTo>
                    <a:pt x="0" y="0"/>
                  </a:moveTo>
                  <a:lnTo>
                    <a:pt x="3381357" y="0"/>
                  </a:lnTo>
                  <a:lnTo>
                    <a:pt x="3381357" y="1204783"/>
                  </a:lnTo>
                  <a:lnTo>
                    <a:pt x="0" y="1204783"/>
                  </a:lnTo>
                  <a:close/>
                </a:path>
              </a:pathLst>
            </a:custGeom>
            <a:solidFill>
              <a:srgbClr val="000000">
                <a:alpha val="0"/>
              </a:srgbClr>
            </a:solidFill>
          </p:spPr>
        </p:sp>
        <p:sp>
          <p:nvSpPr>
            <p:cNvPr name="TextBox 17" id="17"/>
            <p:cNvSpPr txBox="true"/>
            <p:nvPr/>
          </p:nvSpPr>
          <p:spPr>
            <a:xfrm>
              <a:off x="0" y="-9525"/>
              <a:ext cx="3381357" cy="1214308"/>
            </a:xfrm>
            <a:prstGeom prst="rect">
              <a:avLst/>
            </a:prstGeom>
          </p:spPr>
          <p:txBody>
            <a:bodyPr anchor="t" rtlCol="false" tIns="0" lIns="0" bIns="0" rIns="0"/>
            <a:lstStyle/>
            <a:p>
              <a:pPr algn="l">
                <a:lnSpc>
                  <a:spcPts val="3375"/>
                </a:lnSpc>
              </a:pPr>
              <a:r>
                <a:rPr lang="en-US" sz="2750" b="true">
                  <a:solidFill>
                    <a:srgbClr val="101014"/>
                  </a:solidFill>
                  <a:latin typeface="Playfair Display Bold"/>
                  <a:ea typeface="Playfair Display Bold"/>
                  <a:cs typeface="Playfair Display Bold"/>
                  <a:sym typeface="Playfair Display Bold"/>
                </a:rPr>
                <a:t>Key Objectives</a:t>
              </a:r>
            </a:p>
          </p:txBody>
        </p:sp>
      </p:grpSp>
      <p:grpSp>
        <p:nvGrpSpPr>
          <p:cNvPr name="Group 18" id="18"/>
          <p:cNvGrpSpPr/>
          <p:nvPr/>
        </p:nvGrpSpPr>
        <p:grpSpPr>
          <a:xfrm rot="0">
            <a:off x="6649739" y="3682763"/>
            <a:ext cx="4988522" cy="6371153"/>
            <a:chOff x="0" y="0"/>
            <a:chExt cx="6651363" cy="8494870"/>
          </a:xfrm>
        </p:grpSpPr>
        <p:sp>
          <p:nvSpPr>
            <p:cNvPr name="Freeform 19" id="19"/>
            <p:cNvSpPr/>
            <p:nvPr/>
          </p:nvSpPr>
          <p:spPr>
            <a:xfrm flipH="false" flipV="false" rot="0">
              <a:off x="0" y="0"/>
              <a:ext cx="6651363" cy="8494870"/>
            </a:xfrm>
            <a:custGeom>
              <a:avLst/>
              <a:gdLst/>
              <a:ahLst/>
              <a:cxnLst/>
              <a:rect r="r" b="b" t="t" l="l"/>
              <a:pathLst>
                <a:path h="8494870" w="6651363">
                  <a:moveTo>
                    <a:pt x="0" y="0"/>
                  </a:moveTo>
                  <a:lnTo>
                    <a:pt x="6651363" y="0"/>
                  </a:lnTo>
                  <a:lnTo>
                    <a:pt x="6651363" y="8494870"/>
                  </a:lnTo>
                  <a:lnTo>
                    <a:pt x="0" y="8494870"/>
                  </a:lnTo>
                  <a:close/>
                </a:path>
              </a:pathLst>
            </a:custGeom>
            <a:solidFill>
              <a:srgbClr val="000000">
                <a:alpha val="0"/>
              </a:srgbClr>
            </a:solidFill>
          </p:spPr>
        </p:sp>
        <p:sp>
          <p:nvSpPr>
            <p:cNvPr name="TextBox 20" id="20"/>
            <p:cNvSpPr txBox="true"/>
            <p:nvPr/>
          </p:nvSpPr>
          <p:spPr>
            <a:xfrm>
              <a:off x="0" y="0"/>
              <a:ext cx="6651363" cy="8494870"/>
            </a:xfrm>
            <a:prstGeom prst="rect">
              <a:avLst/>
            </a:prstGeom>
          </p:spPr>
          <p:txBody>
            <a:bodyPr anchor="t" rtlCol="false" tIns="0" lIns="0" bIns="0" rIns="0"/>
            <a:lstStyle/>
            <a:p>
              <a:pPr algn="just">
                <a:lnSpc>
                  <a:spcPts val="2850"/>
                </a:lnSpc>
              </a:pPr>
              <a:r>
                <a:rPr lang="en-US" sz="2375">
                  <a:solidFill>
                    <a:srgbClr val="25314B"/>
                  </a:solidFill>
                  <a:latin typeface="Open Sans"/>
                  <a:ea typeface="Open Sans"/>
                  <a:cs typeface="Open Sans"/>
                  <a:sym typeface="Open Sans"/>
                </a:rPr>
                <a:t>Simplify and automate billing, inventory tracking, and customer management to improve operational efficiency.</a:t>
              </a:r>
            </a:p>
            <a:p>
              <a:pPr algn="just" marL="358180" indent="-179090" lvl="1">
                <a:lnSpc>
                  <a:spcPts val="2850"/>
                </a:lnSpc>
              </a:pPr>
            </a:p>
            <a:p>
              <a:pPr algn="just">
                <a:lnSpc>
                  <a:spcPts val="2850"/>
                </a:lnSpc>
              </a:pPr>
              <a:r>
                <a:rPr lang="en-US" sz="2375">
                  <a:solidFill>
                    <a:srgbClr val="25314B"/>
                  </a:solidFill>
                  <a:latin typeface="Open Sans"/>
                  <a:ea typeface="Open Sans"/>
                  <a:cs typeface="Open Sans"/>
                  <a:sym typeface="Open Sans"/>
                </a:rPr>
                <a:t>P</a:t>
              </a:r>
              <a:r>
                <a:rPr lang="en-US" sz="2375">
                  <a:solidFill>
                    <a:srgbClr val="25314B"/>
                  </a:solidFill>
                  <a:latin typeface="Open Sans"/>
                  <a:ea typeface="Open Sans"/>
                  <a:cs typeface="Open Sans"/>
                  <a:sym typeface="Open Sans"/>
                </a:rPr>
                <a:t>rovide SMEs with an affordable, secure, and scalable solution that minimizes data entry errors and enhances productivity.</a:t>
              </a:r>
            </a:p>
            <a:p>
              <a:pPr algn="just" marL="358180" indent="-179090" lvl="1">
                <a:lnSpc>
                  <a:spcPts val="2850"/>
                </a:lnSpc>
              </a:pPr>
            </a:p>
            <a:p>
              <a:pPr algn="just">
                <a:lnSpc>
                  <a:spcPts val="2850"/>
                </a:lnSpc>
              </a:pPr>
              <a:r>
                <a:rPr lang="en-US" sz="2375">
                  <a:solidFill>
                    <a:srgbClr val="25314B"/>
                  </a:solidFill>
                  <a:latin typeface="Open Sans"/>
                  <a:ea typeface="Open Sans"/>
                  <a:cs typeface="Open Sans"/>
                  <a:sym typeface="Open Sans"/>
                </a:rPr>
                <a:t>Enable real-time data tracking, easy report generation, and centralized management of key business functions.</a:t>
              </a:r>
            </a:p>
            <a:p>
              <a:pPr algn="just" marL="358180" indent="-179090" lvl="1">
                <a:lnSpc>
                  <a:spcPts val="2850"/>
                </a:lnSpc>
              </a:pPr>
            </a:p>
          </p:txBody>
        </p:sp>
      </p:grpSp>
      <p:grpSp>
        <p:nvGrpSpPr>
          <p:cNvPr name="Group 21" id="21"/>
          <p:cNvGrpSpPr/>
          <p:nvPr/>
        </p:nvGrpSpPr>
        <p:grpSpPr>
          <a:xfrm rot="0">
            <a:off x="12740915" y="2894309"/>
            <a:ext cx="1661697" cy="562292"/>
            <a:chOff x="0" y="0"/>
            <a:chExt cx="2215597" cy="749723"/>
          </a:xfrm>
        </p:grpSpPr>
        <p:sp>
          <p:nvSpPr>
            <p:cNvPr name="Freeform 22" id="22"/>
            <p:cNvSpPr/>
            <p:nvPr/>
          </p:nvSpPr>
          <p:spPr>
            <a:xfrm flipH="false" flipV="false" rot="0">
              <a:off x="0" y="0"/>
              <a:ext cx="2215597" cy="749723"/>
            </a:xfrm>
            <a:custGeom>
              <a:avLst/>
              <a:gdLst/>
              <a:ahLst/>
              <a:cxnLst/>
              <a:rect r="r" b="b" t="t" l="l"/>
              <a:pathLst>
                <a:path h="749723" w="2215597">
                  <a:moveTo>
                    <a:pt x="0" y="0"/>
                  </a:moveTo>
                  <a:lnTo>
                    <a:pt x="2215597" y="0"/>
                  </a:lnTo>
                  <a:lnTo>
                    <a:pt x="2215597" y="749723"/>
                  </a:lnTo>
                  <a:lnTo>
                    <a:pt x="0" y="749723"/>
                  </a:lnTo>
                  <a:close/>
                </a:path>
              </a:pathLst>
            </a:custGeom>
            <a:solidFill>
              <a:srgbClr val="000000">
                <a:alpha val="0"/>
              </a:srgbClr>
            </a:solidFill>
          </p:spPr>
        </p:sp>
        <p:sp>
          <p:nvSpPr>
            <p:cNvPr name="TextBox 23" id="23"/>
            <p:cNvSpPr txBox="true"/>
            <p:nvPr/>
          </p:nvSpPr>
          <p:spPr>
            <a:xfrm>
              <a:off x="0" y="-9525"/>
              <a:ext cx="2215597" cy="759248"/>
            </a:xfrm>
            <a:prstGeom prst="rect">
              <a:avLst/>
            </a:prstGeom>
          </p:spPr>
          <p:txBody>
            <a:bodyPr anchor="t" rtlCol="false" tIns="0" lIns="0" bIns="0" rIns="0"/>
            <a:lstStyle/>
            <a:p>
              <a:pPr algn="l">
                <a:lnSpc>
                  <a:spcPts val="3375"/>
                </a:lnSpc>
              </a:pPr>
              <a:r>
                <a:rPr lang="en-US" sz="2750" b="true">
                  <a:solidFill>
                    <a:srgbClr val="101014"/>
                  </a:solidFill>
                  <a:latin typeface="Playfair Display Bold"/>
                  <a:ea typeface="Playfair Display Bold"/>
                  <a:cs typeface="Playfair Display Bold"/>
                  <a:sym typeface="Playfair Display Bold"/>
                </a:rPr>
                <a:t>Approach</a:t>
              </a:r>
            </a:p>
          </p:txBody>
        </p:sp>
      </p:grpSp>
      <p:grpSp>
        <p:nvGrpSpPr>
          <p:cNvPr name="Group 24" id="24"/>
          <p:cNvGrpSpPr/>
          <p:nvPr/>
        </p:nvGrpSpPr>
        <p:grpSpPr>
          <a:xfrm rot="0">
            <a:off x="12740915" y="3682763"/>
            <a:ext cx="4988522" cy="5575537"/>
            <a:chOff x="0" y="0"/>
            <a:chExt cx="6651363" cy="7434050"/>
          </a:xfrm>
        </p:grpSpPr>
        <p:sp>
          <p:nvSpPr>
            <p:cNvPr name="Freeform 25" id="25"/>
            <p:cNvSpPr/>
            <p:nvPr/>
          </p:nvSpPr>
          <p:spPr>
            <a:xfrm flipH="false" flipV="false" rot="0">
              <a:off x="0" y="0"/>
              <a:ext cx="6651363" cy="7434049"/>
            </a:xfrm>
            <a:custGeom>
              <a:avLst/>
              <a:gdLst/>
              <a:ahLst/>
              <a:cxnLst/>
              <a:rect r="r" b="b" t="t" l="l"/>
              <a:pathLst>
                <a:path h="7434049" w="6651363">
                  <a:moveTo>
                    <a:pt x="0" y="0"/>
                  </a:moveTo>
                  <a:lnTo>
                    <a:pt x="6651363" y="0"/>
                  </a:lnTo>
                  <a:lnTo>
                    <a:pt x="6651363" y="7434049"/>
                  </a:lnTo>
                  <a:lnTo>
                    <a:pt x="0" y="7434049"/>
                  </a:lnTo>
                  <a:close/>
                </a:path>
              </a:pathLst>
            </a:custGeom>
            <a:solidFill>
              <a:srgbClr val="000000">
                <a:alpha val="0"/>
              </a:srgbClr>
            </a:solidFill>
          </p:spPr>
        </p:sp>
        <p:sp>
          <p:nvSpPr>
            <p:cNvPr name="TextBox 26" id="26"/>
            <p:cNvSpPr txBox="true"/>
            <p:nvPr/>
          </p:nvSpPr>
          <p:spPr>
            <a:xfrm>
              <a:off x="0" y="-66675"/>
              <a:ext cx="6651363" cy="7500725"/>
            </a:xfrm>
            <a:prstGeom prst="rect">
              <a:avLst/>
            </a:prstGeom>
          </p:spPr>
          <p:txBody>
            <a:bodyPr anchor="t" rtlCol="false" tIns="0" lIns="0" bIns="0" rIns="0"/>
            <a:lstStyle/>
            <a:p>
              <a:pPr algn="just">
                <a:lnSpc>
                  <a:spcPts val="3500"/>
                </a:lnSpc>
              </a:pPr>
              <a:r>
                <a:rPr lang="en-US" sz="2375">
                  <a:solidFill>
                    <a:srgbClr val="39393C"/>
                  </a:solidFill>
                  <a:latin typeface="Open Sans"/>
                  <a:ea typeface="Open Sans"/>
                  <a:cs typeface="Open Sans"/>
                  <a:sym typeface="Open Sans"/>
                </a:rPr>
                <a:t>BillWise Pro is developed with a component-based front-end using React and Tailwind CSS, a back-end powered by Express.js and Node.js, and a MySQL database for reliable data storage. It follows an agile development model, implementing secure user authentication, a user-friendly interface, and continuous improvements based on user feedback.</a:t>
              </a:r>
            </a:p>
          </p:txBody>
        </p:sp>
      </p:grpSp>
    </p:spTree>
  </p:cSld>
  <p:clrMapOvr>
    <a:masterClrMapping/>
  </p:clrMapOvr>
  <p:transition spd="fast">
    <p:fade/>
  </p:transition>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938" y="-7938"/>
            <a:ext cx="18303875" cy="10302875"/>
            <a:chOff x="0" y="0"/>
            <a:chExt cx="24405167" cy="13737167"/>
          </a:xfrm>
        </p:grpSpPr>
        <p:sp>
          <p:nvSpPr>
            <p:cNvPr name="Freeform 3" id="3"/>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0C0C0E"/>
            </a:solidFill>
          </p:spPr>
        </p:sp>
      </p:grpSp>
      <p:grpSp>
        <p:nvGrpSpPr>
          <p:cNvPr name="Group 4" id="4"/>
          <p:cNvGrpSpPr/>
          <p:nvPr/>
        </p:nvGrpSpPr>
        <p:grpSpPr>
          <a:xfrm rot="0">
            <a:off x="-7938" y="-7938"/>
            <a:ext cx="18303875" cy="10302875"/>
            <a:chOff x="0" y="0"/>
            <a:chExt cx="24405167" cy="13737167"/>
          </a:xfrm>
        </p:grpSpPr>
        <p:sp>
          <p:nvSpPr>
            <p:cNvPr name="Freeform 5" id="5"/>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FFFFFF"/>
            </a:solidFill>
          </p:spPr>
        </p:sp>
      </p:grpSp>
      <p:grpSp>
        <p:nvGrpSpPr>
          <p:cNvPr name="Group 6" id="6"/>
          <p:cNvGrpSpPr/>
          <p:nvPr/>
        </p:nvGrpSpPr>
        <p:grpSpPr>
          <a:xfrm rot="0">
            <a:off x="779563" y="1225063"/>
            <a:ext cx="9784175" cy="1557312"/>
            <a:chOff x="0" y="0"/>
            <a:chExt cx="13045567" cy="2076417"/>
          </a:xfrm>
        </p:grpSpPr>
        <p:sp>
          <p:nvSpPr>
            <p:cNvPr name="Freeform 7" id="7"/>
            <p:cNvSpPr/>
            <p:nvPr/>
          </p:nvSpPr>
          <p:spPr>
            <a:xfrm flipH="false" flipV="false" rot="0">
              <a:off x="0" y="0"/>
              <a:ext cx="13045567" cy="2076417"/>
            </a:xfrm>
            <a:custGeom>
              <a:avLst/>
              <a:gdLst/>
              <a:ahLst/>
              <a:cxnLst/>
              <a:rect r="r" b="b" t="t" l="l"/>
              <a:pathLst>
                <a:path h="2076417" w="13045567">
                  <a:moveTo>
                    <a:pt x="0" y="0"/>
                  </a:moveTo>
                  <a:lnTo>
                    <a:pt x="13045567" y="0"/>
                  </a:lnTo>
                  <a:lnTo>
                    <a:pt x="13045567" y="2076417"/>
                  </a:lnTo>
                  <a:lnTo>
                    <a:pt x="0" y="2076417"/>
                  </a:lnTo>
                  <a:close/>
                </a:path>
              </a:pathLst>
            </a:custGeom>
            <a:solidFill>
              <a:srgbClr val="000000">
                <a:alpha val="0"/>
              </a:srgbClr>
            </a:solidFill>
          </p:spPr>
        </p:sp>
        <p:sp>
          <p:nvSpPr>
            <p:cNvPr name="TextBox 8" id="8"/>
            <p:cNvSpPr txBox="true"/>
            <p:nvPr/>
          </p:nvSpPr>
          <p:spPr>
            <a:xfrm>
              <a:off x="0" y="38100"/>
              <a:ext cx="13045567" cy="2038317"/>
            </a:xfrm>
            <a:prstGeom prst="rect">
              <a:avLst/>
            </a:prstGeom>
          </p:spPr>
          <p:txBody>
            <a:bodyPr anchor="t" rtlCol="false" tIns="0" lIns="0" bIns="0" rIns="0"/>
            <a:lstStyle/>
            <a:p>
              <a:pPr algn="l">
                <a:lnSpc>
                  <a:spcPts val="6124"/>
                </a:lnSpc>
              </a:pPr>
              <a:r>
                <a:rPr lang="en-US" sz="5500" b="true">
                  <a:solidFill>
                    <a:srgbClr val="101014"/>
                  </a:solidFill>
                  <a:latin typeface="Playfair Display Bold"/>
                  <a:ea typeface="Playfair Display Bold"/>
                  <a:cs typeface="Playfair Display Bold"/>
                  <a:sym typeface="Playfair Display Bold"/>
                </a:rPr>
                <a:t>Project Goals and Objectives</a:t>
              </a:r>
            </a:p>
          </p:txBody>
        </p:sp>
      </p:grpSp>
      <p:grpSp>
        <p:nvGrpSpPr>
          <p:cNvPr name="Group 9" id="9"/>
          <p:cNvGrpSpPr/>
          <p:nvPr/>
        </p:nvGrpSpPr>
        <p:grpSpPr>
          <a:xfrm rot="0">
            <a:off x="9139652" y="3155550"/>
            <a:ext cx="44450" cy="4450805"/>
            <a:chOff x="0" y="0"/>
            <a:chExt cx="59267" cy="5934407"/>
          </a:xfrm>
        </p:grpSpPr>
        <p:sp>
          <p:nvSpPr>
            <p:cNvPr name="Freeform 10" id="10"/>
            <p:cNvSpPr/>
            <p:nvPr/>
          </p:nvSpPr>
          <p:spPr>
            <a:xfrm flipH="false" flipV="false" rot="0">
              <a:off x="10541" y="10541"/>
              <a:ext cx="38100" cy="5913374"/>
            </a:xfrm>
            <a:custGeom>
              <a:avLst/>
              <a:gdLst/>
              <a:ahLst/>
              <a:cxnLst/>
              <a:rect r="r" b="b" t="t" l="l"/>
              <a:pathLst>
                <a:path h="5913374" w="38100">
                  <a:moveTo>
                    <a:pt x="0" y="29591"/>
                  </a:moveTo>
                  <a:cubicBezTo>
                    <a:pt x="0" y="13208"/>
                    <a:pt x="8509" y="0"/>
                    <a:pt x="19050" y="0"/>
                  </a:cubicBezTo>
                  <a:cubicBezTo>
                    <a:pt x="29591" y="0"/>
                    <a:pt x="38100" y="13208"/>
                    <a:pt x="38100" y="29591"/>
                  </a:cubicBezTo>
                  <a:lnTo>
                    <a:pt x="38100" y="5883783"/>
                  </a:lnTo>
                  <a:cubicBezTo>
                    <a:pt x="38100" y="5900039"/>
                    <a:pt x="29591" y="5913374"/>
                    <a:pt x="19050" y="5913374"/>
                  </a:cubicBezTo>
                  <a:cubicBezTo>
                    <a:pt x="8509" y="5913374"/>
                    <a:pt x="0" y="5900166"/>
                    <a:pt x="0" y="5883783"/>
                  </a:cubicBezTo>
                  <a:close/>
                </a:path>
              </a:pathLst>
            </a:custGeom>
            <a:solidFill>
              <a:srgbClr val="C6C6D2"/>
            </a:solidFill>
          </p:spPr>
        </p:sp>
      </p:grpSp>
      <p:grpSp>
        <p:nvGrpSpPr>
          <p:cNvPr name="Group 11" id="11"/>
          <p:cNvGrpSpPr/>
          <p:nvPr/>
        </p:nvGrpSpPr>
        <p:grpSpPr>
          <a:xfrm rot="0">
            <a:off x="8010417" y="3205567"/>
            <a:ext cx="902893" cy="44451"/>
            <a:chOff x="0" y="0"/>
            <a:chExt cx="1203857" cy="59268"/>
          </a:xfrm>
        </p:grpSpPr>
        <p:sp>
          <p:nvSpPr>
            <p:cNvPr name="Freeform 12" id="12"/>
            <p:cNvSpPr/>
            <p:nvPr/>
          </p:nvSpPr>
          <p:spPr>
            <a:xfrm flipH="false" flipV="false" rot="0">
              <a:off x="10541" y="10541"/>
              <a:ext cx="1182751" cy="38100"/>
            </a:xfrm>
            <a:custGeom>
              <a:avLst/>
              <a:gdLst/>
              <a:ahLst/>
              <a:cxnLst/>
              <a:rect r="r" b="b" t="t" l="l"/>
              <a:pathLst>
                <a:path h="38100" w="1182751">
                  <a:moveTo>
                    <a:pt x="0" y="19050"/>
                  </a:moveTo>
                  <a:cubicBezTo>
                    <a:pt x="0" y="8509"/>
                    <a:pt x="13081" y="0"/>
                    <a:pt x="29210" y="0"/>
                  </a:cubicBezTo>
                  <a:lnTo>
                    <a:pt x="1153668" y="0"/>
                  </a:lnTo>
                  <a:cubicBezTo>
                    <a:pt x="1169797" y="0"/>
                    <a:pt x="1182751" y="8509"/>
                    <a:pt x="1182751" y="19050"/>
                  </a:cubicBezTo>
                  <a:cubicBezTo>
                    <a:pt x="1182751" y="29591"/>
                    <a:pt x="1169670" y="38100"/>
                    <a:pt x="1153668" y="38100"/>
                  </a:cubicBezTo>
                  <a:lnTo>
                    <a:pt x="29210" y="38100"/>
                  </a:lnTo>
                  <a:cubicBezTo>
                    <a:pt x="13081" y="38100"/>
                    <a:pt x="0" y="29591"/>
                    <a:pt x="0" y="19050"/>
                  </a:cubicBezTo>
                  <a:close/>
                </a:path>
              </a:pathLst>
            </a:custGeom>
            <a:solidFill>
              <a:srgbClr val="C6C6D2"/>
            </a:solidFill>
          </p:spPr>
        </p:sp>
      </p:grpSp>
      <p:grpSp>
        <p:nvGrpSpPr>
          <p:cNvPr name="Group 13" id="13"/>
          <p:cNvGrpSpPr/>
          <p:nvPr/>
        </p:nvGrpSpPr>
        <p:grpSpPr>
          <a:xfrm rot="0">
            <a:off x="8850982" y="2934775"/>
            <a:ext cx="586036" cy="586036"/>
            <a:chOff x="0" y="0"/>
            <a:chExt cx="781382" cy="781382"/>
          </a:xfrm>
        </p:grpSpPr>
        <p:sp>
          <p:nvSpPr>
            <p:cNvPr name="Freeform 14" id="14"/>
            <p:cNvSpPr/>
            <p:nvPr/>
          </p:nvSpPr>
          <p:spPr>
            <a:xfrm flipH="false" flipV="false" rot="0">
              <a:off x="10541" y="10541"/>
              <a:ext cx="760222" cy="760222"/>
            </a:xfrm>
            <a:custGeom>
              <a:avLst/>
              <a:gdLst/>
              <a:ahLst/>
              <a:cxnLst/>
              <a:rect r="r" b="b" t="t" l="l"/>
              <a:pathLst>
                <a:path h="760222" w="760222">
                  <a:moveTo>
                    <a:pt x="0" y="50673"/>
                  </a:moveTo>
                  <a:cubicBezTo>
                    <a:pt x="0" y="22733"/>
                    <a:pt x="22733" y="0"/>
                    <a:pt x="50673" y="0"/>
                  </a:cubicBezTo>
                  <a:lnTo>
                    <a:pt x="709549" y="0"/>
                  </a:lnTo>
                  <a:cubicBezTo>
                    <a:pt x="737489" y="0"/>
                    <a:pt x="760222" y="22733"/>
                    <a:pt x="760222" y="50673"/>
                  </a:cubicBezTo>
                  <a:lnTo>
                    <a:pt x="760222" y="709549"/>
                  </a:lnTo>
                  <a:cubicBezTo>
                    <a:pt x="760222" y="737489"/>
                    <a:pt x="737489" y="760222"/>
                    <a:pt x="709549" y="760222"/>
                  </a:cubicBezTo>
                  <a:lnTo>
                    <a:pt x="50673" y="760222"/>
                  </a:lnTo>
                  <a:cubicBezTo>
                    <a:pt x="22733" y="760222"/>
                    <a:pt x="0" y="737489"/>
                    <a:pt x="0" y="709549"/>
                  </a:cubicBezTo>
                  <a:close/>
                </a:path>
              </a:pathLst>
            </a:custGeom>
            <a:solidFill>
              <a:srgbClr val="E0E0EC"/>
            </a:solidFill>
          </p:spPr>
        </p:sp>
      </p:grpSp>
      <p:grpSp>
        <p:nvGrpSpPr>
          <p:cNvPr name="Group 15" id="15"/>
          <p:cNvGrpSpPr/>
          <p:nvPr/>
        </p:nvGrpSpPr>
        <p:grpSpPr>
          <a:xfrm rot="0">
            <a:off x="8997522" y="2934775"/>
            <a:ext cx="292956" cy="488992"/>
            <a:chOff x="0" y="0"/>
            <a:chExt cx="313088" cy="522597"/>
          </a:xfrm>
        </p:grpSpPr>
        <p:sp>
          <p:nvSpPr>
            <p:cNvPr name="Freeform 16" id="16"/>
            <p:cNvSpPr/>
            <p:nvPr/>
          </p:nvSpPr>
          <p:spPr>
            <a:xfrm flipH="false" flipV="false" rot="0">
              <a:off x="0" y="0"/>
              <a:ext cx="313088" cy="522597"/>
            </a:xfrm>
            <a:custGeom>
              <a:avLst/>
              <a:gdLst/>
              <a:ahLst/>
              <a:cxnLst/>
              <a:rect r="r" b="b" t="t" l="l"/>
              <a:pathLst>
                <a:path h="522597" w="313088">
                  <a:moveTo>
                    <a:pt x="0" y="0"/>
                  </a:moveTo>
                  <a:lnTo>
                    <a:pt x="313088" y="0"/>
                  </a:lnTo>
                  <a:lnTo>
                    <a:pt x="313088" y="522597"/>
                  </a:lnTo>
                  <a:lnTo>
                    <a:pt x="0" y="522597"/>
                  </a:lnTo>
                  <a:close/>
                </a:path>
              </a:pathLst>
            </a:custGeom>
            <a:solidFill>
              <a:srgbClr val="000000">
                <a:alpha val="0"/>
              </a:srgbClr>
            </a:solidFill>
          </p:spPr>
        </p:sp>
        <p:sp>
          <p:nvSpPr>
            <p:cNvPr name="TextBox 17" id="17"/>
            <p:cNvSpPr txBox="true"/>
            <p:nvPr/>
          </p:nvSpPr>
          <p:spPr>
            <a:xfrm>
              <a:off x="0" y="66675"/>
              <a:ext cx="313088" cy="455922"/>
            </a:xfrm>
            <a:prstGeom prst="rect">
              <a:avLst/>
            </a:prstGeom>
          </p:spPr>
          <p:txBody>
            <a:bodyPr anchor="t" rtlCol="false" tIns="0" lIns="0" bIns="0" rIns="0"/>
            <a:lstStyle/>
            <a:p>
              <a:pPr algn="ctr">
                <a:lnSpc>
                  <a:spcPts val="2874"/>
                </a:lnSpc>
              </a:pPr>
              <a:r>
                <a:rPr lang="en-US" sz="2874" b="true">
                  <a:solidFill>
                    <a:srgbClr val="39393C"/>
                  </a:solidFill>
                  <a:latin typeface="Playfair Display Bold"/>
                  <a:ea typeface="Playfair Display Bold"/>
                  <a:cs typeface="Playfair Display Bold"/>
                  <a:sym typeface="Playfair Display Bold"/>
                </a:rPr>
                <a:t>1</a:t>
              </a:r>
            </a:p>
          </p:txBody>
        </p:sp>
      </p:grpSp>
      <p:grpSp>
        <p:nvGrpSpPr>
          <p:cNvPr name="Group 18" id="18"/>
          <p:cNvGrpSpPr/>
          <p:nvPr/>
        </p:nvGrpSpPr>
        <p:grpSpPr>
          <a:xfrm rot="0">
            <a:off x="1325631" y="3030946"/>
            <a:ext cx="6259897" cy="804330"/>
            <a:chOff x="0" y="0"/>
            <a:chExt cx="8346530" cy="1072440"/>
          </a:xfrm>
        </p:grpSpPr>
        <p:sp>
          <p:nvSpPr>
            <p:cNvPr name="Freeform 19" id="19"/>
            <p:cNvSpPr/>
            <p:nvPr/>
          </p:nvSpPr>
          <p:spPr>
            <a:xfrm flipH="false" flipV="false" rot="0">
              <a:off x="0" y="0"/>
              <a:ext cx="8346530" cy="1072440"/>
            </a:xfrm>
            <a:custGeom>
              <a:avLst/>
              <a:gdLst/>
              <a:ahLst/>
              <a:cxnLst/>
              <a:rect r="r" b="b" t="t" l="l"/>
              <a:pathLst>
                <a:path h="1072440" w="8346530">
                  <a:moveTo>
                    <a:pt x="0" y="0"/>
                  </a:moveTo>
                  <a:lnTo>
                    <a:pt x="8346530" y="0"/>
                  </a:lnTo>
                  <a:lnTo>
                    <a:pt x="8346530" y="1072440"/>
                  </a:lnTo>
                  <a:lnTo>
                    <a:pt x="0" y="1072440"/>
                  </a:lnTo>
                  <a:close/>
                </a:path>
              </a:pathLst>
            </a:custGeom>
            <a:solidFill>
              <a:srgbClr val="000000">
                <a:alpha val="0"/>
              </a:srgbClr>
            </a:solidFill>
          </p:spPr>
        </p:sp>
        <p:sp>
          <p:nvSpPr>
            <p:cNvPr name="TextBox 20" id="20"/>
            <p:cNvSpPr txBox="true"/>
            <p:nvPr/>
          </p:nvSpPr>
          <p:spPr>
            <a:xfrm>
              <a:off x="0" y="0"/>
              <a:ext cx="8346530" cy="1072440"/>
            </a:xfrm>
            <a:prstGeom prst="rect">
              <a:avLst/>
            </a:prstGeom>
          </p:spPr>
          <p:txBody>
            <a:bodyPr anchor="t" rtlCol="false" tIns="0" lIns="0" bIns="0" rIns="0"/>
            <a:lstStyle/>
            <a:p>
              <a:pPr algn="r">
                <a:lnSpc>
                  <a:spcPts val="3000"/>
                </a:lnSpc>
              </a:pPr>
              <a:r>
                <a:rPr lang="en-US" sz="2499" b="true">
                  <a:solidFill>
                    <a:srgbClr val="39393C"/>
                  </a:solidFill>
                  <a:latin typeface="Playfair Display Bold"/>
                  <a:ea typeface="Playfair Display Bold"/>
                  <a:cs typeface="Playfair Display Bold"/>
                  <a:sym typeface="Playfair Display Bold"/>
                </a:rPr>
                <a:t>Enhance Operational Efficiency for SMEs</a:t>
              </a:r>
            </a:p>
          </p:txBody>
        </p:sp>
      </p:grpSp>
      <p:grpSp>
        <p:nvGrpSpPr>
          <p:cNvPr name="Group 21" id="21"/>
          <p:cNvGrpSpPr/>
          <p:nvPr/>
        </p:nvGrpSpPr>
        <p:grpSpPr>
          <a:xfrm rot="0">
            <a:off x="1215389" y="3835276"/>
            <a:ext cx="6878936" cy="1747119"/>
            <a:chOff x="0" y="0"/>
            <a:chExt cx="9171915" cy="2329492"/>
          </a:xfrm>
        </p:grpSpPr>
        <p:sp>
          <p:nvSpPr>
            <p:cNvPr name="Freeform 22" id="22"/>
            <p:cNvSpPr/>
            <p:nvPr/>
          </p:nvSpPr>
          <p:spPr>
            <a:xfrm flipH="false" flipV="false" rot="0">
              <a:off x="0" y="0"/>
              <a:ext cx="9171915" cy="2329492"/>
            </a:xfrm>
            <a:custGeom>
              <a:avLst/>
              <a:gdLst/>
              <a:ahLst/>
              <a:cxnLst/>
              <a:rect r="r" b="b" t="t" l="l"/>
              <a:pathLst>
                <a:path h="2329492" w="9171915">
                  <a:moveTo>
                    <a:pt x="0" y="0"/>
                  </a:moveTo>
                  <a:lnTo>
                    <a:pt x="9171915" y="0"/>
                  </a:lnTo>
                  <a:lnTo>
                    <a:pt x="9171915" y="2329492"/>
                  </a:lnTo>
                  <a:lnTo>
                    <a:pt x="0" y="2329492"/>
                  </a:lnTo>
                  <a:close/>
                </a:path>
              </a:pathLst>
            </a:custGeom>
            <a:solidFill>
              <a:srgbClr val="000000">
                <a:alpha val="0"/>
              </a:srgbClr>
            </a:solidFill>
          </p:spPr>
        </p:sp>
        <p:sp>
          <p:nvSpPr>
            <p:cNvPr name="TextBox 23" id="23"/>
            <p:cNvSpPr txBox="true"/>
            <p:nvPr/>
          </p:nvSpPr>
          <p:spPr>
            <a:xfrm>
              <a:off x="0" y="0"/>
              <a:ext cx="9171915" cy="2329492"/>
            </a:xfrm>
            <a:prstGeom prst="rect">
              <a:avLst/>
            </a:prstGeom>
          </p:spPr>
          <p:txBody>
            <a:bodyPr anchor="t" rtlCol="false" tIns="0" lIns="0" bIns="0" rIns="0"/>
            <a:lstStyle/>
            <a:p>
              <a:pPr algn="just">
                <a:lnSpc>
                  <a:spcPts val="2249"/>
                </a:lnSpc>
              </a:pPr>
              <a:r>
                <a:rPr lang="en-US" sz="1874">
                  <a:solidFill>
                    <a:srgbClr val="000000"/>
                  </a:solidFill>
                  <a:latin typeface="Open Sans"/>
                  <a:ea typeface="Open Sans"/>
                  <a:cs typeface="Open Sans"/>
                  <a:sym typeface="Open Sans"/>
                </a:rPr>
                <a:t>Streamline billing, accounting, inventory, and invoice management processes to reduce reliance on manual tasks and minimize time spent on routine operations.</a:t>
              </a:r>
            </a:p>
            <a:p>
              <a:pPr algn="just">
                <a:lnSpc>
                  <a:spcPts val="2249"/>
                </a:lnSpc>
              </a:pPr>
              <a:r>
                <a:rPr lang="en-US" sz="1874">
                  <a:solidFill>
                    <a:srgbClr val="000000"/>
                  </a:solidFill>
                  <a:latin typeface="Open Sans"/>
                  <a:ea typeface="Open Sans"/>
                  <a:cs typeface="Open Sans"/>
                  <a:sym typeface="Open Sans"/>
                </a:rPr>
                <a:t>Automate key functions like sales and purchase tracking, inventory updates, and customer billing, enabling users to focus on core business activities.</a:t>
              </a:r>
            </a:p>
          </p:txBody>
        </p:sp>
      </p:grpSp>
      <p:grpSp>
        <p:nvGrpSpPr>
          <p:cNvPr name="Group 24" id="24"/>
          <p:cNvGrpSpPr/>
          <p:nvPr/>
        </p:nvGrpSpPr>
        <p:grpSpPr>
          <a:xfrm rot="0">
            <a:off x="9220081" y="5271149"/>
            <a:ext cx="902893" cy="44451"/>
            <a:chOff x="0" y="0"/>
            <a:chExt cx="1203857" cy="59268"/>
          </a:xfrm>
        </p:grpSpPr>
        <p:sp>
          <p:nvSpPr>
            <p:cNvPr name="Freeform 25" id="25"/>
            <p:cNvSpPr/>
            <p:nvPr/>
          </p:nvSpPr>
          <p:spPr>
            <a:xfrm flipH="false" flipV="false" rot="0">
              <a:off x="10541" y="10541"/>
              <a:ext cx="1182751" cy="38100"/>
            </a:xfrm>
            <a:custGeom>
              <a:avLst/>
              <a:gdLst/>
              <a:ahLst/>
              <a:cxnLst/>
              <a:rect r="r" b="b" t="t" l="l"/>
              <a:pathLst>
                <a:path h="38100" w="1182751">
                  <a:moveTo>
                    <a:pt x="0" y="19050"/>
                  </a:moveTo>
                  <a:cubicBezTo>
                    <a:pt x="0" y="8509"/>
                    <a:pt x="13081" y="0"/>
                    <a:pt x="29210" y="0"/>
                  </a:cubicBezTo>
                  <a:lnTo>
                    <a:pt x="1153668" y="0"/>
                  </a:lnTo>
                  <a:cubicBezTo>
                    <a:pt x="1169797" y="0"/>
                    <a:pt x="1182751" y="8509"/>
                    <a:pt x="1182751" y="19050"/>
                  </a:cubicBezTo>
                  <a:cubicBezTo>
                    <a:pt x="1182751" y="29591"/>
                    <a:pt x="1169670" y="38100"/>
                    <a:pt x="1153668" y="38100"/>
                  </a:cubicBezTo>
                  <a:lnTo>
                    <a:pt x="29210" y="38100"/>
                  </a:lnTo>
                  <a:cubicBezTo>
                    <a:pt x="13081" y="38100"/>
                    <a:pt x="0" y="29591"/>
                    <a:pt x="0" y="19050"/>
                  </a:cubicBezTo>
                  <a:close/>
                </a:path>
              </a:pathLst>
            </a:custGeom>
            <a:solidFill>
              <a:srgbClr val="C6C6D2"/>
            </a:solidFill>
          </p:spPr>
        </p:sp>
      </p:grpSp>
      <p:grpSp>
        <p:nvGrpSpPr>
          <p:cNvPr name="Group 26" id="26"/>
          <p:cNvGrpSpPr/>
          <p:nvPr/>
        </p:nvGrpSpPr>
        <p:grpSpPr>
          <a:xfrm rot="0">
            <a:off x="8850982" y="5047870"/>
            <a:ext cx="586036" cy="586036"/>
            <a:chOff x="0" y="0"/>
            <a:chExt cx="781382" cy="781382"/>
          </a:xfrm>
        </p:grpSpPr>
        <p:sp>
          <p:nvSpPr>
            <p:cNvPr name="Freeform 27" id="27"/>
            <p:cNvSpPr/>
            <p:nvPr/>
          </p:nvSpPr>
          <p:spPr>
            <a:xfrm flipH="false" flipV="false" rot="0">
              <a:off x="10541" y="10541"/>
              <a:ext cx="760222" cy="760222"/>
            </a:xfrm>
            <a:custGeom>
              <a:avLst/>
              <a:gdLst/>
              <a:ahLst/>
              <a:cxnLst/>
              <a:rect r="r" b="b" t="t" l="l"/>
              <a:pathLst>
                <a:path h="760222" w="760222">
                  <a:moveTo>
                    <a:pt x="0" y="50673"/>
                  </a:moveTo>
                  <a:cubicBezTo>
                    <a:pt x="0" y="22733"/>
                    <a:pt x="22733" y="0"/>
                    <a:pt x="50673" y="0"/>
                  </a:cubicBezTo>
                  <a:lnTo>
                    <a:pt x="709549" y="0"/>
                  </a:lnTo>
                  <a:cubicBezTo>
                    <a:pt x="737489" y="0"/>
                    <a:pt x="760222" y="22733"/>
                    <a:pt x="760222" y="50673"/>
                  </a:cubicBezTo>
                  <a:lnTo>
                    <a:pt x="760222" y="709549"/>
                  </a:lnTo>
                  <a:cubicBezTo>
                    <a:pt x="760222" y="737489"/>
                    <a:pt x="737489" y="760222"/>
                    <a:pt x="709549" y="760222"/>
                  </a:cubicBezTo>
                  <a:lnTo>
                    <a:pt x="50673" y="760222"/>
                  </a:lnTo>
                  <a:cubicBezTo>
                    <a:pt x="22733" y="760222"/>
                    <a:pt x="0" y="737489"/>
                    <a:pt x="0" y="709549"/>
                  </a:cubicBezTo>
                  <a:close/>
                </a:path>
              </a:pathLst>
            </a:custGeom>
            <a:solidFill>
              <a:srgbClr val="E0E0EC"/>
            </a:solidFill>
          </p:spPr>
        </p:sp>
      </p:grpSp>
      <p:grpSp>
        <p:nvGrpSpPr>
          <p:cNvPr name="Group 28" id="28"/>
          <p:cNvGrpSpPr/>
          <p:nvPr/>
        </p:nvGrpSpPr>
        <p:grpSpPr>
          <a:xfrm rot="0">
            <a:off x="8979001" y="4986038"/>
            <a:ext cx="329999" cy="550825"/>
            <a:chOff x="0" y="0"/>
            <a:chExt cx="313088" cy="522598"/>
          </a:xfrm>
        </p:grpSpPr>
        <p:sp>
          <p:nvSpPr>
            <p:cNvPr name="Freeform 29" id="29"/>
            <p:cNvSpPr/>
            <p:nvPr/>
          </p:nvSpPr>
          <p:spPr>
            <a:xfrm flipH="false" flipV="false" rot="0">
              <a:off x="0" y="0"/>
              <a:ext cx="313088" cy="522598"/>
            </a:xfrm>
            <a:custGeom>
              <a:avLst/>
              <a:gdLst/>
              <a:ahLst/>
              <a:cxnLst/>
              <a:rect r="r" b="b" t="t" l="l"/>
              <a:pathLst>
                <a:path h="522598" w="313088">
                  <a:moveTo>
                    <a:pt x="0" y="0"/>
                  </a:moveTo>
                  <a:lnTo>
                    <a:pt x="313088" y="0"/>
                  </a:lnTo>
                  <a:lnTo>
                    <a:pt x="313088" y="522598"/>
                  </a:lnTo>
                  <a:lnTo>
                    <a:pt x="0" y="522598"/>
                  </a:lnTo>
                  <a:close/>
                </a:path>
              </a:pathLst>
            </a:custGeom>
            <a:solidFill>
              <a:srgbClr val="000000">
                <a:alpha val="0"/>
              </a:srgbClr>
            </a:solidFill>
          </p:spPr>
        </p:sp>
        <p:sp>
          <p:nvSpPr>
            <p:cNvPr name="TextBox 30" id="30"/>
            <p:cNvSpPr txBox="true"/>
            <p:nvPr/>
          </p:nvSpPr>
          <p:spPr>
            <a:xfrm>
              <a:off x="0" y="66675"/>
              <a:ext cx="313088" cy="455923"/>
            </a:xfrm>
            <a:prstGeom prst="rect">
              <a:avLst/>
            </a:prstGeom>
          </p:spPr>
          <p:txBody>
            <a:bodyPr anchor="t" rtlCol="false" tIns="0" lIns="0" bIns="0" rIns="0"/>
            <a:lstStyle/>
            <a:p>
              <a:pPr algn="ctr">
                <a:lnSpc>
                  <a:spcPts val="2874"/>
                </a:lnSpc>
              </a:pPr>
              <a:r>
                <a:rPr lang="en-US" sz="2874" b="true">
                  <a:solidFill>
                    <a:srgbClr val="39393C"/>
                  </a:solidFill>
                  <a:latin typeface="Playfair Display Bold"/>
                  <a:ea typeface="Playfair Display Bold"/>
                  <a:cs typeface="Playfair Display Bold"/>
                  <a:sym typeface="Playfair Display Bold"/>
                </a:rPr>
                <a:t>2</a:t>
              </a:r>
            </a:p>
          </p:txBody>
        </p:sp>
      </p:grpSp>
      <p:grpSp>
        <p:nvGrpSpPr>
          <p:cNvPr name="Group 31" id="31"/>
          <p:cNvGrpSpPr/>
          <p:nvPr/>
        </p:nvGrpSpPr>
        <p:grpSpPr>
          <a:xfrm rot="0">
            <a:off x="10547862" y="5040908"/>
            <a:ext cx="5938325" cy="873125"/>
            <a:chOff x="0" y="0"/>
            <a:chExt cx="7917767" cy="1164167"/>
          </a:xfrm>
        </p:grpSpPr>
        <p:sp>
          <p:nvSpPr>
            <p:cNvPr name="Freeform 32" id="32"/>
            <p:cNvSpPr/>
            <p:nvPr/>
          </p:nvSpPr>
          <p:spPr>
            <a:xfrm flipH="false" flipV="false" rot="0">
              <a:off x="0" y="0"/>
              <a:ext cx="7917766" cy="1164167"/>
            </a:xfrm>
            <a:custGeom>
              <a:avLst/>
              <a:gdLst/>
              <a:ahLst/>
              <a:cxnLst/>
              <a:rect r="r" b="b" t="t" l="l"/>
              <a:pathLst>
                <a:path h="1164167" w="7917766">
                  <a:moveTo>
                    <a:pt x="0" y="0"/>
                  </a:moveTo>
                  <a:lnTo>
                    <a:pt x="7917766" y="0"/>
                  </a:lnTo>
                  <a:lnTo>
                    <a:pt x="7917766" y="1164167"/>
                  </a:lnTo>
                  <a:lnTo>
                    <a:pt x="0" y="1164167"/>
                  </a:lnTo>
                  <a:close/>
                </a:path>
              </a:pathLst>
            </a:custGeom>
            <a:solidFill>
              <a:srgbClr val="000000">
                <a:alpha val="0"/>
              </a:srgbClr>
            </a:solidFill>
          </p:spPr>
        </p:sp>
        <p:sp>
          <p:nvSpPr>
            <p:cNvPr name="TextBox 33" id="33"/>
            <p:cNvSpPr txBox="true"/>
            <p:nvPr/>
          </p:nvSpPr>
          <p:spPr>
            <a:xfrm>
              <a:off x="0" y="9525"/>
              <a:ext cx="7917767" cy="1154642"/>
            </a:xfrm>
            <a:prstGeom prst="rect">
              <a:avLst/>
            </a:prstGeom>
          </p:spPr>
          <p:txBody>
            <a:bodyPr anchor="t" rtlCol="false" tIns="0" lIns="0" bIns="0" rIns="0"/>
            <a:lstStyle/>
            <a:p>
              <a:pPr algn="l">
                <a:lnSpc>
                  <a:spcPts val="2999"/>
                </a:lnSpc>
              </a:pPr>
              <a:r>
                <a:rPr lang="en-US" sz="2499" b="true">
                  <a:solidFill>
                    <a:srgbClr val="000000"/>
                  </a:solidFill>
                  <a:latin typeface="Playfair Display Bold"/>
                  <a:ea typeface="Playfair Display Bold"/>
                  <a:cs typeface="Playfair Display Bold"/>
                  <a:sym typeface="Playfair Display Bold"/>
                </a:rPr>
                <a:t>Improve Data Accuracy and Security</a:t>
              </a:r>
            </a:p>
            <a:p>
              <a:pPr algn="l">
                <a:lnSpc>
                  <a:spcPts val="2999"/>
                </a:lnSpc>
              </a:pPr>
            </a:p>
          </p:txBody>
        </p:sp>
      </p:grpSp>
      <p:grpSp>
        <p:nvGrpSpPr>
          <p:cNvPr name="Group 34" id="34"/>
          <p:cNvGrpSpPr/>
          <p:nvPr/>
        </p:nvGrpSpPr>
        <p:grpSpPr>
          <a:xfrm rot="0">
            <a:off x="10547862" y="5837707"/>
            <a:ext cx="6878936" cy="1458578"/>
            <a:chOff x="0" y="0"/>
            <a:chExt cx="9171915" cy="1944770"/>
          </a:xfrm>
        </p:grpSpPr>
        <p:sp>
          <p:nvSpPr>
            <p:cNvPr name="Freeform 35" id="35"/>
            <p:cNvSpPr/>
            <p:nvPr/>
          </p:nvSpPr>
          <p:spPr>
            <a:xfrm flipH="false" flipV="false" rot="0">
              <a:off x="0" y="0"/>
              <a:ext cx="9171915" cy="1944770"/>
            </a:xfrm>
            <a:custGeom>
              <a:avLst/>
              <a:gdLst/>
              <a:ahLst/>
              <a:cxnLst/>
              <a:rect r="r" b="b" t="t" l="l"/>
              <a:pathLst>
                <a:path h="1944770" w="9171915">
                  <a:moveTo>
                    <a:pt x="0" y="0"/>
                  </a:moveTo>
                  <a:lnTo>
                    <a:pt x="9171915" y="0"/>
                  </a:lnTo>
                  <a:lnTo>
                    <a:pt x="9171915" y="1944770"/>
                  </a:lnTo>
                  <a:lnTo>
                    <a:pt x="0" y="1944770"/>
                  </a:lnTo>
                  <a:close/>
                </a:path>
              </a:pathLst>
            </a:custGeom>
            <a:solidFill>
              <a:srgbClr val="000000">
                <a:alpha val="0"/>
              </a:srgbClr>
            </a:solidFill>
          </p:spPr>
        </p:sp>
        <p:sp>
          <p:nvSpPr>
            <p:cNvPr name="TextBox 36" id="36"/>
            <p:cNvSpPr txBox="true"/>
            <p:nvPr/>
          </p:nvSpPr>
          <p:spPr>
            <a:xfrm>
              <a:off x="0" y="0"/>
              <a:ext cx="9171915" cy="1944770"/>
            </a:xfrm>
            <a:prstGeom prst="rect">
              <a:avLst/>
            </a:prstGeom>
          </p:spPr>
          <p:txBody>
            <a:bodyPr anchor="t" rtlCol="false" tIns="0" lIns="0" bIns="0" rIns="0"/>
            <a:lstStyle/>
            <a:p>
              <a:pPr algn="just">
                <a:lnSpc>
                  <a:spcPts val="2249"/>
                </a:lnSpc>
              </a:pPr>
              <a:r>
                <a:rPr lang="en-US" sz="1874">
                  <a:solidFill>
                    <a:srgbClr val="000000"/>
                  </a:solidFill>
                  <a:latin typeface="Open Sans"/>
                  <a:ea typeface="Open Sans"/>
                  <a:cs typeface="Open Sans"/>
                  <a:sym typeface="Open Sans"/>
                </a:rPr>
                <a:t>Minimize human error in financial and inventory records through automated data entry and verification.</a:t>
              </a:r>
            </a:p>
            <a:p>
              <a:pPr algn="just">
                <a:lnSpc>
                  <a:spcPts val="2249"/>
                </a:lnSpc>
              </a:pPr>
              <a:r>
                <a:rPr lang="en-US" sz="1874">
                  <a:solidFill>
                    <a:srgbClr val="000000"/>
                  </a:solidFill>
                  <a:latin typeface="Open Sans"/>
                  <a:ea typeface="Open Sans"/>
                  <a:cs typeface="Open Sans"/>
                  <a:sym typeface="Open Sans"/>
                </a:rPr>
                <a:t>Ensure secure access to business data with OTP-based login and user authentication, protecting sensitive financial information.</a:t>
              </a:r>
            </a:p>
          </p:txBody>
        </p:sp>
      </p:grpSp>
      <p:grpSp>
        <p:nvGrpSpPr>
          <p:cNvPr name="Group 37" id="37"/>
          <p:cNvGrpSpPr/>
          <p:nvPr/>
        </p:nvGrpSpPr>
        <p:grpSpPr>
          <a:xfrm rot="0">
            <a:off x="8010417" y="7336729"/>
            <a:ext cx="902893" cy="44451"/>
            <a:chOff x="0" y="0"/>
            <a:chExt cx="1203857" cy="59268"/>
          </a:xfrm>
        </p:grpSpPr>
        <p:sp>
          <p:nvSpPr>
            <p:cNvPr name="Freeform 38" id="38"/>
            <p:cNvSpPr/>
            <p:nvPr/>
          </p:nvSpPr>
          <p:spPr>
            <a:xfrm flipH="false" flipV="false" rot="0">
              <a:off x="10541" y="10541"/>
              <a:ext cx="1182751" cy="38100"/>
            </a:xfrm>
            <a:custGeom>
              <a:avLst/>
              <a:gdLst/>
              <a:ahLst/>
              <a:cxnLst/>
              <a:rect r="r" b="b" t="t" l="l"/>
              <a:pathLst>
                <a:path h="38100" w="1182751">
                  <a:moveTo>
                    <a:pt x="0" y="19050"/>
                  </a:moveTo>
                  <a:cubicBezTo>
                    <a:pt x="0" y="8509"/>
                    <a:pt x="13081" y="0"/>
                    <a:pt x="29210" y="0"/>
                  </a:cubicBezTo>
                  <a:lnTo>
                    <a:pt x="1153668" y="0"/>
                  </a:lnTo>
                  <a:cubicBezTo>
                    <a:pt x="1169797" y="0"/>
                    <a:pt x="1182751" y="8509"/>
                    <a:pt x="1182751" y="19050"/>
                  </a:cubicBezTo>
                  <a:cubicBezTo>
                    <a:pt x="1182751" y="29591"/>
                    <a:pt x="1169670" y="38100"/>
                    <a:pt x="1153668" y="38100"/>
                  </a:cubicBezTo>
                  <a:lnTo>
                    <a:pt x="29210" y="38100"/>
                  </a:lnTo>
                  <a:cubicBezTo>
                    <a:pt x="13081" y="38100"/>
                    <a:pt x="0" y="29591"/>
                    <a:pt x="0" y="19050"/>
                  </a:cubicBezTo>
                  <a:close/>
                </a:path>
              </a:pathLst>
            </a:custGeom>
            <a:solidFill>
              <a:srgbClr val="C6C6D2"/>
            </a:solidFill>
          </p:spPr>
        </p:sp>
      </p:grpSp>
      <p:grpSp>
        <p:nvGrpSpPr>
          <p:cNvPr name="Group 39" id="39"/>
          <p:cNvGrpSpPr/>
          <p:nvPr/>
        </p:nvGrpSpPr>
        <p:grpSpPr>
          <a:xfrm rot="0">
            <a:off x="8850982" y="7066011"/>
            <a:ext cx="586036" cy="586038"/>
            <a:chOff x="0" y="0"/>
            <a:chExt cx="781382" cy="781383"/>
          </a:xfrm>
        </p:grpSpPr>
        <p:sp>
          <p:nvSpPr>
            <p:cNvPr name="Freeform 40" id="40"/>
            <p:cNvSpPr/>
            <p:nvPr/>
          </p:nvSpPr>
          <p:spPr>
            <a:xfrm flipH="false" flipV="false" rot="0">
              <a:off x="10541" y="10541"/>
              <a:ext cx="760222" cy="760222"/>
            </a:xfrm>
            <a:custGeom>
              <a:avLst/>
              <a:gdLst/>
              <a:ahLst/>
              <a:cxnLst/>
              <a:rect r="r" b="b" t="t" l="l"/>
              <a:pathLst>
                <a:path h="760222" w="760222">
                  <a:moveTo>
                    <a:pt x="0" y="50673"/>
                  </a:moveTo>
                  <a:cubicBezTo>
                    <a:pt x="0" y="22733"/>
                    <a:pt x="22733" y="0"/>
                    <a:pt x="50673" y="0"/>
                  </a:cubicBezTo>
                  <a:lnTo>
                    <a:pt x="709549" y="0"/>
                  </a:lnTo>
                  <a:cubicBezTo>
                    <a:pt x="737489" y="0"/>
                    <a:pt x="760222" y="22733"/>
                    <a:pt x="760222" y="50673"/>
                  </a:cubicBezTo>
                  <a:lnTo>
                    <a:pt x="760222" y="709549"/>
                  </a:lnTo>
                  <a:cubicBezTo>
                    <a:pt x="760222" y="737489"/>
                    <a:pt x="737489" y="760222"/>
                    <a:pt x="709549" y="760222"/>
                  </a:cubicBezTo>
                  <a:lnTo>
                    <a:pt x="50673" y="760222"/>
                  </a:lnTo>
                  <a:cubicBezTo>
                    <a:pt x="22733" y="760222"/>
                    <a:pt x="0" y="737489"/>
                    <a:pt x="0" y="709549"/>
                  </a:cubicBezTo>
                  <a:close/>
                </a:path>
              </a:pathLst>
            </a:custGeom>
            <a:solidFill>
              <a:srgbClr val="E0E0EC"/>
            </a:solidFill>
          </p:spPr>
        </p:sp>
      </p:grpSp>
      <p:grpSp>
        <p:nvGrpSpPr>
          <p:cNvPr name="Group 41" id="41"/>
          <p:cNvGrpSpPr/>
          <p:nvPr/>
        </p:nvGrpSpPr>
        <p:grpSpPr>
          <a:xfrm rot="0">
            <a:off x="8986378" y="7026718"/>
            <a:ext cx="315244" cy="526194"/>
            <a:chOff x="0" y="0"/>
            <a:chExt cx="313088" cy="522597"/>
          </a:xfrm>
        </p:grpSpPr>
        <p:sp>
          <p:nvSpPr>
            <p:cNvPr name="Freeform 42" id="42"/>
            <p:cNvSpPr/>
            <p:nvPr/>
          </p:nvSpPr>
          <p:spPr>
            <a:xfrm flipH="false" flipV="false" rot="0">
              <a:off x="0" y="0"/>
              <a:ext cx="313088" cy="522597"/>
            </a:xfrm>
            <a:custGeom>
              <a:avLst/>
              <a:gdLst/>
              <a:ahLst/>
              <a:cxnLst/>
              <a:rect r="r" b="b" t="t" l="l"/>
              <a:pathLst>
                <a:path h="522597" w="313088">
                  <a:moveTo>
                    <a:pt x="0" y="0"/>
                  </a:moveTo>
                  <a:lnTo>
                    <a:pt x="313088" y="0"/>
                  </a:lnTo>
                  <a:lnTo>
                    <a:pt x="313088" y="522597"/>
                  </a:lnTo>
                  <a:lnTo>
                    <a:pt x="0" y="522597"/>
                  </a:lnTo>
                  <a:close/>
                </a:path>
              </a:pathLst>
            </a:custGeom>
            <a:solidFill>
              <a:srgbClr val="000000">
                <a:alpha val="0"/>
              </a:srgbClr>
            </a:solidFill>
          </p:spPr>
        </p:sp>
        <p:sp>
          <p:nvSpPr>
            <p:cNvPr name="TextBox 43" id="43"/>
            <p:cNvSpPr txBox="true"/>
            <p:nvPr/>
          </p:nvSpPr>
          <p:spPr>
            <a:xfrm>
              <a:off x="0" y="66675"/>
              <a:ext cx="313088" cy="455922"/>
            </a:xfrm>
            <a:prstGeom prst="rect">
              <a:avLst/>
            </a:prstGeom>
          </p:spPr>
          <p:txBody>
            <a:bodyPr anchor="t" rtlCol="false" tIns="0" lIns="0" bIns="0" rIns="0"/>
            <a:lstStyle/>
            <a:p>
              <a:pPr algn="ctr">
                <a:lnSpc>
                  <a:spcPts val="2874"/>
                </a:lnSpc>
              </a:pPr>
              <a:r>
                <a:rPr lang="en-US" sz="2874" b="true">
                  <a:solidFill>
                    <a:srgbClr val="39393C"/>
                  </a:solidFill>
                  <a:latin typeface="Playfair Display Bold"/>
                  <a:ea typeface="Playfair Display Bold"/>
                  <a:cs typeface="Playfair Display Bold"/>
                  <a:sym typeface="Playfair Display Bold"/>
                </a:rPr>
                <a:t>3</a:t>
              </a:r>
            </a:p>
          </p:txBody>
        </p:sp>
      </p:grpSp>
      <p:grpSp>
        <p:nvGrpSpPr>
          <p:cNvPr name="Group 44" id="44"/>
          <p:cNvGrpSpPr/>
          <p:nvPr/>
        </p:nvGrpSpPr>
        <p:grpSpPr>
          <a:xfrm rot="0">
            <a:off x="1324062" y="7026718"/>
            <a:ext cx="6242070" cy="566237"/>
            <a:chOff x="0" y="0"/>
            <a:chExt cx="8322760" cy="754983"/>
          </a:xfrm>
        </p:grpSpPr>
        <p:sp>
          <p:nvSpPr>
            <p:cNvPr name="Freeform 45" id="45"/>
            <p:cNvSpPr/>
            <p:nvPr/>
          </p:nvSpPr>
          <p:spPr>
            <a:xfrm flipH="false" flipV="false" rot="0">
              <a:off x="0" y="0"/>
              <a:ext cx="8322760" cy="754983"/>
            </a:xfrm>
            <a:custGeom>
              <a:avLst/>
              <a:gdLst/>
              <a:ahLst/>
              <a:cxnLst/>
              <a:rect r="r" b="b" t="t" l="l"/>
              <a:pathLst>
                <a:path h="754983" w="8322760">
                  <a:moveTo>
                    <a:pt x="0" y="0"/>
                  </a:moveTo>
                  <a:lnTo>
                    <a:pt x="8322760" y="0"/>
                  </a:lnTo>
                  <a:lnTo>
                    <a:pt x="8322760" y="754983"/>
                  </a:lnTo>
                  <a:lnTo>
                    <a:pt x="0" y="754983"/>
                  </a:lnTo>
                  <a:close/>
                </a:path>
              </a:pathLst>
            </a:custGeom>
            <a:solidFill>
              <a:srgbClr val="000000">
                <a:alpha val="0"/>
              </a:srgbClr>
            </a:solidFill>
          </p:spPr>
        </p:sp>
        <p:sp>
          <p:nvSpPr>
            <p:cNvPr name="TextBox 46" id="46"/>
            <p:cNvSpPr txBox="true"/>
            <p:nvPr/>
          </p:nvSpPr>
          <p:spPr>
            <a:xfrm>
              <a:off x="0" y="0"/>
              <a:ext cx="8322760" cy="754983"/>
            </a:xfrm>
            <a:prstGeom prst="rect">
              <a:avLst/>
            </a:prstGeom>
          </p:spPr>
          <p:txBody>
            <a:bodyPr anchor="t" rtlCol="false" tIns="0" lIns="0" bIns="0" rIns="0"/>
            <a:lstStyle/>
            <a:p>
              <a:pPr algn="r">
                <a:lnSpc>
                  <a:spcPts val="3000"/>
                </a:lnSpc>
              </a:pPr>
              <a:r>
                <a:rPr lang="en-US" sz="2499" b="true">
                  <a:solidFill>
                    <a:srgbClr val="39393C"/>
                  </a:solidFill>
                  <a:latin typeface="Playfair Display Bold"/>
                  <a:ea typeface="Playfair Display Bold"/>
                  <a:cs typeface="Playfair Display Bold"/>
                  <a:sym typeface="Playfair Display Bold"/>
                </a:rPr>
                <a:t>Provide Cost-Effective, Scalable Solution</a:t>
              </a:r>
            </a:p>
          </p:txBody>
        </p:sp>
      </p:grpSp>
      <p:grpSp>
        <p:nvGrpSpPr>
          <p:cNvPr name="Group 47" id="47"/>
          <p:cNvGrpSpPr/>
          <p:nvPr/>
        </p:nvGrpSpPr>
        <p:grpSpPr>
          <a:xfrm rot="0">
            <a:off x="1216062" y="7582297"/>
            <a:ext cx="6878935" cy="1813884"/>
            <a:chOff x="0" y="0"/>
            <a:chExt cx="9171913" cy="2418512"/>
          </a:xfrm>
        </p:grpSpPr>
        <p:sp>
          <p:nvSpPr>
            <p:cNvPr name="Freeform 48" id="48"/>
            <p:cNvSpPr/>
            <p:nvPr/>
          </p:nvSpPr>
          <p:spPr>
            <a:xfrm flipH="false" flipV="false" rot="0">
              <a:off x="0" y="0"/>
              <a:ext cx="9171913" cy="2418512"/>
            </a:xfrm>
            <a:custGeom>
              <a:avLst/>
              <a:gdLst/>
              <a:ahLst/>
              <a:cxnLst/>
              <a:rect r="r" b="b" t="t" l="l"/>
              <a:pathLst>
                <a:path h="2418512" w="9171913">
                  <a:moveTo>
                    <a:pt x="0" y="0"/>
                  </a:moveTo>
                  <a:lnTo>
                    <a:pt x="9171913" y="0"/>
                  </a:lnTo>
                  <a:lnTo>
                    <a:pt x="9171913" y="2418512"/>
                  </a:lnTo>
                  <a:lnTo>
                    <a:pt x="0" y="2418512"/>
                  </a:lnTo>
                  <a:close/>
                </a:path>
              </a:pathLst>
            </a:custGeom>
            <a:solidFill>
              <a:srgbClr val="000000">
                <a:alpha val="0"/>
              </a:srgbClr>
            </a:solidFill>
          </p:spPr>
        </p:sp>
        <p:sp>
          <p:nvSpPr>
            <p:cNvPr name="TextBox 49" id="49"/>
            <p:cNvSpPr txBox="true"/>
            <p:nvPr/>
          </p:nvSpPr>
          <p:spPr>
            <a:xfrm>
              <a:off x="0" y="0"/>
              <a:ext cx="9171913" cy="2418512"/>
            </a:xfrm>
            <a:prstGeom prst="rect">
              <a:avLst/>
            </a:prstGeom>
          </p:spPr>
          <p:txBody>
            <a:bodyPr anchor="t" rtlCol="false" tIns="0" lIns="0" bIns="0" rIns="0"/>
            <a:lstStyle/>
            <a:p>
              <a:pPr algn="just">
                <a:lnSpc>
                  <a:spcPts val="2249"/>
                </a:lnSpc>
              </a:pPr>
              <a:r>
                <a:rPr lang="en-US" sz="1874">
                  <a:solidFill>
                    <a:srgbClr val="000000"/>
                  </a:solidFill>
                  <a:latin typeface="Open Sans"/>
                  <a:ea typeface="Open Sans"/>
                  <a:cs typeface="Open Sans"/>
                  <a:sym typeface="Open Sans"/>
                </a:rPr>
                <a:t>Offer an affordable subscription model, allowing SMEs to access robust enterprise-level tools without high upfront costs.</a:t>
              </a:r>
            </a:p>
            <a:p>
              <a:pPr algn="just">
                <a:lnSpc>
                  <a:spcPts val="2249"/>
                </a:lnSpc>
              </a:pPr>
              <a:r>
                <a:rPr lang="en-US" sz="1874">
                  <a:solidFill>
                    <a:srgbClr val="000000"/>
                  </a:solidFill>
                  <a:latin typeface="Open Sans"/>
                  <a:ea typeface="Open Sans"/>
                  <a:cs typeface="Open Sans"/>
                  <a:sym typeface="Open Sans"/>
                </a:rPr>
                <a:t>Design a scalable system architecture capable of growing with the business, supporting additional features and more users as needed. </a:t>
              </a:r>
            </a:p>
            <a:p>
              <a:pPr algn="just">
                <a:lnSpc>
                  <a:spcPts val="3124"/>
                </a:lnSpc>
              </a:pPr>
              <a:r>
                <a:rPr lang="en-US" sz="1874">
                  <a:solidFill>
                    <a:srgbClr val="39393C"/>
                  </a:solidFill>
                  <a:latin typeface="Open Sans"/>
                  <a:ea typeface="Open Sans"/>
                  <a:cs typeface="Open Sans"/>
                  <a:sym typeface="Open Sans"/>
                </a:rPr>
                <a:t>.</a:t>
              </a:r>
            </a:p>
          </p:txBody>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938" y="-7938"/>
            <a:ext cx="18303875" cy="10302875"/>
            <a:chOff x="0" y="0"/>
            <a:chExt cx="24405167" cy="13737167"/>
          </a:xfrm>
        </p:grpSpPr>
        <p:sp>
          <p:nvSpPr>
            <p:cNvPr name="Freeform 3" id="3"/>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0C0C0E"/>
            </a:solidFill>
          </p:spPr>
        </p:sp>
      </p:grpSp>
      <p:grpSp>
        <p:nvGrpSpPr>
          <p:cNvPr name="Group 4" id="4"/>
          <p:cNvGrpSpPr/>
          <p:nvPr/>
        </p:nvGrpSpPr>
        <p:grpSpPr>
          <a:xfrm rot="0">
            <a:off x="-7938" y="-7938"/>
            <a:ext cx="18303875" cy="10302875"/>
            <a:chOff x="0" y="0"/>
            <a:chExt cx="24405167" cy="13737167"/>
          </a:xfrm>
        </p:grpSpPr>
        <p:sp>
          <p:nvSpPr>
            <p:cNvPr name="Freeform 5" id="5"/>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FFFFFF"/>
            </a:solidFill>
          </p:spPr>
        </p:sp>
      </p:grpSp>
      <p:sp>
        <p:nvSpPr>
          <p:cNvPr name="Freeform 6" id="6" descr="Image 0"/>
          <p:cNvSpPr/>
          <p:nvPr/>
        </p:nvSpPr>
        <p:spPr>
          <a:xfrm flipH="false" flipV="false" rot="0">
            <a:off x="11422062" y="-7938"/>
            <a:ext cx="6873875" cy="10302875"/>
          </a:xfrm>
          <a:custGeom>
            <a:avLst/>
            <a:gdLst/>
            <a:ahLst/>
            <a:cxnLst/>
            <a:rect r="r" b="b" t="t" l="l"/>
            <a:pathLst>
              <a:path h="10302875" w="6873875">
                <a:moveTo>
                  <a:pt x="0" y="0"/>
                </a:moveTo>
                <a:lnTo>
                  <a:pt x="6873875" y="0"/>
                </a:lnTo>
                <a:lnTo>
                  <a:pt x="6873875" y="10302875"/>
                </a:lnTo>
                <a:lnTo>
                  <a:pt x="0" y="10302875"/>
                </a:lnTo>
                <a:lnTo>
                  <a:pt x="0" y="0"/>
                </a:lnTo>
                <a:close/>
              </a:path>
            </a:pathLst>
          </a:custGeom>
          <a:blipFill>
            <a:blip r:embed="rId2"/>
            <a:stretch>
              <a:fillRect l="0" t="-38" r="0" b="-38"/>
            </a:stretch>
          </a:blipFill>
        </p:spPr>
      </p:sp>
      <p:grpSp>
        <p:nvGrpSpPr>
          <p:cNvPr name="Group 7" id="7"/>
          <p:cNvGrpSpPr/>
          <p:nvPr/>
        </p:nvGrpSpPr>
        <p:grpSpPr>
          <a:xfrm rot="0">
            <a:off x="838490" y="972472"/>
            <a:ext cx="9572429" cy="2786281"/>
            <a:chOff x="0" y="0"/>
            <a:chExt cx="12763238" cy="3715042"/>
          </a:xfrm>
        </p:grpSpPr>
        <p:sp>
          <p:nvSpPr>
            <p:cNvPr name="Freeform 8" id="8"/>
            <p:cNvSpPr/>
            <p:nvPr/>
          </p:nvSpPr>
          <p:spPr>
            <a:xfrm flipH="false" flipV="false" rot="0">
              <a:off x="0" y="0"/>
              <a:ext cx="12763238" cy="3715041"/>
            </a:xfrm>
            <a:custGeom>
              <a:avLst/>
              <a:gdLst/>
              <a:ahLst/>
              <a:cxnLst/>
              <a:rect r="r" b="b" t="t" l="l"/>
              <a:pathLst>
                <a:path h="3715041" w="12763238">
                  <a:moveTo>
                    <a:pt x="0" y="0"/>
                  </a:moveTo>
                  <a:lnTo>
                    <a:pt x="12763238" y="0"/>
                  </a:lnTo>
                  <a:lnTo>
                    <a:pt x="12763238" y="3715041"/>
                  </a:lnTo>
                  <a:lnTo>
                    <a:pt x="0" y="3715041"/>
                  </a:lnTo>
                  <a:close/>
                </a:path>
              </a:pathLst>
            </a:custGeom>
            <a:solidFill>
              <a:srgbClr val="000000">
                <a:alpha val="0"/>
              </a:srgbClr>
            </a:solidFill>
          </p:spPr>
        </p:sp>
        <p:sp>
          <p:nvSpPr>
            <p:cNvPr name="TextBox 9" id="9"/>
            <p:cNvSpPr txBox="true"/>
            <p:nvPr/>
          </p:nvSpPr>
          <p:spPr>
            <a:xfrm>
              <a:off x="0" y="-9525"/>
              <a:ext cx="12763238" cy="3724567"/>
            </a:xfrm>
            <a:prstGeom prst="rect">
              <a:avLst/>
            </a:prstGeom>
          </p:spPr>
          <p:txBody>
            <a:bodyPr anchor="t" rtlCol="false" tIns="0" lIns="0" bIns="0" rIns="0"/>
            <a:lstStyle/>
            <a:p>
              <a:pPr algn="l">
                <a:lnSpc>
                  <a:spcPts val="6499"/>
                </a:lnSpc>
              </a:pPr>
              <a:r>
                <a:rPr lang="en-US" sz="5250" b="true">
                  <a:solidFill>
                    <a:srgbClr val="101014"/>
                  </a:solidFill>
                  <a:latin typeface="Playfair Display Bold"/>
                  <a:ea typeface="Playfair Display Bold"/>
                  <a:cs typeface="Playfair Display Bold"/>
                  <a:sym typeface="Playfair Display Bold"/>
                </a:rPr>
                <a:t>Alignment with UN Sustainable Development Goals (SDGs)</a:t>
              </a:r>
            </a:p>
          </p:txBody>
        </p:sp>
      </p:grpSp>
      <p:grpSp>
        <p:nvGrpSpPr>
          <p:cNvPr name="Group 10" id="10"/>
          <p:cNvGrpSpPr/>
          <p:nvPr/>
        </p:nvGrpSpPr>
        <p:grpSpPr>
          <a:xfrm rot="0">
            <a:off x="928786" y="3854004"/>
            <a:ext cx="4660354" cy="6054069"/>
            <a:chOff x="0" y="0"/>
            <a:chExt cx="6213805" cy="8072092"/>
          </a:xfrm>
        </p:grpSpPr>
        <p:sp>
          <p:nvSpPr>
            <p:cNvPr name="Freeform 11" id="11"/>
            <p:cNvSpPr/>
            <p:nvPr/>
          </p:nvSpPr>
          <p:spPr>
            <a:xfrm flipH="false" flipV="false" rot="0">
              <a:off x="10541" y="10541"/>
              <a:ext cx="6192647" cy="8050910"/>
            </a:xfrm>
            <a:custGeom>
              <a:avLst/>
              <a:gdLst/>
              <a:ahLst/>
              <a:cxnLst/>
              <a:rect r="r" b="b" t="t" l="l"/>
              <a:pathLst>
                <a:path h="8050910" w="6192647">
                  <a:moveTo>
                    <a:pt x="0" y="53594"/>
                  </a:moveTo>
                  <a:cubicBezTo>
                    <a:pt x="0" y="24003"/>
                    <a:pt x="24003" y="0"/>
                    <a:pt x="53594" y="0"/>
                  </a:cubicBezTo>
                  <a:lnTo>
                    <a:pt x="6139053" y="0"/>
                  </a:lnTo>
                  <a:cubicBezTo>
                    <a:pt x="6168644" y="0"/>
                    <a:pt x="6192647" y="24003"/>
                    <a:pt x="6192647" y="53594"/>
                  </a:cubicBezTo>
                  <a:lnTo>
                    <a:pt x="6192647" y="7997317"/>
                  </a:lnTo>
                  <a:cubicBezTo>
                    <a:pt x="6192647" y="8026908"/>
                    <a:pt x="6168644" y="8050910"/>
                    <a:pt x="6139053" y="8050910"/>
                  </a:cubicBezTo>
                  <a:lnTo>
                    <a:pt x="53594" y="8050910"/>
                  </a:lnTo>
                  <a:cubicBezTo>
                    <a:pt x="24003" y="8050910"/>
                    <a:pt x="0" y="8026908"/>
                    <a:pt x="0" y="7997317"/>
                  </a:cubicBezTo>
                  <a:close/>
                </a:path>
              </a:pathLst>
            </a:custGeom>
            <a:solidFill>
              <a:srgbClr val="E0E0EC"/>
            </a:solidFill>
          </p:spPr>
        </p:sp>
      </p:grpSp>
      <p:grpSp>
        <p:nvGrpSpPr>
          <p:cNvPr name="Group 12" id="12"/>
          <p:cNvGrpSpPr/>
          <p:nvPr/>
        </p:nvGrpSpPr>
        <p:grpSpPr>
          <a:xfrm rot="0">
            <a:off x="1071970" y="4032732"/>
            <a:ext cx="4828054" cy="785316"/>
            <a:chOff x="0" y="0"/>
            <a:chExt cx="6437405" cy="1047088"/>
          </a:xfrm>
        </p:grpSpPr>
        <p:sp>
          <p:nvSpPr>
            <p:cNvPr name="Freeform 13" id="13"/>
            <p:cNvSpPr/>
            <p:nvPr/>
          </p:nvSpPr>
          <p:spPr>
            <a:xfrm flipH="false" flipV="false" rot="0">
              <a:off x="0" y="0"/>
              <a:ext cx="6437405" cy="1047088"/>
            </a:xfrm>
            <a:custGeom>
              <a:avLst/>
              <a:gdLst/>
              <a:ahLst/>
              <a:cxnLst/>
              <a:rect r="r" b="b" t="t" l="l"/>
              <a:pathLst>
                <a:path h="1047088" w="6437405">
                  <a:moveTo>
                    <a:pt x="0" y="0"/>
                  </a:moveTo>
                  <a:lnTo>
                    <a:pt x="6437405" y="0"/>
                  </a:lnTo>
                  <a:lnTo>
                    <a:pt x="6437405" y="1047088"/>
                  </a:lnTo>
                  <a:lnTo>
                    <a:pt x="0" y="1047088"/>
                  </a:lnTo>
                  <a:close/>
                </a:path>
              </a:pathLst>
            </a:custGeom>
            <a:solidFill>
              <a:srgbClr val="000000">
                <a:alpha val="0"/>
              </a:srgbClr>
            </a:solidFill>
          </p:spPr>
        </p:sp>
        <p:sp>
          <p:nvSpPr>
            <p:cNvPr name="TextBox 14" id="14"/>
            <p:cNvSpPr txBox="true"/>
            <p:nvPr/>
          </p:nvSpPr>
          <p:spPr>
            <a:xfrm>
              <a:off x="0" y="9525"/>
              <a:ext cx="6437405" cy="1037563"/>
            </a:xfrm>
            <a:prstGeom prst="rect">
              <a:avLst/>
            </a:prstGeom>
          </p:spPr>
          <p:txBody>
            <a:bodyPr anchor="t" rtlCol="false" tIns="0" lIns="0" bIns="0" rIns="0"/>
            <a:lstStyle/>
            <a:p>
              <a:pPr algn="l">
                <a:lnSpc>
                  <a:spcPts val="2999"/>
                </a:lnSpc>
              </a:pPr>
              <a:r>
                <a:rPr lang="en-US" sz="2499" b="true">
                  <a:solidFill>
                    <a:srgbClr val="000000"/>
                  </a:solidFill>
                  <a:latin typeface="Playfair Display Bold"/>
                  <a:ea typeface="Playfair Display Bold"/>
                  <a:cs typeface="Playfair Display Bold"/>
                  <a:sym typeface="Playfair Display Bold"/>
                </a:rPr>
                <a:t>SDG 8: Decent Work and Economic Growth</a:t>
              </a:r>
            </a:p>
          </p:txBody>
        </p:sp>
      </p:grpSp>
      <p:grpSp>
        <p:nvGrpSpPr>
          <p:cNvPr name="Group 15" id="15"/>
          <p:cNvGrpSpPr/>
          <p:nvPr/>
        </p:nvGrpSpPr>
        <p:grpSpPr>
          <a:xfrm rot="0">
            <a:off x="1071970" y="4911125"/>
            <a:ext cx="4125170" cy="5383812"/>
            <a:chOff x="0" y="0"/>
            <a:chExt cx="5500227" cy="7178417"/>
          </a:xfrm>
        </p:grpSpPr>
        <p:sp>
          <p:nvSpPr>
            <p:cNvPr name="Freeform 16" id="16"/>
            <p:cNvSpPr/>
            <p:nvPr/>
          </p:nvSpPr>
          <p:spPr>
            <a:xfrm flipH="false" flipV="false" rot="0">
              <a:off x="0" y="0"/>
              <a:ext cx="5500227" cy="7178416"/>
            </a:xfrm>
            <a:custGeom>
              <a:avLst/>
              <a:gdLst/>
              <a:ahLst/>
              <a:cxnLst/>
              <a:rect r="r" b="b" t="t" l="l"/>
              <a:pathLst>
                <a:path h="7178416" w="5500227">
                  <a:moveTo>
                    <a:pt x="0" y="0"/>
                  </a:moveTo>
                  <a:lnTo>
                    <a:pt x="5500227" y="0"/>
                  </a:lnTo>
                  <a:lnTo>
                    <a:pt x="5500227" y="7178416"/>
                  </a:lnTo>
                  <a:lnTo>
                    <a:pt x="0" y="7178416"/>
                  </a:lnTo>
                  <a:close/>
                </a:path>
              </a:pathLst>
            </a:custGeom>
            <a:solidFill>
              <a:srgbClr val="000000">
                <a:alpha val="0"/>
              </a:srgbClr>
            </a:solidFill>
          </p:spPr>
        </p:sp>
        <p:sp>
          <p:nvSpPr>
            <p:cNvPr name="TextBox 17" id="17"/>
            <p:cNvSpPr txBox="true"/>
            <p:nvPr/>
          </p:nvSpPr>
          <p:spPr>
            <a:xfrm>
              <a:off x="0" y="-95250"/>
              <a:ext cx="5500227" cy="7273667"/>
            </a:xfrm>
            <a:prstGeom prst="rect">
              <a:avLst/>
            </a:prstGeom>
          </p:spPr>
          <p:txBody>
            <a:bodyPr anchor="t" rtlCol="false" tIns="0" lIns="0" bIns="0" rIns="0"/>
            <a:lstStyle/>
            <a:p>
              <a:pPr algn="just">
                <a:lnSpc>
                  <a:spcPts val="2812"/>
                </a:lnSpc>
              </a:pPr>
              <a:r>
                <a:rPr lang="en-US" sz="1562">
                  <a:solidFill>
                    <a:srgbClr val="000000"/>
                  </a:solidFill>
                  <a:latin typeface="Open Sans"/>
                  <a:ea typeface="Open Sans"/>
                  <a:cs typeface="Open Sans"/>
                  <a:sym typeface="Open Sans"/>
                </a:rPr>
                <a:t>Promote sustained, inclusive, and sustainable economic growth, full and productive employment, and decent work for all.</a:t>
              </a:r>
            </a:p>
            <a:p>
              <a:pPr algn="just">
                <a:lnSpc>
                  <a:spcPts val="2812"/>
                </a:lnSpc>
              </a:pPr>
            </a:p>
            <a:p>
              <a:pPr algn="just">
                <a:lnSpc>
                  <a:spcPts val="2812"/>
                </a:lnSpc>
              </a:pPr>
              <a:r>
                <a:rPr lang="en-US" sz="1562">
                  <a:solidFill>
                    <a:srgbClr val="000000"/>
                  </a:solidFill>
                  <a:latin typeface="Open Sans"/>
                  <a:ea typeface="Open Sans"/>
                  <a:cs typeface="Open Sans"/>
                  <a:sym typeface="Open Sans"/>
                </a:rPr>
                <a:t>BillWise Pro enhances operational efficiency for SMEs, allowing small business owners to focus on growth and innovation rather than time-consuming administrative tasks. By streamlining billing, inventory management, and invoicing processes, it helps SMEs increase productivity, improve business performance, and generate more sustainable job opportunities.</a:t>
              </a:r>
            </a:p>
          </p:txBody>
        </p:sp>
      </p:grpSp>
      <p:grpSp>
        <p:nvGrpSpPr>
          <p:cNvPr name="Group 18" id="18"/>
          <p:cNvGrpSpPr/>
          <p:nvPr/>
        </p:nvGrpSpPr>
        <p:grpSpPr>
          <a:xfrm rot="0">
            <a:off x="5840858" y="3854004"/>
            <a:ext cx="4660355" cy="6054069"/>
            <a:chOff x="0" y="0"/>
            <a:chExt cx="6213807" cy="8072092"/>
          </a:xfrm>
        </p:grpSpPr>
        <p:sp>
          <p:nvSpPr>
            <p:cNvPr name="Freeform 19" id="19"/>
            <p:cNvSpPr/>
            <p:nvPr/>
          </p:nvSpPr>
          <p:spPr>
            <a:xfrm flipH="false" flipV="false" rot="0">
              <a:off x="10541" y="10541"/>
              <a:ext cx="6192647" cy="8050910"/>
            </a:xfrm>
            <a:custGeom>
              <a:avLst/>
              <a:gdLst/>
              <a:ahLst/>
              <a:cxnLst/>
              <a:rect r="r" b="b" t="t" l="l"/>
              <a:pathLst>
                <a:path h="8050910" w="6192647">
                  <a:moveTo>
                    <a:pt x="0" y="53594"/>
                  </a:moveTo>
                  <a:cubicBezTo>
                    <a:pt x="0" y="24003"/>
                    <a:pt x="24003" y="0"/>
                    <a:pt x="53594" y="0"/>
                  </a:cubicBezTo>
                  <a:lnTo>
                    <a:pt x="6139053" y="0"/>
                  </a:lnTo>
                  <a:cubicBezTo>
                    <a:pt x="6168644" y="0"/>
                    <a:pt x="6192647" y="24003"/>
                    <a:pt x="6192647" y="53594"/>
                  </a:cubicBezTo>
                  <a:lnTo>
                    <a:pt x="6192647" y="7997317"/>
                  </a:lnTo>
                  <a:cubicBezTo>
                    <a:pt x="6192647" y="8026908"/>
                    <a:pt x="6168644" y="8050910"/>
                    <a:pt x="6139053" y="8050910"/>
                  </a:cubicBezTo>
                  <a:lnTo>
                    <a:pt x="53594" y="8050910"/>
                  </a:lnTo>
                  <a:cubicBezTo>
                    <a:pt x="24003" y="8050910"/>
                    <a:pt x="0" y="8026908"/>
                    <a:pt x="0" y="7997317"/>
                  </a:cubicBezTo>
                  <a:close/>
                </a:path>
              </a:pathLst>
            </a:custGeom>
            <a:solidFill>
              <a:srgbClr val="E0E0EC"/>
            </a:solidFill>
          </p:spPr>
        </p:sp>
      </p:grpSp>
      <p:grpSp>
        <p:nvGrpSpPr>
          <p:cNvPr name="Group 20" id="20"/>
          <p:cNvGrpSpPr/>
          <p:nvPr/>
        </p:nvGrpSpPr>
        <p:grpSpPr>
          <a:xfrm rot="0">
            <a:off x="6000811" y="4040829"/>
            <a:ext cx="4410107" cy="1244600"/>
            <a:chOff x="0" y="0"/>
            <a:chExt cx="5880143" cy="1659467"/>
          </a:xfrm>
        </p:grpSpPr>
        <p:sp>
          <p:nvSpPr>
            <p:cNvPr name="Freeform 21" id="21"/>
            <p:cNvSpPr/>
            <p:nvPr/>
          </p:nvSpPr>
          <p:spPr>
            <a:xfrm flipH="false" flipV="false" rot="0">
              <a:off x="0" y="0"/>
              <a:ext cx="5880143" cy="1659467"/>
            </a:xfrm>
            <a:custGeom>
              <a:avLst/>
              <a:gdLst/>
              <a:ahLst/>
              <a:cxnLst/>
              <a:rect r="r" b="b" t="t" l="l"/>
              <a:pathLst>
                <a:path h="1659467" w="5880143">
                  <a:moveTo>
                    <a:pt x="0" y="0"/>
                  </a:moveTo>
                  <a:lnTo>
                    <a:pt x="5880143" y="0"/>
                  </a:lnTo>
                  <a:lnTo>
                    <a:pt x="5880143" y="1659467"/>
                  </a:lnTo>
                  <a:lnTo>
                    <a:pt x="0" y="1659467"/>
                  </a:lnTo>
                  <a:close/>
                </a:path>
              </a:pathLst>
            </a:custGeom>
            <a:solidFill>
              <a:srgbClr val="000000">
                <a:alpha val="0"/>
              </a:srgbClr>
            </a:solidFill>
          </p:spPr>
        </p:sp>
        <p:sp>
          <p:nvSpPr>
            <p:cNvPr name="TextBox 22" id="22"/>
            <p:cNvSpPr txBox="true"/>
            <p:nvPr/>
          </p:nvSpPr>
          <p:spPr>
            <a:xfrm>
              <a:off x="0" y="9525"/>
              <a:ext cx="5880143" cy="1649942"/>
            </a:xfrm>
            <a:prstGeom prst="rect">
              <a:avLst/>
            </a:prstGeom>
          </p:spPr>
          <p:txBody>
            <a:bodyPr anchor="t" rtlCol="false" tIns="0" lIns="0" bIns="0" rIns="0"/>
            <a:lstStyle/>
            <a:p>
              <a:pPr algn="l">
                <a:lnSpc>
                  <a:spcPts val="2999"/>
                </a:lnSpc>
              </a:pPr>
              <a:r>
                <a:rPr lang="en-US" sz="2499" b="true">
                  <a:solidFill>
                    <a:srgbClr val="000000"/>
                  </a:solidFill>
                  <a:latin typeface="Playfair Display Bold"/>
                  <a:ea typeface="Playfair Display Bold"/>
                  <a:cs typeface="Playfair Display Bold"/>
                  <a:sym typeface="Playfair Display Bold"/>
                </a:rPr>
                <a:t>SDG 9: Industry, Innovation, </a:t>
              </a:r>
            </a:p>
            <a:p>
              <a:pPr algn="l">
                <a:lnSpc>
                  <a:spcPts val="2999"/>
                </a:lnSpc>
              </a:pPr>
              <a:r>
                <a:rPr lang="en-US" sz="2499" b="true">
                  <a:solidFill>
                    <a:srgbClr val="000000"/>
                  </a:solidFill>
                  <a:latin typeface="Playfair Display Bold"/>
                  <a:ea typeface="Playfair Display Bold"/>
                  <a:cs typeface="Playfair Display Bold"/>
                  <a:sym typeface="Playfair Display Bold"/>
                </a:rPr>
                <a:t>and Infrastructure</a:t>
              </a:r>
            </a:p>
            <a:p>
              <a:pPr algn="l">
                <a:lnSpc>
                  <a:spcPts val="2999"/>
                </a:lnSpc>
              </a:pPr>
            </a:p>
          </p:txBody>
        </p:sp>
      </p:grpSp>
      <p:grpSp>
        <p:nvGrpSpPr>
          <p:cNvPr name="Group 23" id="23"/>
          <p:cNvGrpSpPr/>
          <p:nvPr/>
        </p:nvGrpSpPr>
        <p:grpSpPr>
          <a:xfrm rot="0">
            <a:off x="6000811" y="4911125"/>
            <a:ext cx="4125170" cy="4660010"/>
            <a:chOff x="0" y="0"/>
            <a:chExt cx="5500227" cy="6213347"/>
          </a:xfrm>
        </p:grpSpPr>
        <p:sp>
          <p:nvSpPr>
            <p:cNvPr name="Freeform 24" id="24"/>
            <p:cNvSpPr/>
            <p:nvPr/>
          </p:nvSpPr>
          <p:spPr>
            <a:xfrm flipH="false" flipV="false" rot="0">
              <a:off x="0" y="0"/>
              <a:ext cx="5500227" cy="6213347"/>
            </a:xfrm>
            <a:custGeom>
              <a:avLst/>
              <a:gdLst/>
              <a:ahLst/>
              <a:cxnLst/>
              <a:rect r="r" b="b" t="t" l="l"/>
              <a:pathLst>
                <a:path h="6213347" w="5500227">
                  <a:moveTo>
                    <a:pt x="0" y="0"/>
                  </a:moveTo>
                  <a:lnTo>
                    <a:pt x="5500227" y="0"/>
                  </a:lnTo>
                  <a:lnTo>
                    <a:pt x="5500227" y="6213347"/>
                  </a:lnTo>
                  <a:lnTo>
                    <a:pt x="0" y="6213347"/>
                  </a:lnTo>
                  <a:close/>
                </a:path>
              </a:pathLst>
            </a:custGeom>
            <a:solidFill>
              <a:srgbClr val="000000">
                <a:alpha val="0"/>
              </a:srgbClr>
            </a:solidFill>
          </p:spPr>
        </p:sp>
        <p:sp>
          <p:nvSpPr>
            <p:cNvPr name="TextBox 25" id="25"/>
            <p:cNvSpPr txBox="true"/>
            <p:nvPr/>
          </p:nvSpPr>
          <p:spPr>
            <a:xfrm>
              <a:off x="0" y="-95250"/>
              <a:ext cx="5500227" cy="6308597"/>
            </a:xfrm>
            <a:prstGeom prst="rect">
              <a:avLst/>
            </a:prstGeom>
          </p:spPr>
          <p:txBody>
            <a:bodyPr anchor="t" rtlCol="false" tIns="0" lIns="0" bIns="0" rIns="0"/>
            <a:lstStyle/>
            <a:p>
              <a:pPr algn="just">
                <a:lnSpc>
                  <a:spcPts val="2812"/>
                </a:lnSpc>
              </a:pPr>
              <a:r>
                <a:rPr lang="en-US" sz="1562">
                  <a:solidFill>
                    <a:srgbClr val="000000"/>
                  </a:solidFill>
                  <a:latin typeface="Open Sans"/>
                  <a:ea typeface="Open Sans"/>
                  <a:cs typeface="Open Sans"/>
                  <a:sym typeface="Open Sans"/>
                </a:rPr>
                <a:t>Build resilient infrastructure, promote inclusive and sustainable industrialization, and foster innovation.</a:t>
              </a:r>
            </a:p>
            <a:p>
              <a:pPr algn="just">
                <a:lnSpc>
                  <a:spcPts val="2812"/>
                </a:lnSpc>
              </a:pPr>
            </a:p>
            <a:p>
              <a:pPr algn="just">
                <a:lnSpc>
                  <a:spcPts val="2812"/>
                </a:lnSpc>
              </a:pPr>
              <a:r>
                <a:rPr lang="en-US" sz="1562">
                  <a:solidFill>
                    <a:srgbClr val="000000"/>
                  </a:solidFill>
                  <a:latin typeface="Open Sans"/>
                  <a:ea typeface="Open Sans"/>
                  <a:cs typeface="Open Sans"/>
                  <a:sym typeface="Open Sans"/>
                </a:rPr>
                <a:t>The project leverages cloud-based technologies and automation to provide SMEs with an affordable and scalable business solution, fostering innovation and the digital transformation of traditional industries. BillWise Pro empowers SMEs to improve their business infrastructure by integrating essential functions into one user-friendly platform.</a:t>
              </a:r>
            </a:p>
          </p:txBody>
        </p:sp>
      </p:gr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938" y="-7938"/>
            <a:ext cx="18303875" cy="10302875"/>
            <a:chOff x="0" y="0"/>
            <a:chExt cx="24405167" cy="13737167"/>
          </a:xfrm>
        </p:grpSpPr>
        <p:sp>
          <p:nvSpPr>
            <p:cNvPr name="Freeform 3" id="3"/>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0C0C0E"/>
            </a:solidFill>
          </p:spPr>
        </p:sp>
      </p:grpSp>
      <p:grpSp>
        <p:nvGrpSpPr>
          <p:cNvPr name="Group 4" id="4"/>
          <p:cNvGrpSpPr/>
          <p:nvPr/>
        </p:nvGrpSpPr>
        <p:grpSpPr>
          <a:xfrm rot="0">
            <a:off x="-7938" y="-7938"/>
            <a:ext cx="18303875" cy="10302875"/>
            <a:chOff x="0" y="0"/>
            <a:chExt cx="24405167" cy="13737167"/>
          </a:xfrm>
        </p:grpSpPr>
        <p:sp>
          <p:nvSpPr>
            <p:cNvPr name="Freeform 5" id="5"/>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FFFFFF"/>
            </a:solidFill>
          </p:spPr>
        </p:sp>
      </p:grpSp>
      <p:sp>
        <p:nvSpPr>
          <p:cNvPr name="Freeform 6" id="6" descr="Image 0"/>
          <p:cNvSpPr/>
          <p:nvPr/>
        </p:nvSpPr>
        <p:spPr>
          <a:xfrm flipH="false" flipV="false" rot="0">
            <a:off x="-7938" y="-7938"/>
            <a:ext cx="6873875" cy="10302875"/>
          </a:xfrm>
          <a:custGeom>
            <a:avLst/>
            <a:gdLst/>
            <a:ahLst/>
            <a:cxnLst/>
            <a:rect r="r" b="b" t="t" l="l"/>
            <a:pathLst>
              <a:path h="10302875" w="6873875">
                <a:moveTo>
                  <a:pt x="0" y="0"/>
                </a:moveTo>
                <a:lnTo>
                  <a:pt x="6873876" y="0"/>
                </a:lnTo>
                <a:lnTo>
                  <a:pt x="6873876" y="10302875"/>
                </a:lnTo>
                <a:lnTo>
                  <a:pt x="0" y="10302875"/>
                </a:lnTo>
                <a:lnTo>
                  <a:pt x="0" y="0"/>
                </a:lnTo>
                <a:close/>
              </a:path>
            </a:pathLst>
          </a:custGeom>
          <a:blipFill>
            <a:blip r:embed="rId2"/>
            <a:stretch>
              <a:fillRect l="0" t="-38" r="0" b="-38"/>
            </a:stretch>
          </a:blipFill>
        </p:spPr>
      </p:sp>
      <p:grpSp>
        <p:nvGrpSpPr>
          <p:cNvPr name="Group 7" id="7"/>
          <p:cNvGrpSpPr/>
          <p:nvPr/>
        </p:nvGrpSpPr>
        <p:grpSpPr>
          <a:xfrm rot="0">
            <a:off x="9202116" y="967927"/>
            <a:ext cx="8670087" cy="1107281"/>
            <a:chOff x="0" y="0"/>
            <a:chExt cx="11560117" cy="1476375"/>
          </a:xfrm>
        </p:grpSpPr>
        <p:sp>
          <p:nvSpPr>
            <p:cNvPr name="Freeform 8" id="8"/>
            <p:cNvSpPr/>
            <p:nvPr/>
          </p:nvSpPr>
          <p:spPr>
            <a:xfrm flipH="false" flipV="false" rot="0">
              <a:off x="0" y="0"/>
              <a:ext cx="11560117" cy="1476375"/>
            </a:xfrm>
            <a:custGeom>
              <a:avLst/>
              <a:gdLst/>
              <a:ahLst/>
              <a:cxnLst/>
              <a:rect r="r" b="b" t="t" l="l"/>
              <a:pathLst>
                <a:path h="1476375" w="11560117">
                  <a:moveTo>
                    <a:pt x="0" y="0"/>
                  </a:moveTo>
                  <a:lnTo>
                    <a:pt x="11560117" y="0"/>
                  </a:lnTo>
                  <a:lnTo>
                    <a:pt x="11560117" y="1476375"/>
                  </a:lnTo>
                  <a:lnTo>
                    <a:pt x="0" y="1476375"/>
                  </a:lnTo>
                  <a:close/>
                </a:path>
              </a:pathLst>
            </a:custGeom>
            <a:solidFill>
              <a:srgbClr val="000000">
                <a:alpha val="0"/>
              </a:srgbClr>
            </a:solidFill>
          </p:spPr>
        </p:sp>
        <p:sp>
          <p:nvSpPr>
            <p:cNvPr name="TextBox 9" id="9"/>
            <p:cNvSpPr txBox="true"/>
            <p:nvPr/>
          </p:nvSpPr>
          <p:spPr>
            <a:xfrm>
              <a:off x="0" y="-38100"/>
              <a:ext cx="11560117" cy="1514475"/>
            </a:xfrm>
            <a:prstGeom prst="rect">
              <a:avLst/>
            </a:prstGeom>
          </p:spPr>
          <p:txBody>
            <a:bodyPr anchor="t" rtlCol="false" tIns="0" lIns="0" bIns="0" rIns="0"/>
            <a:lstStyle/>
            <a:p>
              <a:pPr algn="l">
                <a:lnSpc>
                  <a:spcPts val="6000"/>
                </a:lnSpc>
              </a:pPr>
              <a:r>
                <a:rPr lang="en-US" sz="4750" b="true">
                  <a:solidFill>
                    <a:srgbClr val="101014"/>
                  </a:solidFill>
                  <a:latin typeface="Playfair Display Bold"/>
                  <a:ea typeface="Playfair Display Bold"/>
                  <a:cs typeface="Playfair Display Bold"/>
                  <a:sym typeface="Playfair Display Bold"/>
                </a:rPr>
                <a:t>Methodology and Approach</a:t>
              </a:r>
            </a:p>
          </p:txBody>
        </p:sp>
      </p:grpSp>
      <p:sp>
        <p:nvSpPr>
          <p:cNvPr name="Freeform 10" id="10" descr="Image 1"/>
          <p:cNvSpPr/>
          <p:nvPr/>
        </p:nvSpPr>
        <p:spPr>
          <a:xfrm flipH="false" flipV="false" rot="0">
            <a:off x="7981575" y="2151409"/>
            <a:ext cx="1236416" cy="1968799"/>
          </a:xfrm>
          <a:custGeom>
            <a:avLst/>
            <a:gdLst/>
            <a:ahLst/>
            <a:cxnLst/>
            <a:rect r="r" b="b" t="t" l="l"/>
            <a:pathLst>
              <a:path h="1968799" w="1236416">
                <a:moveTo>
                  <a:pt x="0" y="0"/>
                </a:moveTo>
                <a:lnTo>
                  <a:pt x="1236416" y="0"/>
                </a:lnTo>
                <a:lnTo>
                  <a:pt x="1236416" y="1968798"/>
                </a:lnTo>
                <a:lnTo>
                  <a:pt x="0" y="1968798"/>
                </a:lnTo>
                <a:lnTo>
                  <a:pt x="0" y="0"/>
                </a:lnTo>
                <a:close/>
              </a:path>
            </a:pathLst>
          </a:custGeom>
          <a:blipFill>
            <a:blip r:embed="rId3"/>
            <a:stretch>
              <a:fillRect l="0" t="-289" r="0" b="-289"/>
            </a:stretch>
          </a:blipFill>
        </p:spPr>
      </p:sp>
      <p:grpSp>
        <p:nvGrpSpPr>
          <p:cNvPr name="Group 11" id="11"/>
          <p:cNvGrpSpPr/>
          <p:nvPr/>
        </p:nvGrpSpPr>
        <p:grpSpPr>
          <a:xfrm rot="0">
            <a:off x="9395331" y="2075209"/>
            <a:ext cx="4985184" cy="550453"/>
            <a:chOff x="0" y="0"/>
            <a:chExt cx="6646912" cy="733937"/>
          </a:xfrm>
        </p:grpSpPr>
        <p:sp>
          <p:nvSpPr>
            <p:cNvPr name="Freeform 12" id="12"/>
            <p:cNvSpPr/>
            <p:nvPr/>
          </p:nvSpPr>
          <p:spPr>
            <a:xfrm flipH="false" flipV="false" rot="0">
              <a:off x="0" y="0"/>
              <a:ext cx="6646911" cy="733937"/>
            </a:xfrm>
            <a:custGeom>
              <a:avLst/>
              <a:gdLst/>
              <a:ahLst/>
              <a:cxnLst/>
              <a:rect r="r" b="b" t="t" l="l"/>
              <a:pathLst>
                <a:path h="733937" w="6646911">
                  <a:moveTo>
                    <a:pt x="0" y="0"/>
                  </a:moveTo>
                  <a:lnTo>
                    <a:pt x="6646911" y="0"/>
                  </a:lnTo>
                  <a:lnTo>
                    <a:pt x="6646911" y="733937"/>
                  </a:lnTo>
                  <a:lnTo>
                    <a:pt x="0" y="733937"/>
                  </a:lnTo>
                  <a:close/>
                </a:path>
              </a:pathLst>
            </a:custGeom>
            <a:solidFill>
              <a:srgbClr val="000000">
                <a:alpha val="0"/>
              </a:srgbClr>
            </a:solidFill>
          </p:spPr>
        </p:sp>
        <p:sp>
          <p:nvSpPr>
            <p:cNvPr name="TextBox 13" id="13"/>
            <p:cNvSpPr txBox="true"/>
            <p:nvPr/>
          </p:nvSpPr>
          <p:spPr>
            <a:xfrm>
              <a:off x="0" y="9525"/>
              <a:ext cx="6646912" cy="724412"/>
            </a:xfrm>
            <a:prstGeom prst="rect">
              <a:avLst/>
            </a:prstGeom>
          </p:spPr>
          <p:txBody>
            <a:bodyPr anchor="t" rtlCol="false" tIns="0" lIns="0" bIns="0" rIns="0"/>
            <a:lstStyle/>
            <a:p>
              <a:pPr algn="just">
                <a:lnSpc>
                  <a:spcPts val="2999"/>
                </a:lnSpc>
              </a:pPr>
              <a:r>
                <a:rPr lang="en-US" sz="2499" b="true">
                  <a:solidFill>
                    <a:srgbClr val="000000"/>
                  </a:solidFill>
                  <a:latin typeface="Playfair Display Bold"/>
                  <a:ea typeface="Playfair Display Bold"/>
                  <a:cs typeface="Playfair Display Bold"/>
                  <a:sym typeface="Playfair Display Bold"/>
                </a:rPr>
                <a:t>Agile Development Methodology</a:t>
              </a:r>
            </a:p>
          </p:txBody>
        </p:sp>
      </p:grpSp>
      <p:grpSp>
        <p:nvGrpSpPr>
          <p:cNvPr name="Group 14" id="14"/>
          <p:cNvGrpSpPr/>
          <p:nvPr/>
        </p:nvGrpSpPr>
        <p:grpSpPr>
          <a:xfrm rot="0">
            <a:off x="9568230" y="2600961"/>
            <a:ext cx="8150375" cy="1170037"/>
            <a:chOff x="0" y="0"/>
            <a:chExt cx="10867167" cy="1560050"/>
          </a:xfrm>
        </p:grpSpPr>
        <p:sp>
          <p:nvSpPr>
            <p:cNvPr name="Freeform 15" id="15"/>
            <p:cNvSpPr/>
            <p:nvPr/>
          </p:nvSpPr>
          <p:spPr>
            <a:xfrm flipH="false" flipV="false" rot="0">
              <a:off x="0" y="0"/>
              <a:ext cx="10867167" cy="1560050"/>
            </a:xfrm>
            <a:custGeom>
              <a:avLst/>
              <a:gdLst/>
              <a:ahLst/>
              <a:cxnLst/>
              <a:rect r="r" b="b" t="t" l="l"/>
              <a:pathLst>
                <a:path h="1560050" w="10867167">
                  <a:moveTo>
                    <a:pt x="0" y="0"/>
                  </a:moveTo>
                  <a:lnTo>
                    <a:pt x="10867167" y="0"/>
                  </a:lnTo>
                  <a:lnTo>
                    <a:pt x="10867167" y="1560050"/>
                  </a:lnTo>
                  <a:lnTo>
                    <a:pt x="0" y="1560050"/>
                  </a:lnTo>
                  <a:close/>
                </a:path>
              </a:pathLst>
            </a:custGeom>
            <a:solidFill>
              <a:srgbClr val="000000">
                <a:alpha val="0"/>
              </a:srgbClr>
            </a:solidFill>
          </p:spPr>
        </p:sp>
        <p:sp>
          <p:nvSpPr>
            <p:cNvPr name="TextBox 16" id="16"/>
            <p:cNvSpPr txBox="true"/>
            <p:nvPr/>
          </p:nvSpPr>
          <p:spPr>
            <a:xfrm>
              <a:off x="0" y="-19050"/>
              <a:ext cx="10867167" cy="1579100"/>
            </a:xfrm>
            <a:prstGeom prst="rect">
              <a:avLst/>
            </a:prstGeom>
          </p:spPr>
          <p:txBody>
            <a:bodyPr anchor="t" rtlCol="false" tIns="0" lIns="0" bIns="0" rIns="0"/>
            <a:lstStyle/>
            <a:p>
              <a:pPr algn="just">
                <a:lnSpc>
                  <a:spcPts val="3000"/>
                </a:lnSpc>
              </a:pPr>
              <a:r>
                <a:rPr lang="en-US" sz="2375">
                  <a:solidFill>
                    <a:srgbClr val="39393C"/>
                  </a:solidFill>
                  <a:latin typeface="Open Sans"/>
                  <a:ea typeface="Open Sans"/>
                  <a:cs typeface="Open Sans"/>
                  <a:sym typeface="Open Sans"/>
                </a:rPr>
                <a:t>Agile (Scrum) was used for iterative development and frequent updates. Features were developed in short sprints with continuous feedback and rapid adjustments.</a:t>
              </a:r>
            </a:p>
          </p:txBody>
        </p:sp>
      </p:grpSp>
      <p:sp>
        <p:nvSpPr>
          <p:cNvPr name="Freeform 17" id="17" descr="Image 2"/>
          <p:cNvSpPr/>
          <p:nvPr/>
        </p:nvSpPr>
        <p:spPr>
          <a:xfrm flipH="false" flipV="false" rot="0">
            <a:off x="7981575" y="4104332"/>
            <a:ext cx="1236416" cy="1968799"/>
          </a:xfrm>
          <a:custGeom>
            <a:avLst/>
            <a:gdLst/>
            <a:ahLst/>
            <a:cxnLst/>
            <a:rect r="r" b="b" t="t" l="l"/>
            <a:pathLst>
              <a:path h="1968799" w="1236416">
                <a:moveTo>
                  <a:pt x="0" y="0"/>
                </a:moveTo>
                <a:lnTo>
                  <a:pt x="1236416" y="0"/>
                </a:lnTo>
                <a:lnTo>
                  <a:pt x="1236416" y="1968799"/>
                </a:lnTo>
                <a:lnTo>
                  <a:pt x="0" y="1968799"/>
                </a:lnTo>
                <a:lnTo>
                  <a:pt x="0" y="0"/>
                </a:lnTo>
                <a:close/>
              </a:path>
            </a:pathLst>
          </a:custGeom>
          <a:blipFill>
            <a:blip r:embed="rId4"/>
            <a:stretch>
              <a:fillRect l="0" t="-289" r="0" b="-289"/>
            </a:stretch>
          </a:blipFill>
        </p:spPr>
      </p:sp>
      <p:grpSp>
        <p:nvGrpSpPr>
          <p:cNvPr name="Group 18" id="18"/>
          <p:cNvGrpSpPr/>
          <p:nvPr/>
        </p:nvGrpSpPr>
        <p:grpSpPr>
          <a:xfrm rot="0">
            <a:off x="9395331" y="4090974"/>
            <a:ext cx="6678356" cy="527743"/>
            <a:chOff x="0" y="0"/>
            <a:chExt cx="8904475" cy="703657"/>
          </a:xfrm>
        </p:grpSpPr>
        <p:sp>
          <p:nvSpPr>
            <p:cNvPr name="Freeform 19" id="19"/>
            <p:cNvSpPr/>
            <p:nvPr/>
          </p:nvSpPr>
          <p:spPr>
            <a:xfrm flipH="false" flipV="false" rot="0">
              <a:off x="0" y="0"/>
              <a:ext cx="8904475" cy="703657"/>
            </a:xfrm>
            <a:custGeom>
              <a:avLst/>
              <a:gdLst/>
              <a:ahLst/>
              <a:cxnLst/>
              <a:rect r="r" b="b" t="t" l="l"/>
              <a:pathLst>
                <a:path h="703657" w="8904475">
                  <a:moveTo>
                    <a:pt x="0" y="0"/>
                  </a:moveTo>
                  <a:lnTo>
                    <a:pt x="8904475" y="0"/>
                  </a:lnTo>
                  <a:lnTo>
                    <a:pt x="8904475" y="703657"/>
                  </a:lnTo>
                  <a:lnTo>
                    <a:pt x="0" y="703657"/>
                  </a:lnTo>
                  <a:close/>
                </a:path>
              </a:pathLst>
            </a:custGeom>
            <a:solidFill>
              <a:srgbClr val="000000">
                <a:alpha val="0"/>
              </a:srgbClr>
            </a:solidFill>
          </p:spPr>
        </p:sp>
        <p:sp>
          <p:nvSpPr>
            <p:cNvPr name="TextBox 20" id="20"/>
            <p:cNvSpPr txBox="true"/>
            <p:nvPr/>
          </p:nvSpPr>
          <p:spPr>
            <a:xfrm>
              <a:off x="0" y="9525"/>
              <a:ext cx="8904475" cy="694132"/>
            </a:xfrm>
            <a:prstGeom prst="rect">
              <a:avLst/>
            </a:prstGeom>
          </p:spPr>
          <p:txBody>
            <a:bodyPr anchor="t" rtlCol="false" tIns="0" lIns="0" bIns="0" rIns="0"/>
            <a:lstStyle/>
            <a:p>
              <a:pPr algn="just">
                <a:lnSpc>
                  <a:spcPts val="2999"/>
                </a:lnSpc>
              </a:pPr>
              <a:r>
                <a:rPr lang="en-US" sz="2499" b="true">
                  <a:solidFill>
                    <a:srgbClr val="000000"/>
                  </a:solidFill>
                  <a:latin typeface="Playfair Display Bold"/>
                  <a:ea typeface="Playfair Display Bold"/>
                  <a:cs typeface="Playfair Display Bold"/>
                  <a:sym typeface="Playfair Display Bold"/>
                </a:rPr>
                <a:t>Component-Based Architecture (Front-End)</a:t>
              </a:r>
            </a:p>
          </p:txBody>
        </p:sp>
      </p:grpSp>
      <p:grpSp>
        <p:nvGrpSpPr>
          <p:cNvPr name="Group 21" id="21"/>
          <p:cNvGrpSpPr/>
          <p:nvPr/>
        </p:nvGrpSpPr>
        <p:grpSpPr>
          <a:xfrm rot="0">
            <a:off x="9568230" y="4618716"/>
            <a:ext cx="8150375" cy="1257237"/>
            <a:chOff x="0" y="0"/>
            <a:chExt cx="10867167" cy="1676315"/>
          </a:xfrm>
        </p:grpSpPr>
        <p:sp>
          <p:nvSpPr>
            <p:cNvPr name="Freeform 22" id="22"/>
            <p:cNvSpPr/>
            <p:nvPr/>
          </p:nvSpPr>
          <p:spPr>
            <a:xfrm flipH="false" flipV="false" rot="0">
              <a:off x="0" y="0"/>
              <a:ext cx="10867167" cy="1676315"/>
            </a:xfrm>
            <a:custGeom>
              <a:avLst/>
              <a:gdLst/>
              <a:ahLst/>
              <a:cxnLst/>
              <a:rect r="r" b="b" t="t" l="l"/>
              <a:pathLst>
                <a:path h="1676315" w="10867167">
                  <a:moveTo>
                    <a:pt x="0" y="0"/>
                  </a:moveTo>
                  <a:lnTo>
                    <a:pt x="10867167" y="0"/>
                  </a:lnTo>
                  <a:lnTo>
                    <a:pt x="10867167" y="1676315"/>
                  </a:lnTo>
                  <a:lnTo>
                    <a:pt x="0" y="1676315"/>
                  </a:lnTo>
                  <a:close/>
                </a:path>
              </a:pathLst>
            </a:custGeom>
            <a:solidFill>
              <a:srgbClr val="000000">
                <a:alpha val="0"/>
              </a:srgbClr>
            </a:solidFill>
          </p:spPr>
        </p:sp>
        <p:sp>
          <p:nvSpPr>
            <p:cNvPr name="TextBox 23" id="23"/>
            <p:cNvSpPr txBox="true"/>
            <p:nvPr/>
          </p:nvSpPr>
          <p:spPr>
            <a:xfrm>
              <a:off x="0" y="-19050"/>
              <a:ext cx="10867167" cy="1695365"/>
            </a:xfrm>
            <a:prstGeom prst="rect">
              <a:avLst/>
            </a:prstGeom>
          </p:spPr>
          <p:txBody>
            <a:bodyPr anchor="t" rtlCol="false" tIns="0" lIns="0" bIns="0" rIns="0"/>
            <a:lstStyle/>
            <a:p>
              <a:pPr algn="just">
                <a:lnSpc>
                  <a:spcPts val="3000"/>
                </a:lnSpc>
              </a:pPr>
              <a:r>
                <a:rPr lang="en-US" sz="2375">
                  <a:solidFill>
                    <a:srgbClr val="39393C"/>
                  </a:solidFill>
                  <a:latin typeface="Open Sans"/>
                  <a:ea typeface="Open Sans"/>
                  <a:cs typeface="Open Sans"/>
                  <a:sym typeface="Open Sans"/>
                </a:rPr>
                <a:t>The front-end was built with </a:t>
              </a:r>
              <a:r>
                <a:rPr lang="en-US" sz="2375" b="true">
                  <a:solidFill>
                    <a:srgbClr val="39393C"/>
                  </a:solidFill>
                  <a:latin typeface="Open Sans Bold"/>
                  <a:ea typeface="Open Sans Bold"/>
                  <a:cs typeface="Open Sans Bold"/>
                  <a:sym typeface="Open Sans Bold"/>
                </a:rPr>
                <a:t>React</a:t>
              </a:r>
              <a:r>
                <a:rPr lang="en-US" sz="2375">
                  <a:solidFill>
                    <a:srgbClr val="39393C"/>
                  </a:solidFill>
                  <a:latin typeface="Open Sans"/>
                  <a:ea typeface="Open Sans"/>
                  <a:cs typeface="Open Sans"/>
                  <a:sym typeface="Open Sans"/>
                </a:rPr>
                <a:t> and </a:t>
              </a:r>
              <a:r>
                <a:rPr lang="en-US" sz="2375" b="true">
                  <a:solidFill>
                    <a:srgbClr val="39393C"/>
                  </a:solidFill>
                  <a:latin typeface="Open Sans Bold"/>
                  <a:ea typeface="Open Sans Bold"/>
                  <a:cs typeface="Open Sans Bold"/>
                  <a:sym typeface="Open Sans Bold"/>
                </a:rPr>
                <a:t>Tailwind CSS</a:t>
              </a:r>
              <a:r>
                <a:rPr lang="en-US" sz="2375">
                  <a:solidFill>
                    <a:srgbClr val="39393C"/>
                  </a:solidFill>
                  <a:latin typeface="Open Sans"/>
                  <a:ea typeface="Open Sans"/>
                  <a:cs typeface="Open Sans"/>
                  <a:sym typeface="Open Sans"/>
                </a:rPr>
                <a:t>, using reusable components to improve maintainability and scalability.</a:t>
              </a:r>
            </a:p>
          </p:txBody>
        </p:sp>
      </p:grpSp>
      <p:sp>
        <p:nvSpPr>
          <p:cNvPr name="Freeform 24" id="24" descr="Image 3"/>
          <p:cNvSpPr/>
          <p:nvPr/>
        </p:nvSpPr>
        <p:spPr>
          <a:xfrm flipH="false" flipV="false" rot="0">
            <a:off x="7981575" y="6057254"/>
            <a:ext cx="1236416" cy="1968799"/>
          </a:xfrm>
          <a:custGeom>
            <a:avLst/>
            <a:gdLst/>
            <a:ahLst/>
            <a:cxnLst/>
            <a:rect r="r" b="b" t="t" l="l"/>
            <a:pathLst>
              <a:path h="1968799" w="1236416">
                <a:moveTo>
                  <a:pt x="0" y="0"/>
                </a:moveTo>
                <a:lnTo>
                  <a:pt x="1236416" y="0"/>
                </a:lnTo>
                <a:lnTo>
                  <a:pt x="1236416" y="1968798"/>
                </a:lnTo>
                <a:lnTo>
                  <a:pt x="0" y="1968798"/>
                </a:lnTo>
                <a:lnTo>
                  <a:pt x="0" y="0"/>
                </a:lnTo>
                <a:close/>
              </a:path>
            </a:pathLst>
          </a:custGeom>
          <a:blipFill>
            <a:blip r:embed="rId5"/>
            <a:stretch>
              <a:fillRect l="0" t="-289" r="0" b="-289"/>
            </a:stretch>
          </a:blipFill>
        </p:spPr>
      </p:sp>
      <p:grpSp>
        <p:nvGrpSpPr>
          <p:cNvPr name="Group 25" id="25"/>
          <p:cNvGrpSpPr/>
          <p:nvPr/>
        </p:nvGrpSpPr>
        <p:grpSpPr>
          <a:xfrm rot="0">
            <a:off x="9395331" y="6016998"/>
            <a:ext cx="5644420" cy="527743"/>
            <a:chOff x="0" y="0"/>
            <a:chExt cx="7525893" cy="703657"/>
          </a:xfrm>
        </p:grpSpPr>
        <p:sp>
          <p:nvSpPr>
            <p:cNvPr name="Freeform 26" id="26"/>
            <p:cNvSpPr/>
            <p:nvPr/>
          </p:nvSpPr>
          <p:spPr>
            <a:xfrm flipH="false" flipV="false" rot="0">
              <a:off x="0" y="0"/>
              <a:ext cx="7525893" cy="703657"/>
            </a:xfrm>
            <a:custGeom>
              <a:avLst/>
              <a:gdLst/>
              <a:ahLst/>
              <a:cxnLst/>
              <a:rect r="r" b="b" t="t" l="l"/>
              <a:pathLst>
                <a:path h="703657" w="7525893">
                  <a:moveTo>
                    <a:pt x="0" y="0"/>
                  </a:moveTo>
                  <a:lnTo>
                    <a:pt x="7525893" y="0"/>
                  </a:lnTo>
                  <a:lnTo>
                    <a:pt x="7525893" y="703657"/>
                  </a:lnTo>
                  <a:lnTo>
                    <a:pt x="0" y="703657"/>
                  </a:lnTo>
                  <a:close/>
                </a:path>
              </a:pathLst>
            </a:custGeom>
            <a:solidFill>
              <a:srgbClr val="000000">
                <a:alpha val="0"/>
              </a:srgbClr>
            </a:solidFill>
          </p:spPr>
        </p:sp>
        <p:sp>
          <p:nvSpPr>
            <p:cNvPr name="TextBox 27" id="27"/>
            <p:cNvSpPr txBox="true"/>
            <p:nvPr/>
          </p:nvSpPr>
          <p:spPr>
            <a:xfrm>
              <a:off x="0" y="9525"/>
              <a:ext cx="7525893" cy="694132"/>
            </a:xfrm>
            <a:prstGeom prst="rect">
              <a:avLst/>
            </a:prstGeom>
          </p:spPr>
          <p:txBody>
            <a:bodyPr anchor="t" rtlCol="false" tIns="0" lIns="0" bIns="0" rIns="0"/>
            <a:lstStyle/>
            <a:p>
              <a:pPr algn="just">
                <a:lnSpc>
                  <a:spcPts val="2999"/>
                </a:lnSpc>
              </a:pPr>
              <a:r>
                <a:rPr lang="en-US" sz="2499" b="true">
                  <a:solidFill>
                    <a:srgbClr val="000000"/>
                  </a:solidFill>
                  <a:latin typeface="Playfair Display Bold"/>
                  <a:ea typeface="Playfair Display Bold"/>
                  <a:cs typeface="Playfair Display Bold"/>
                  <a:sym typeface="Playfair Display Bold"/>
                </a:rPr>
                <a:t>RESTful API Architecture (Back-End)</a:t>
              </a:r>
            </a:p>
          </p:txBody>
        </p:sp>
      </p:grpSp>
      <p:grpSp>
        <p:nvGrpSpPr>
          <p:cNvPr name="Group 28" id="28"/>
          <p:cNvGrpSpPr/>
          <p:nvPr/>
        </p:nvGrpSpPr>
        <p:grpSpPr>
          <a:xfrm rot="0">
            <a:off x="9568230" y="6544740"/>
            <a:ext cx="8150375" cy="1112329"/>
            <a:chOff x="0" y="0"/>
            <a:chExt cx="10867167" cy="1483105"/>
          </a:xfrm>
        </p:grpSpPr>
        <p:sp>
          <p:nvSpPr>
            <p:cNvPr name="Freeform 29" id="29"/>
            <p:cNvSpPr/>
            <p:nvPr/>
          </p:nvSpPr>
          <p:spPr>
            <a:xfrm flipH="false" flipV="false" rot="0">
              <a:off x="0" y="0"/>
              <a:ext cx="10867167" cy="1483105"/>
            </a:xfrm>
            <a:custGeom>
              <a:avLst/>
              <a:gdLst/>
              <a:ahLst/>
              <a:cxnLst/>
              <a:rect r="r" b="b" t="t" l="l"/>
              <a:pathLst>
                <a:path h="1483105" w="10867167">
                  <a:moveTo>
                    <a:pt x="0" y="0"/>
                  </a:moveTo>
                  <a:lnTo>
                    <a:pt x="10867167" y="0"/>
                  </a:lnTo>
                  <a:lnTo>
                    <a:pt x="10867167" y="1483105"/>
                  </a:lnTo>
                  <a:lnTo>
                    <a:pt x="0" y="1483105"/>
                  </a:lnTo>
                  <a:close/>
                </a:path>
              </a:pathLst>
            </a:custGeom>
            <a:solidFill>
              <a:srgbClr val="000000">
                <a:alpha val="0"/>
              </a:srgbClr>
            </a:solidFill>
          </p:spPr>
        </p:sp>
        <p:sp>
          <p:nvSpPr>
            <p:cNvPr name="TextBox 30" id="30"/>
            <p:cNvSpPr txBox="true"/>
            <p:nvPr/>
          </p:nvSpPr>
          <p:spPr>
            <a:xfrm>
              <a:off x="0" y="0"/>
              <a:ext cx="10867167" cy="1483105"/>
            </a:xfrm>
            <a:prstGeom prst="rect">
              <a:avLst/>
            </a:prstGeom>
          </p:spPr>
          <p:txBody>
            <a:bodyPr anchor="t" rtlCol="false" tIns="0" lIns="0" bIns="0" rIns="0"/>
            <a:lstStyle/>
            <a:p>
              <a:pPr algn="just">
                <a:lnSpc>
                  <a:spcPts val="2850"/>
                </a:lnSpc>
              </a:pPr>
              <a:r>
                <a:rPr lang="en-US" sz="2375" b="true">
                  <a:solidFill>
                    <a:srgbClr val="000000"/>
                  </a:solidFill>
                  <a:latin typeface="Open Sans Bold"/>
                  <a:ea typeface="Open Sans Bold"/>
                  <a:cs typeface="Open Sans Bold"/>
                  <a:sym typeface="Open Sans Bold"/>
                </a:rPr>
                <a:t>Express.js</a:t>
              </a:r>
              <a:r>
                <a:rPr lang="en-US" sz="2375">
                  <a:solidFill>
                    <a:srgbClr val="000000"/>
                  </a:solidFill>
                  <a:latin typeface="Open Sans"/>
                  <a:ea typeface="Open Sans"/>
                  <a:cs typeface="Open Sans"/>
                  <a:sym typeface="Open Sans"/>
                </a:rPr>
                <a:t> and </a:t>
              </a:r>
              <a:r>
                <a:rPr lang="en-US" sz="2375" b="true">
                  <a:solidFill>
                    <a:srgbClr val="000000"/>
                  </a:solidFill>
                  <a:latin typeface="Open Sans Bold"/>
                  <a:ea typeface="Open Sans Bold"/>
                  <a:cs typeface="Open Sans Bold"/>
                  <a:sym typeface="Open Sans Bold"/>
                </a:rPr>
                <a:t>Node.js</a:t>
              </a:r>
              <a:r>
                <a:rPr lang="en-US" sz="2375">
                  <a:solidFill>
                    <a:srgbClr val="000000"/>
                  </a:solidFill>
                  <a:latin typeface="Open Sans"/>
                  <a:ea typeface="Open Sans"/>
                  <a:cs typeface="Open Sans"/>
                  <a:sym typeface="Open Sans"/>
                </a:rPr>
                <a:t> were used for the back-end with RESTful APIs for efficient communication and OTP-based authentication.</a:t>
              </a:r>
            </a:p>
          </p:txBody>
        </p:sp>
      </p:grpSp>
      <p:sp>
        <p:nvSpPr>
          <p:cNvPr name="Freeform 31" id="31" descr="Image 4"/>
          <p:cNvSpPr/>
          <p:nvPr/>
        </p:nvSpPr>
        <p:spPr>
          <a:xfrm flipH="false" flipV="false" rot="0">
            <a:off x="7981575" y="8010177"/>
            <a:ext cx="1236416" cy="1968799"/>
          </a:xfrm>
          <a:custGeom>
            <a:avLst/>
            <a:gdLst/>
            <a:ahLst/>
            <a:cxnLst/>
            <a:rect r="r" b="b" t="t" l="l"/>
            <a:pathLst>
              <a:path h="1968799" w="1236416">
                <a:moveTo>
                  <a:pt x="0" y="0"/>
                </a:moveTo>
                <a:lnTo>
                  <a:pt x="1236416" y="0"/>
                </a:lnTo>
                <a:lnTo>
                  <a:pt x="1236416" y="1968799"/>
                </a:lnTo>
                <a:lnTo>
                  <a:pt x="0" y="1968799"/>
                </a:lnTo>
                <a:lnTo>
                  <a:pt x="0" y="0"/>
                </a:lnTo>
                <a:close/>
              </a:path>
            </a:pathLst>
          </a:custGeom>
          <a:blipFill>
            <a:blip r:embed="rId6"/>
            <a:stretch>
              <a:fillRect l="0" t="-289" r="0" b="-289"/>
            </a:stretch>
          </a:blipFill>
        </p:spPr>
      </p:sp>
      <p:grpSp>
        <p:nvGrpSpPr>
          <p:cNvPr name="Group 32" id="32"/>
          <p:cNvGrpSpPr/>
          <p:nvPr/>
        </p:nvGrpSpPr>
        <p:grpSpPr>
          <a:xfrm rot="0">
            <a:off x="9395331" y="7961869"/>
            <a:ext cx="3490384" cy="568901"/>
            <a:chOff x="0" y="0"/>
            <a:chExt cx="4653845" cy="758535"/>
          </a:xfrm>
        </p:grpSpPr>
        <p:sp>
          <p:nvSpPr>
            <p:cNvPr name="Freeform 33" id="33"/>
            <p:cNvSpPr/>
            <p:nvPr/>
          </p:nvSpPr>
          <p:spPr>
            <a:xfrm flipH="false" flipV="false" rot="0">
              <a:off x="0" y="0"/>
              <a:ext cx="4653845" cy="758535"/>
            </a:xfrm>
            <a:custGeom>
              <a:avLst/>
              <a:gdLst/>
              <a:ahLst/>
              <a:cxnLst/>
              <a:rect r="r" b="b" t="t" l="l"/>
              <a:pathLst>
                <a:path h="758535" w="4653845">
                  <a:moveTo>
                    <a:pt x="0" y="0"/>
                  </a:moveTo>
                  <a:lnTo>
                    <a:pt x="4653845" y="0"/>
                  </a:lnTo>
                  <a:lnTo>
                    <a:pt x="4653845" y="758535"/>
                  </a:lnTo>
                  <a:lnTo>
                    <a:pt x="0" y="758535"/>
                  </a:lnTo>
                  <a:close/>
                </a:path>
              </a:pathLst>
            </a:custGeom>
            <a:solidFill>
              <a:srgbClr val="000000">
                <a:alpha val="0"/>
              </a:srgbClr>
            </a:solidFill>
          </p:spPr>
        </p:sp>
        <p:sp>
          <p:nvSpPr>
            <p:cNvPr name="TextBox 34" id="34"/>
            <p:cNvSpPr txBox="true"/>
            <p:nvPr/>
          </p:nvSpPr>
          <p:spPr>
            <a:xfrm>
              <a:off x="0" y="9525"/>
              <a:ext cx="4653845" cy="749010"/>
            </a:xfrm>
            <a:prstGeom prst="rect">
              <a:avLst/>
            </a:prstGeom>
          </p:spPr>
          <p:txBody>
            <a:bodyPr anchor="t" rtlCol="false" tIns="0" lIns="0" bIns="0" rIns="0"/>
            <a:lstStyle/>
            <a:p>
              <a:pPr algn="just">
                <a:lnSpc>
                  <a:spcPts val="2999"/>
                </a:lnSpc>
              </a:pPr>
              <a:r>
                <a:rPr lang="en-US" sz="2499" b="true">
                  <a:solidFill>
                    <a:srgbClr val="000000"/>
                  </a:solidFill>
                  <a:latin typeface="Playfair Display Bold"/>
                  <a:ea typeface="Playfair Display Bold"/>
                  <a:cs typeface="Playfair Display Bold"/>
                  <a:sym typeface="Playfair Display Bold"/>
                </a:rPr>
                <a:t>Database Management</a:t>
              </a:r>
            </a:p>
          </p:txBody>
        </p:sp>
      </p:grpSp>
      <p:grpSp>
        <p:nvGrpSpPr>
          <p:cNvPr name="Group 35" id="35"/>
          <p:cNvGrpSpPr/>
          <p:nvPr/>
        </p:nvGrpSpPr>
        <p:grpSpPr>
          <a:xfrm rot="0">
            <a:off x="9568230" y="8578395"/>
            <a:ext cx="8150375" cy="876236"/>
            <a:chOff x="0" y="0"/>
            <a:chExt cx="10867167" cy="1168315"/>
          </a:xfrm>
        </p:grpSpPr>
        <p:sp>
          <p:nvSpPr>
            <p:cNvPr name="Freeform 36" id="36"/>
            <p:cNvSpPr/>
            <p:nvPr/>
          </p:nvSpPr>
          <p:spPr>
            <a:xfrm flipH="false" flipV="false" rot="0">
              <a:off x="0" y="0"/>
              <a:ext cx="10867167" cy="1168315"/>
            </a:xfrm>
            <a:custGeom>
              <a:avLst/>
              <a:gdLst/>
              <a:ahLst/>
              <a:cxnLst/>
              <a:rect r="r" b="b" t="t" l="l"/>
              <a:pathLst>
                <a:path h="1168315" w="10867167">
                  <a:moveTo>
                    <a:pt x="0" y="0"/>
                  </a:moveTo>
                  <a:lnTo>
                    <a:pt x="10867167" y="0"/>
                  </a:lnTo>
                  <a:lnTo>
                    <a:pt x="10867167" y="1168315"/>
                  </a:lnTo>
                  <a:lnTo>
                    <a:pt x="0" y="1168315"/>
                  </a:lnTo>
                  <a:close/>
                </a:path>
              </a:pathLst>
            </a:custGeom>
            <a:solidFill>
              <a:srgbClr val="000000">
                <a:alpha val="0"/>
              </a:srgbClr>
            </a:solidFill>
          </p:spPr>
        </p:sp>
        <p:sp>
          <p:nvSpPr>
            <p:cNvPr name="TextBox 37" id="37"/>
            <p:cNvSpPr txBox="true"/>
            <p:nvPr/>
          </p:nvSpPr>
          <p:spPr>
            <a:xfrm>
              <a:off x="0" y="-19050"/>
              <a:ext cx="10867167" cy="1187365"/>
            </a:xfrm>
            <a:prstGeom prst="rect">
              <a:avLst/>
            </a:prstGeom>
          </p:spPr>
          <p:txBody>
            <a:bodyPr anchor="t" rtlCol="false" tIns="0" lIns="0" bIns="0" rIns="0"/>
            <a:lstStyle/>
            <a:p>
              <a:pPr algn="just">
                <a:lnSpc>
                  <a:spcPts val="3000"/>
                </a:lnSpc>
              </a:pPr>
              <a:r>
                <a:rPr lang="en-US" sz="2375" b="true">
                  <a:solidFill>
                    <a:srgbClr val="39393C"/>
                  </a:solidFill>
                  <a:latin typeface="Open Sans Bold"/>
                  <a:ea typeface="Open Sans Bold"/>
                  <a:cs typeface="Open Sans Bold"/>
                  <a:sym typeface="Open Sans Bold"/>
                </a:rPr>
                <a:t>Postgre</a:t>
              </a:r>
              <a:r>
                <a:rPr lang="en-US" sz="2375" b="true">
                  <a:solidFill>
                    <a:srgbClr val="39393C"/>
                  </a:solidFill>
                  <a:latin typeface="Open Sans Bold"/>
                  <a:ea typeface="Open Sans Bold"/>
                  <a:cs typeface="Open Sans Bold"/>
                  <a:sym typeface="Open Sans Bold"/>
                </a:rPr>
                <a:t>SQL</a:t>
              </a:r>
              <a:r>
                <a:rPr lang="en-US" sz="2375">
                  <a:solidFill>
                    <a:srgbClr val="39393C"/>
                  </a:solidFill>
                  <a:latin typeface="Open Sans"/>
                  <a:ea typeface="Open Sans"/>
                  <a:cs typeface="Open Sans"/>
                  <a:sym typeface="Open Sans"/>
                </a:rPr>
                <a:t> was used for data storage with normalized tables to ensure data integrity.</a:t>
              </a:r>
            </a:p>
          </p:txBody>
        </p:sp>
      </p:grpSp>
      <p:sp>
        <p:nvSpPr>
          <p:cNvPr name="Freeform 38" id="38" descr="Screenshot 2024-11-17 at 11.11.11 PM.png"/>
          <p:cNvSpPr/>
          <p:nvPr/>
        </p:nvSpPr>
        <p:spPr>
          <a:xfrm flipH="false" flipV="false" rot="0">
            <a:off x="-164314" y="-46747"/>
            <a:ext cx="7795650" cy="10341685"/>
          </a:xfrm>
          <a:custGeom>
            <a:avLst/>
            <a:gdLst/>
            <a:ahLst/>
            <a:cxnLst/>
            <a:rect r="r" b="b" t="t" l="l"/>
            <a:pathLst>
              <a:path h="10341685" w="7795650">
                <a:moveTo>
                  <a:pt x="0" y="0"/>
                </a:moveTo>
                <a:lnTo>
                  <a:pt x="7795650" y="0"/>
                </a:lnTo>
                <a:lnTo>
                  <a:pt x="7795650" y="10341684"/>
                </a:lnTo>
                <a:lnTo>
                  <a:pt x="0" y="10341684"/>
                </a:lnTo>
                <a:lnTo>
                  <a:pt x="0" y="0"/>
                </a:lnTo>
                <a:close/>
              </a:path>
            </a:pathLst>
          </a:custGeom>
          <a:blipFill>
            <a:blip r:embed="rId7"/>
            <a:stretch>
              <a:fillRect l="-15702" t="-14462" r="-21213" b="0"/>
            </a:stretch>
          </a:blipFill>
        </p:spPr>
      </p:sp>
    </p:spTree>
  </p:cSld>
  <p:clrMapOvr>
    <a:masterClrMapping/>
  </p:clrMapOvr>
  <p:transition spd="fast">
    <p:fade/>
  </p:transition>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938" y="-7938"/>
            <a:ext cx="18303875" cy="10302875"/>
            <a:chOff x="0" y="0"/>
            <a:chExt cx="24405167" cy="13737167"/>
          </a:xfrm>
        </p:grpSpPr>
        <p:sp>
          <p:nvSpPr>
            <p:cNvPr name="Freeform 3" id="3"/>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0C0C0E"/>
            </a:solidFill>
          </p:spPr>
        </p:sp>
      </p:grpSp>
      <p:grpSp>
        <p:nvGrpSpPr>
          <p:cNvPr name="Group 4" id="4"/>
          <p:cNvGrpSpPr/>
          <p:nvPr/>
        </p:nvGrpSpPr>
        <p:grpSpPr>
          <a:xfrm rot="0">
            <a:off x="-7938" y="-7938"/>
            <a:ext cx="18303875" cy="10302875"/>
            <a:chOff x="0" y="0"/>
            <a:chExt cx="24405167" cy="13737167"/>
          </a:xfrm>
        </p:grpSpPr>
        <p:sp>
          <p:nvSpPr>
            <p:cNvPr name="Freeform 5" id="5"/>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FFFFFF"/>
            </a:solidFill>
          </p:spPr>
        </p:sp>
      </p:grpSp>
      <p:grpSp>
        <p:nvGrpSpPr>
          <p:cNvPr name="Group 6" id="6"/>
          <p:cNvGrpSpPr/>
          <p:nvPr/>
        </p:nvGrpSpPr>
        <p:grpSpPr>
          <a:xfrm rot="0">
            <a:off x="779563" y="1225062"/>
            <a:ext cx="10721931" cy="1453006"/>
            <a:chOff x="0" y="0"/>
            <a:chExt cx="14295908" cy="1937342"/>
          </a:xfrm>
        </p:grpSpPr>
        <p:sp>
          <p:nvSpPr>
            <p:cNvPr name="Freeform 7" id="7"/>
            <p:cNvSpPr/>
            <p:nvPr/>
          </p:nvSpPr>
          <p:spPr>
            <a:xfrm flipH="false" flipV="false" rot="0">
              <a:off x="0" y="0"/>
              <a:ext cx="14295909" cy="1937342"/>
            </a:xfrm>
            <a:custGeom>
              <a:avLst/>
              <a:gdLst/>
              <a:ahLst/>
              <a:cxnLst/>
              <a:rect r="r" b="b" t="t" l="l"/>
              <a:pathLst>
                <a:path h="1937342" w="14295909">
                  <a:moveTo>
                    <a:pt x="0" y="0"/>
                  </a:moveTo>
                  <a:lnTo>
                    <a:pt x="14295909" y="0"/>
                  </a:lnTo>
                  <a:lnTo>
                    <a:pt x="14295909" y="1937342"/>
                  </a:lnTo>
                  <a:lnTo>
                    <a:pt x="0" y="1937342"/>
                  </a:lnTo>
                  <a:close/>
                </a:path>
              </a:pathLst>
            </a:custGeom>
            <a:solidFill>
              <a:srgbClr val="000000">
                <a:alpha val="0"/>
              </a:srgbClr>
            </a:solidFill>
          </p:spPr>
        </p:sp>
        <p:sp>
          <p:nvSpPr>
            <p:cNvPr name="TextBox 8" id="8"/>
            <p:cNvSpPr txBox="true"/>
            <p:nvPr/>
          </p:nvSpPr>
          <p:spPr>
            <a:xfrm>
              <a:off x="0" y="-28575"/>
              <a:ext cx="14295908" cy="1965917"/>
            </a:xfrm>
            <a:prstGeom prst="rect">
              <a:avLst/>
            </a:prstGeom>
          </p:spPr>
          <p:txBody>
            <a:bodyPr anchor="t" rtlCol="false" tIns="0" lIns="0" bIns="0" rIns="0"/>
            <a:lstStyle/>
            <a:p>
              <a:pPr algn="l">
                <a:lnSpc>
                  <a:spcPts val="6875"/>
                </a:lnSpc>
              </a:pPr>
              <a:r>
                <a:rPr lang="en-US" sz="5500" b="true">
                  <a:solidFill>
                    <a:srgbClr val="101014"/>
                  </a:solidFill>
                  <a:latin typeface="Playfair Display Bold"/>
                  <a:ea typeface="Playfair Display Bold"/>
                  <a:cs typeface="Playfair Display Bold"/>
                  <a:sym typeface="Playfair Display Bold"/>
                </a:rPr>
                <a:t>Expected Outcomes and Impact</a:t>
              </a:r>
            </a:p>
          </p:txBody>
        </p:sp>
      </p:grpSp>
      <p:grpSp>
        <p:nvGrpSpPr>
          <p:cNvPr name="Group 9" id="9"/>
          <p:cNvGrpSpPr/>
          <p:nvPr/>
        </p:nvGrpSpPr>
        <p:grpSpPr>
          <a:xfrm rot="0">
            <a:off x="590467" y="3087644"/>
            <a:ext cx="5019249" cy="520468"/>
            <a:chOff x="0" y="0"/>
            <a:chExt cx="6692332" cy="693957"/>
          </a:xfrm>
        </p:grpSpPr>
        <p:sp>
          <p:nvSpPr>
            <p:cNvPr name="Freeform 10" id="10"/>
            <p:cNvSpPr/>
            <p:nvPr/>
          </p:nvSpPr>
          <p:spPr>
            <a:xfrm flipH="false" flipV="false" rot="0">
              <a:off x="0" y="0"/>
              <a:ext cx="6692332" cy="693957"/>
            </a:xfrm>
            <a:custGeom>
              <a:avLst/>
              <a:gdLst/>
              <a:ahLst/>
              <a:cxnLst/>
              <a:rect r="r" b="b" t="t" l="l"/>
              <a:pathLst>
                <a:path h="693957" w="6692332">
                  <a:moveTo>
                    <a:pt x="0" y="0"/>
                  </a:moveTo>
                  <a:lnTo>
                    <a:pt x="6692332" y="0"/>
                  </a:lnTo>
                  <a:lnTo>
                    <a:pt x="6692332" y="693957"/>
                  </a:lnTo>
                  <a:lnTo>
                    <a:pt x="0" y="693957"/>
                  </a:lnTo>
                  <a:close/>
                </a:path>
              </a:pathLst>
            </a:custGeom>
            <a:solidFill>
              <a:srgbClr val="000000">
                <a:alpha val="0"/>
              </a:srgbClr>
            </a:solidFill>
          </p:spPr>
        </p:sp>
        <p:sp>
          <p:nvSpPr>
            <p:cNvPr name="TextBox 11" id="11"/>
            <p:cNvSpPr txBox="true"/>
            <p:nvPr/>
          </p:nvSpPr>
          <p:spPr>
            <a:xfrm>
              <a:off x="0" y="-28575"/>
              <a:ext cx="6692332" cy="722532"/>
            </a:xfrm>
            <a:prstGeom prst="rect">
              <a:avLst/>
            </a:prstGeom>
          </p:spPr>
          <p:txBody>
            <a:bodyPr anchor="t" rtlCol="false" tIns="0" lIns="0" bIns="0" rIns="0"/>
            <a:lstStyle/>
            <a:p>
              <a:pPr algn="l">
                <a:lnSpc>
                  <a:spcPts val="3375"/>
                </a:lnSpc>
              </a:pPr>
              <a:r>
                <a:rPr lang="en-US" sz="2499" b="true">
                  <a:solidFill>
                    <a:srgbClr val="000000"/>
                  </a:solidFill>
                  <a:latin typeface="Playfair Display Bold"/>
                  <a:ea typeface="Playfair Display Bold"/>
                  <a:cs typeface="Playfair Display Bold"/>
                  <a:sym typeface="Playfair Display Bold"/>
                </a:rPr>
                <a:t>Enhanced Operational Efficiency</a:t>
              </a:r>
            </a:p>
          </p:txBody>
        </p:sp>
      </p:grpSp>
      <p:grpSp>
        <p:nvGrpSpPr>
          <p:cNvPr name="Group 12" id="12"/>
          <p:cNvGrpSpPr/>
          <p:nvPr/>
        </p:nvGrpSpPr>
        <p:grpSpPr>
          <a:xfrm rot="0">
            <a:off x="590467" y="4017730"/>
            <a:ext cx="5322350" cy="6128032"/>
            <a:chOff x="0" y="0"/>
            <a:chExt cx="7096466" cy="8170709"/>
          </a:xfrm>
        </p:grpSpPr>
        <p:sp>
          <p:nvSpPr>
            <p:cNvPr name="Freeform 13" id="13"/>
            <p:cNvSpPr/>
            <p:nvPr/>
          </p:nvSpPr>
          <p:spPr>
            <a:xfrm flipH="false" flipV="false" rot="0">
              <a:off x="0" y="0"/>
              <a:ext cx="7096467" cy="8170709"/>
            </a:xfrm>
            <a:custGeom>
              <a:avLst/>
              <a:gdLst/>
              <a:ahLst/>
              <a:cxnLst/>
              <a:rect r="r" b="b" t="t" l="l"/>
              <a:pathLst>
                <a:path h="8170709" w="7096467">
                  <a:moveTo>
                    <a:pt x="0" y="0"/>
                  </a:moveTo>
                  <a:lnTo>
                    <a:pt x="7096467" y="0"/>
                  </a:lnTo>
                  <a:lnTo>
                    <a:pt x="7096467" y="8170709"/>
                  </a:lnTo>
                  <a:lnTo>
                    <a:pt x="0" y="8170709"/>
                  </a:lnTo>
                  <a:close/>
                </a:path>
              </a:pathLst>
            </a:custGeom>
            <a:solidFill>
              <a:srgbClr val="000000">
                <a:alpha val="0"/>
              </a:srgbClr>
            </a:solidFill>
          </p:spPr>
        </p:sp>
        <p:sp>
          <p:nvSpPr>
            <p:cNvPr name="TextBox 14" id="14"/>
            <p:cNvSpPr txBox="true"/>
            <p:nvPr/>
          </p:nvSpPr>
          <p:spPr>
            <a:xfrm>
              <a:off x="0" y="-133350"/>
              <a:ext cx="7096466" cy="8304059"/>
            </a:xfrm>
            <a:prstGeom prst="rect">
              <a:avLst/>
            </a:prstGeom>
          </p:spPr>
          <p:txBody>
            <a:bodyPr anchor="t" rtlCol="false" tIns="0" lIns="0" bIns="0" rIns="0"/>
            <a:lstStyle/>
            <a:p>
              <a:pPr algn="just">
                <a:lnSpc>
                  <a:spcPts val="4275"/>
                </a:lnSpc>
              </a:pPr>
              <a:r>
                <a:rPr lang="en-US" sz="2375" b="true">
                  <a:solidFill>
                    <a:srgbClr val="000000"/>
                  </a:solidFill>
                  <a:latin typeface="Open Sans Bold"/>
                  <a:ea typeface="Open Sans Bold"/>
                  <a:cs typeface="Open Sans Bold"/>
                  <a:sym typeface="Open Sans Bold"/>
                </a:rPr>
                <a:t>Outcome</a:t>
              </a:r>
              <a:r>
                <a:rPr lang="en-US" sz="2375">
                  <a:solidFill>
                    <a:srgbClr val="000000"/>
                  </a:solidFill>
                  <a:latin typeface="Open Sans"/>
                  <a:ea typeface="Open Sans"/>
                  <a:cs typeface="Open Sans"/>
                  <a:sym typeface="Open Sans"/>
                </a:rPr>
                <a:t>: BillWise Pro streamlines and automate core business processes such as billing, inventory management, and accounting.</a:t>
              </a:r>
            </a:p>
            <a:p>
              <a:pPr algn="just">
                <a:lnSpc>
                  <a:spcPts val="4275"/>
                </a:lnSpc>
              </a:pPr>
            </a:p>
            <a:p>
              <a:pPr algn="just">
                <a:lnSpc>
                  <a:spcPts val="4275"/>
                </a:lnSpc>
              </a:pPr>
              <a:r>
                <a:rPr lang="en-US" sz="2375" b="true">
                  <a:solidFill>
                    <a:srgbClr val="000000"/>
                  </a:solidFill>
                  <a:latin typeface="Open Sans Bold"/>
                  <a:ea typeface="Open Sans Bold"/>
                  <a:cs typeface="Open Sans Bold"/>
                  <a:sym typeface="Open Sans Bold"/>
                </a:rPr>
                <a:t>Impact</a:t>
              </a:r>
              <a:r>
                <a:rPr lang="en-US" sz="2375">
                  <a:solidFill>
                    <a:srgbClr val="000000"/>
                  </a:solidFill>
                  <a:latin typeface="Open Sans"/>
                  <a:ea typeface="Open Sans"/>
                  <a:cs typeface="Open Sans"/>
                  <a:sym typeface="Open Sans"/>
                </a:rPr>
                <a:t>: This automation will significantly reduce manual workload, minimize human error, and accelerate routine operations, resulting in improvement in workflow efficiency for SMEs.</a:t>
              </a:r>
            </a:p>
          </p:txBody>
        </p:sp>
      </p:grpSp>
      <p:grpSp>
        <p:nvGrpSpPr>
          <p:cNvPr name="Group 15" id="15"/>
          <p:cNvGrpSpPr/>
          <p:nvPr/>
        </p:nvGrpSpPr>
        <p:grpSpPr>
          <a:xfrm rot="0">
            <a:off x="6560517" y="3103244"/>
            <a:ext cx="3863082" cy="504868"/>
            <a:chOff x="0" y="0"/>
            <a:chExt cx="5150777" cy="673158"/>
          </a:xfrm>
        </p:grpSpPr>
        <p:sp>
          <p:nvSpPr>
            <p:cNvPr name="Freeform 16" id="16"/>
            <p:cNvSpPr/>
            <p:nvPr/>
          </p:nvSpPr>
          <p:spPr>
            <a:xfrm flipH="false" flipV="false" rot="0">
              <a:off x="0" y="0"/>
              <a:ext cx="5150777" cy="673158"/>
            </a:xfrm>
            <a:custGeom>
              <a:avLst/>
              <a:gdLst/>
              <a:ahLst/>
              <a:cxnLst/>
              <a:rect r="r" b="b" t="t" l="l"/>
              <a:pathLst>
                <a:path h="673158" w="5150777">
                  <a:moveTo>
                    <a:pt x="0" y="0"/>
                  </a:moveTo>
                  <a:lnTo>
                    <a:pt x="5150777" y="0"/>
                  </a:lnTo>
                  <a:lnTo>
                    <a:pt x="5150777" y="673158"/>
                  </a:lnTo>
                  <a:lnTo>
                    <a:pt x="0" y="673158"/>
                  </a:lnTo>
                  <a:close/>
                </a:path>
              </a:pathLst>
            </a:custGeom>
            <a:solidFill>
              <a:srgbClr val="000000">
                <a:alpha val="0"/>
              </a:srgbClr>
            </a:solidFill>
          </p:spPr>
        </p:sp>
        <p:sp>
          <p:nvSpPr>
            <p:cNvPr name="TextBox 17" id="17"/>
            <p:cNvSpPr txBox="true"/>
            <p:nvPr/>
          </p:nvSpPr>
          <p:spPr>
            <a:xfrm>
              <a:off x="0" y="9525"/>
              <a:ext cx="5150777" cy="663633"/>
            </a:xfrm>
            <a:prstGeom prst="rect">
              <a:avLst/>
            </a:prstGeom>
          </p:spPr>
          <p:txBody>
            <a:bodyPr anchor="t" rtlCol="false" tIns="0" lIns="0" bIns="0" rIns="0"/>
            <a:lstStyle/>
            <a:p>
              <a:pPr algn="l">
                <a:lnSpc>
                  <a:spcPts val="2999"/>
                </a:lnSpc>
              </a:pPr>
              <a:r>
                <a:rPr lang="en-US" sz="2499" b="true">
                  <a:solidFill>
                    <a:srgbClr val="000000"/>
                  </a:solidFill>
                  <a:latin typeface="Playfair Display Bold"/>
                  <a:ea typeface="Playfair Display Bold"/>
                  <a:cs typeface="Playfair Display Bold"/>
                  <a:sym typeface="Playfair Display Bold"/>
                </a:rPr>
                <a:t>Cost Reduction for SMEs</a:t>
              </a:r>
            </a:p>
          </p:txBody>
        </p:sp>
      </p:grpSp>
      <p:grpSp>
        <p:nvGrpSpPr>
          <p:cNvPr name="Group 18" id="18"/>
          <p:cNvGrpSpPr/>
          <p:nvPr/>
        </p:nvGrpSpPr>
        <p:grpSpPr>
          <a:xfrm rot="0">
            <a:off x="6560517" y="4017730"/>
            <a:ext cx="5166966" cy="6128032"/>
            <a:chOff x="0" y="0"/>
            <a:chExt cx="6889288" cy="8170709"/>
          </a:xfrm>
        </p:grpSpPr>
        <p:sp>
          <p:nvSpPr>
            <p:cNvPr name="Freeform 19" id="19"/>
            <p:cNvSpPr/>
            <p:nvPr/>
          </p:nvSpPr>
          <p:spPr>
            <a:xfrm flipH="false" flipV="false" rot="0">
              <a:off x="0" y="0"/>
              <a:ext cx="6889288" cy="8170710"/>
            </a:xfrm>
            <a:custGeom>
              <a:avLst/>
              <a:gdLst/>
              <a:ahLst/>
              <a:cxnLst/>
              <a:rect r="r" b="b" t="t" l="l"/>
              <a:pathLst>
                <a:path h="8170710" w="6889288">
                  <a:moveTo>
                    <a:pt x="0" y="0"/>
                  </a:moveTo>
                  <a:lnTo>
                    <a:pt x="6889288" y="0"/>
                  </a:lnTo>
                  <a:lnTo>
                    <a:pt x="6889288" y="8170710"/>
                  </a:lnTo>
                  <a:lnTo>
                    <a:pt x="0" y="8170710"/>
                  </a:lnTo>
                  <a:close/>
                </a:path>
              </a:pathLst>
            </a:custGeom>
            <a:solidFill>
              <a:srgbClr val="000000">
                <a:alpha val="0"/>
              </a:srgbClr>
            </a:solidFill>
          </p:spPr>
        </p:sp>
        <p:sp>
          <p:nvSpPr>
            <p:cNvPr name="TextBox 20" id="20"/>
            <p:cNvSpPr txBox="true"/>
            <p:nvPr/>
          </p:nvSpPr>
          <p:spPr>
            <a:xfrm>
              <a:off x="0" y="-133350"/>
              <a:ext cx="6889288" cy="8304059"/>
            </a:xfrm>
            <a:prstGeom prst="rect">
              <a:avLst/>
            </a:prstGeom>
          </p:spPr>
          <p:txBody>
            <a:bodyPr anchor="t" rtlCol="false" tIns="0" lIns="0" bIns="0" rIns="0"/>
            <a:lstStyle/>
            <a:p>
              <a:pPr algn="just">
                <a:lnSpc>
                  <a:spcPts val="4275"/>
                </a:lnSpc>
              </a:pPr>
              <a:r>
                <a:rPr lang="en-US" sz="2375" b="true">
                  <a:solidFill>
                    <a:srgbClr val="000000"/>
                  </a:solidFill>
                  <a:latin typeface="Open Sans Bold"/>
                  <a:ea typeface="Open Sans Bold"/>
                  <a:cs typeface="Open Sans Bold"/>
                  <a:sym typeface="Open Sans Bold"/>
                </a:rPr>
                <a:t>Outcome</a:t>
              </a:r>
              <a:r>
                <a:rPr lang="en-US" sz="2375">
                  <a:solidFill>
                    <a:srgbClr val="000000"/>
                  </a:solidFill>
                  <a:latin typeface="Open Sans"/>
                  <a:ea typeface="Open Sans"/>
                  <a:cs typeface="Open Sans"/>
                  <a:sym typeface="Open Sans"/>
                </a:rPr>
                <a:t>: BillWise Pro offers a cost-effective alternative to traditional ERP systems by eliminating high licensing, infrastructure, and maintenance costs.</a:t>
              </a:r>
            </a:p>
            <a:p>
              <a:pPr algn="just">
                <a:lnSpc>
                  <a:spcPts val="4275"/>
                </a:lnSpc>
              </a:pPr>
            </a:p>
            <a:p>
              <a:pPr algn="just">
                <a:lnSpc>
                  <a:spcPts val="4275"/>
                </a:lnSpc>
              </a:pPr>
              <a:r>
                <a:rPr lang="en-US" sz="2375" b="true">
                  <a:solidFill>
                    <a:srgbClr val="000000"/>
                  </a:solidFill>
                  <a:latin typeface="Open Sans Bold"/>
                  <a:ea typeface="Open Sans Bold"/>
                  <a:cs typeface="Open Sans Bold"/>
                  <a:sym typeface="Open Sans Bold"/>
                </a:rPr>
                <a:t>Impact</a:t>
              </a:r>
              <a:r>
                <a:rPr lang="en-US" sz="2375">
                  <a:solidFill>
                    <a:srgbClr val="000000"/>
                  </a:solidFill>
                  <a:latin typeface="Open Sans"/>
                  <a:ea typeface="Open Sans"/>
                  <a:cs typeface="Open Sans"/>
                  <a:sym typeface="Open Sans"/>
                </a:rPr>
                <a:t>: SMEs can now access essential enterprise-grade features without financial strain, allowing them to reallocate savings toward strategic growth areas.</a:t>
              </a:r>
            </a:p>
          </p:txBody>
        </p:sp>
      </p:grpSp>
      <p:grpSp>
        <p:nvGrpSpPr>
          <p:cNvPr name="Group 21" id="21"/>
          <p:cNvGrpSpPr/>
          <p:nvPr/>
        </p:nvGrpSpPr>
        <p:grpSpPr>
          <a:xfrm rot="0">
            <a:off x="12379602" y="3103244"/>
            <a:ext cx="5946986" cy="1009736"/>
            <a:chOff x="0" y="0"/>
            <a:chExt cx="7929315" cy="1346315"/>
          </a:xfrm>
        </p:grpSpPr>
        <p:sp>
          <p:nvSpPr>
            <p:cNvPr name="Freeform 22" id="22"/>
            <p:cNvSpPr/>
            <p:nvPr/>
          </p:nvSpPr>
          <p:spPr>
            <a:xfrm flipH="false" flipV="false" rot="0">
              <a:off x="0" y="0"/>
              <a:ext cx="7929315" cy="1346315"/>
            </a:xfrm>
            <a:custGeom>
              <a:avLst/>
              <a:gdLst/>
              <a:ahLst/>
              <a:cxnLst/>
              <a:rect r="r" b="b" t="t" l="l"/>
              <a:pathLst>
                <a:path h="1346315" w="7929315">
                  <a:moveTo>
                    <a:pt x="0" y="0"/>
                  </a:moveTo>
                  <a:lnTo>
                    <a:pt x="7929315" y="0"/>
                  </a:lnTo>
                  <a:lnTo>
                    <a:pt x="7929315" y="1346315"/>
                  </a:lnTo>
                  <a:lnTo>
                    <a:pt x="0" y="1346315"/>
                  </a:lnTo>
                  <a:close/>
                </a:path>
              </a:pathLst>
            </a:custGeom>
            <a:solidFill>
              <a:srgbClr val="000000">
                <a:alpha val="0"/>
              </a:srgbClr>
            </a:solidFill>
          </p:spPr>
        </p:sp>
        <p:sp>
          <p:nvSpPr>
            <p:cNvPr name="TextBox 23" id="23"/>
            <p:cNvSpPr txBox="true"/>
            <p:nvPr/>
          </p:nvSpPr>
          <p:spPr>
            <a:xfrm>
              <a:off x="0" y="9525"/>
              <a:ext cx="7929315" cy="1336790"/>
            </a:xfrm>
            <a:prstGeom prst="rect">
              <a:avLst/>
            </a:prstGeom>
          </p:spPr>
          <p:txBody>
            <a:bodyPr anchor="t" rtlCol="false" tIns="0" lIns="0" bIns="0" rIns="0"/>
            <a:lstStyle/>
            <a:p>
              <a:pPr algn="l">
                <a:lnSpc>
                  <a:spcPts val="2999"/>
                </a:lnSpc>
              </a:pPr>
              <a:r>
                <a:rPr lang="en-US" sz="2499" b="true">
                  <a:solidFill>
                    <a:srgbClr val="000000"/>
                  </a:solidFill>
                  <a:latin typeface="Playfair Display Bold"/>
                  <a:ea typeface="Playfair Display Bold"/>
                  <a:cs typeface="Playfair Display Bold"/>
                  <a:sym typeface="Playfair Display Bold"/>
                </a:rPr>
                <a:t>Improved Data Accuracy and Decision </a:t>
              </a:r>
            </a:p>
            <a:p>
              <a:pPr algn="l">
                <a:lnSpc>
                  <a:spcPts val="2999"/>
                </a:lnSpc>
              </a:pPr>
              <a:r>
                <a:rPr lang="en-US" sz="2499" b="true">
                  <a:solidFill>
                    <a:srgbClr val="000000"/>
                  </a:solidFill>
                  <a:latin typeface="Playfair Display Bold"/>
                  <a:ea typeface="Playfair Display Bold"/>
                  <a:cs typeface="Playfair Display Bold"/>
                  <a:sym typeface="Playfair Display Bold"/>
                </a:rPr>
                <a:t>Making</a:t>
              </a:r>
            </a:p>
          </p:txBody>
        </p:sp>
      </p:grpSp>
      <p:grpSp>
        <p:nvGrpSpPr>
          <p:cNvPr name="Group 24" id="24"/>
          <p:cNvGrpSpPr/>
          <p:nvPr/>
        </p:nvGrpSpPr>
        <p:grpSpPr>
          <a:xfrm rot="0">
            <a:off x="12379602" y="4017730"/>
            <a:ext cx="5166818" cy="6128032"/>
            <a:chOff x="0" y="0"/>
            <a:chExt cx="6889090" cy="8170709"/>
          </a:xfrm>
        </p:grpSpPr>
        <p:sp>
          <p:nvSpPr>
            <p:cNvPr name="Freeform 25" id="25"/>
            <p:cNvSpPr/>
            <p:nvPr/>
          </p:nvSpPr>
          <p:spPr>
            <a:xfrm flipH="false" flipV="false" rot="0">
              <a:off x="0" y="0"/>
              <a:ext cx="6889090" cy="8170710"/>
            </a:xfrm>
            <a:custGeom>
              <a:avLst/>
              <a:gdLst/>
              <a:ahLst/>
              <a:cxnLst/>
              <a:rect r="r" b="b" t="t" l="l"/>
              <a:pathLst>
                <a:path h="8170710" w="6889090">
                  <a:moveTo>
                    <a:pt x="0" y="0"/>
                  </a:moveTo>
                  <a:lnTo>
                    <a:pt x="6889090" y="0"/>
                  </a:lnTo>
                  <a:lnTo>
                    <a:pt x="6889090" y="8170710"/>
                  </a:lnTo>
                  <a:lnTo>
                    <a:pt x="0" y="8170710"/>
                  </a:lnTo>
                  <a:close/>
                </a:path>
              </a:pathLst>
            </a:custGeom>
            <a:solidFill>
              <a:srgbClr val="000000">
                <a:alpha val="0"/>
              </a:srgbClr>
            </a:solidFill>
          </p:spPr>
        </p:sp>
        <p:sp>
          <p:nvSpPr>
            <p:cNvPr name="TextBox 26" id="26"/>
            <p:cNvSpPr txBox="true"/>
            <p:nvPr/>
          </p:nvSpPr>
          <p:spPr>
            <a:xfrm>
              <a:off x="0" y="-133350"/>
              <a:ext cx="6889090" cy="8304059"/>
            </a:xfrm>
            <a:prstGeom prst="rect">
              <a:avLst/>
            </a:prstGeom>
          </p:spPr>
          <p:txBody>
            <a:bodyPr anchor="t" rtlCol="false" tIns="0" lIns="0" bIns="0" rIns="0"/>
            <a:lstStyle/>
            <a:p>
              <a:pPr algn="just">
                <a:lnSpc>
                  <a:spcPts val="4275"/>
                </a:lnSpc>
              </a:pPr>
              <a:r>
                <a:rPr lang="en-US" sz="2375" b="true">
                  <a:solidFill>
                    <a:srgbClr val="000000"/>
                  </a:solidFill>
                  <a:latin typeface="Open Sans Bold"/>
                  <a:ea typeface="Open Sans Bold"/>
                  <a:cs typeface="Open Sans Bold"/>
                  <a:sym typeface="Open Sans Bold"/>
                </a:rPr>
                <a:t>Outcome</a:t>
              </a:r>
              <a:r>
                <a:rPr lang="en-US" sz="2375">
                  <a:solidFill>
                    <a:srgbClr val="000000"/>
                  </a:solidFill>
                  <a:latin typeface="Open Sans"/>
                  <a:ea typeface="Open Sans"/>
                  <a:cs typeface="Open Sans"/>
                  <a:sym typeface="Open Sans"/>
                </a:rPr>
                <a:t>: Integrated real-time tracking of inventory, sales, and financials will ensure consistent and up-to-date data availability.</a:t>
              </a:r>
            </a:p>
            <a:p>
              <a:pPr algn="just">
                <a:lnSpc>
                  <a:spcPts val="4275"/>
                </a:lnSpc>
              </a:pPr>
            </a:p>
            <a:p>
              <a:pPr algn="just">
                <a:lnSpc>
                  <a:spcPts val="4275"/>
                </a:lnSpc>
              </a:pPr>
              <a:r>
                <a:rPr lang="en-US" sz="2375" b="true">
                  <a:solidFill>
                    <a:srgbClr val="000000"/>
                  </a:solidFill>
                  <a:latin typeface="Open Sans Bold"/>
                  <a:ea typeface="Open Sans Bold"/>
                  <a:cs typeface="Open Sans Bold"/>
                  <a:sym typeface="Open Sans Bold"/>
                </a:rPr>
                <a:t>Impact</a:t>
              </a:r>
              <a:r>
                <a:rPr lang="en-US" sz="2375">
                  <a:solidFill>
                    <a:srgbClr val="000000"/>
                  </a:solidFill>
                  <a:latin typeface="Open Sans"/>
                  <a:ea typeface="Open Sans"/>
                  <a:cs typeface="Open Sans"/>
                  <a:sym typeface="Open Sans"/>
                </a:rPr>
                <a:t>: Businesses will be empowered with accurate insights, enabling data-driven decisions, improved cash flow management, and proactive planning.</a:t>
              </a:r>
            </a:p>
          </p:txBody>
        </p:sp>
      </p:gr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938" y="-7938"/>
            <a:ext cx="18303875" cy="10302875"/>
            <a:chOff x="0" y="0"/>
            <a:chExt cx="24405167" cy="13737167"/>
          </a:xfrm>
        </p:grpSpPr>
        <p:sp>
          <p:nvSpPr>
            <p:cNvPr name="Freeform 3" id="3"/>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0C0C0E"/>
            </a:solidFill>
          </p:spPr>
        </p:sp>
      </p:grpSp>
      <p:grpSp>
        <p:nvGrpSpPr>
          <p:cNvPr name="Group 4" id="4"/>
          <p:cNvGrpSpPr/>
          <p:nvPr/>
        </p:nvGrpSpPr>
        <p:grpSpPr>
          <a:xfrm rot="0">
            <a:off x="-7938" y="-7938"/>
            <a:ext cx="18303875" cy="10302875"/>
            <a:chOff x="0" y="0"/>
            <a:chExt cx="24405167" cy="13737167"/>
          </a:xfrm>
        </p:grpSpPr>
        <p:sp>
          <p:nvSpPr>
            <p:cNvPr name="Freeform 5" id="5"/>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FFFFFF"/>
            </a:solidFill>
          </p:spPr>
        </p:sp>
      </p:grpSp>
      <p:grpSp>
        <p:nvGrpSpPr>
          <p:cNvPr name="Group 6" id="6"/>
          <p:cNvGrpSpPr/>
          <p:nvPr/>
        </p:nvGrpSpPr>
        <p:grpSpPr>
          <a:xfrm rot="0">
            <a:off x="9108938" y="1225063"/>
            <a:ext cx="8185239" cy="1377642"/>
            <a:chOff x="0" y="0"/>
            <a:chExt cx="10913652" cy="1836857"/>
          </a:xfrm>
        </p:grpSpPr>
        <p:sp>
          <p:nvSpPr>
            <p:cNvPr name="Freeform 7" id="7"/>
            <p:cNvSpPr/>
            <p:nvPr/>
          </p:nvSpPr>
          <p:spPr>
            <a:xfrm flipH="false" flipV="false" rot="0">
              <a:off x="0" y="0"/>
              <a:ext cx="10913652" cy="1836857"/>
            </a:xfrm>
            <a:custGeom>
              <a:avLst/>
              <a:gdLst/>
              <a:ahLst/>
              <a:cxnLst/>
              <a:rect r="r" b="b" t="t" l="l"/>
              <a:pathLst>
                <a:path h="1836857" w="10913652">
                  <a:moveTo>
                    <a:pt x="0" y="0"/>
                  </a:moveTo>
                  <a:lnTo>
                    <a:pt x="10913652" y="0"/>
                  </a:lnTo>
                  <a:lnTo>
                    <a:pt x="10913652" y="1836857"/>
                  </a:lnTo>
                  <a:lnTo>
                    <a:pt x="0" y="1836857"/>
                  </a:lnTo>
                  <a:close/>
                </a:path>
              </a:pathLst>
            </a:custGeom>
            <a:solidFill>
              <a:srgbClr val="000000">
                <a:alpha val="0"/>
              </a:srgbClr>
            </a:solidFill>
          </p:spPr>
        </p:sp>
        <p:sp>
          <p:nvSpPr>
            <p:cNvPr name="TextBox 8" id="8"/>
            <p:cNvSpPr txBox="true"/>
            <p:nvPr/>
          </p:nvSpPr>
          <p:spPr>
            <a:xfrm>
              <a:off x="0" y="-28575"/>
              <a:ext cx="10913652" cy="1865432"/>
            </a:xfrm>
            <a:prstGeom prst="rect">
              <a:avLst/>
            </a:prstGeom>
          </p:spPr>
          <p:txBody>
            <a:bodyPr anchor="t" rtlCol="false" tIns="0" lIns="0" bIns="0" rIns="0"/>
            <a:lstStyle/>
            <a:p>
              <a:pPr algn="l">
                <a:lnSpc>
                  <a:spcPts val="6875"/>
                </a:lnSpc>
              </a:pPr>
              <a:r>
                <a:rPr lang="en-US" sz="5500" b="true">
                  <a:solidFill>
                    <a:srgbClr val="101014"/>
                  </a:solidFill>
                  <a:latin typeface="Playfair Display Bold"/>
                  <a:ea typeface="Playfair Display Bold"/>
                  <a:cs typeface="Playfair Display Bold"/>
                  <a:sym typeface="Playfair Display Bold"/>
                </a:rPr>
                <a:t>Key Project Deliverables</a:t>
              </a:r>
            </a:p>
          </p:txBody>
        </p:sp>
      </p:grpSp>
      <p:grpSp>
        <p:nvGrpSpPr>
          <p:cNvPr name="Group 9" id="9"/>
          <p:cNvGrpSpPr/>
          <p:nvPr/>
        </p:nvGrpSpPr>
        <p:grpSpPr>
          <a:xfrm rot="0">
            <a:off x="7845474" y="3431380"/>
            <a:ext cx="9455052" cy="4735416"/>
            <a:chOff x="0" y="0"/>
            <a:chExt cx="12606737" cy="6313888"/>
          </a:xfrm>
        </p:grpSpPr>
        <p:sp>
          <p:nvSpPr>
            <p:cNvPr name="Freeform 10" id="10"/>
            <p:cNvSpPr/>
            <p:nvPr/>
          </p:nvSpPr>
          <p:spPr>
            <a:xfrm flipH="false" flipV="false" rot="0">
              <a:off x="0" y="0"/>
              <a:ext cx="12606782" cy="6313932"/>
            </a:xfrm>
            <a:custGeom>
              <a:avLst/>
              <a:gdLst/>
              <a:ahLst/>
              <a:cxnLst/>
              <a:rect r="r" b="b" t="t" l="l"/>
              <a:pathLst>
                <a:path h="6313932" w="12606782">
                  <a:moveTo>
                    <a:pt x="0" y="63119"/>
                  </a:moveTo>
                  <a:cubicBezTo>
                    <a:pt x="0" y="28194"/>
                    <a:pt x="28321" y="0"/>
                    <a:pt x="63119" y="0"/>
                  </a:cubicBezTo>
                  <a:lnTo>
                    <a:pt x="12543663" y="0"/>
                  </a:lnTo>
                  <a:lnTo>
                    <a:pt x="12543663" y="6350"/>
                  </a:lnTo>
                  <a:lnTo>
                    <a:pt x="12543663" y="0"/>
                  </a:lnTo>
                  <a:cubicBezTo>
                    <a:pt x="12578461" y="0"/>
                    <a:pt x="12606782" y="28194"/>
                    <a:pt x="12606782" y="63119"/>
                  </a:cubicBezTo>
                  <a:lnTo>
                    <a:pt x="12600432" y="63119"/>
                  </a:lnTo>
                  <a:lnTo>
                    <a:pt x="12606782" y="63119"/>
                  </a:lnTo>
                  <a:lnTo>
                    <a:pt x="12606782" y="6250813"/>
                  </a:lnTo>
                  <a:lnTo>
                    <a:pt x="12600432" y="6250813"/>
                  </a:lnTo>
                  <a:lnTo>
                    <a:pt x="12606782" y="6250813"/>
                  </a:lnTo>
                  <a:cubicBezTo>
                    <a:pt x="12606782" y="6285611"/>
                    <a:pt x="12578461" y="6313932"/>
                    <a:pt x="12543663" y="6313932"/>
                  </a:cubicBezTo>
                  <a:lnTo>
                    <a:pt x="12543663" y="6307582"/>
                  </a:lnTo>
                  <a:lnTo>
                    <a:pt x="12543663" y="6313932"/>
                  </a:lnTo>
                  <a:lnTo>
                    <a:pt x="63119" y="6313932"/>
                  </a:lnTo>
                  <a:lnTo>
                    <a:pt x="63119" y="6307582"/>
                  </a:lnTo>
                  <a:lnTo>
                    <a:pt x="63119" y="6313932"/>
                  </a:lnTo>
                  <a:cubicBezTo>
                    <a:pt x="28321" y="6313932"/>
                    <a:pt x="0" y="6285738"/>
                    <a:pt x="0" y="6250813"/>
                  </a:cubicBezTo>
                  <a:lnTo>
                    <a:pt x="0" y="63119"/>
                  </a:lnTo>
                  <a:lnTo>
                    <a:pt x="6350" y="63119"/>
                  </a:lnTo>
                  <a:lnTo>
                    <a:pt x="0" y="63119"/>
                  </a:lnTo>
                  <a:moveTo>
                    <a:pt x="12700" y="63119"/>
                  </a:moveTo>
                  <a:lnTo>
                    <a:pt x="12700" y="6250813"/>
                  </a:lnTo>
                  <a:lnTo>
                    <a:pt x="6350" y="6250813"/>
                  </a:lnTo>
                  <a:lnTo>
                    <a:pt x="12700" y="6250813"/>
                  </a:lnTo>
                  <a:cubicBezTo>
                    <a:pt x="12700" y="6278626"/>
                    <a:pt x="35306" y="6301232"/>
                    <a:pt x="63119" y="6301232"/>
                  </a:cubicBezTo>
                  <a:lnTo>
                    <a:pt x="12543663" y="6301232"/>
                  </a:lnTo>
                  <a:cubicBezTo>
                    <a:pt x="12571476" y="6301232"/>
                    <a:pt x="12594082" y="6278626"/>
                    <a:pt x="12594082" y="6250813"/>
                  </a:cubicBezTo>
                  <a:lnTo>
                    <a:pt x="12594082" y="63119"/>
                  </a:lnTo>
                  <a:cubicBezTo>
                    <a:pt x="12594082" y="35306"/>
                    <a:pt x="12571476" y="12700"/>
                    <a:pt x="12543663" y="12700"/>
                  </a:cubicBezTo>
                  <a:lnTo>
                    <a:pt x="63119" y="12700"/>
                  </a:lnTo>
                  <a:lnTo>
                    <a:pt x="63119" y="6350"/>
                  </a:lnTo>
                  <a:lnTo>
                    <a:pt x="63119" y="12700"/>
                  </a:lnTo>
                  <a:cubicBezTo>
                    <a:pt x="35306" y="12700"/>
                    <a:pt x="12700" y="35306"/>
                    <a:pt x="12700" y="63119"/>
                  </a:cubicBezTo>
                  <a:close/>
                </a:path>
              </a:pathLst>
            </a:custGeom>
            <a:solidFill>
              <a:srgbClr val="000000">
                <a:alpha val="392"/>
              </a:srgbClr>
            </a:solidFill>
          </p:spPr>
        </p:sp>
      </p:grpSp>
      <p:grpSp>
        <p:nvGrpSpPr>
          <p:cNvPr name="Group 11" id="11"/>
          <p:cNvGrpSpPr/>
          <p:nvPr/>
        </p:nvGrpSpPr>
        <p:grpSpPr>
          <a:xfrm rot="0">
            <a:off x="7851824" y="3437731"/>
            <a:ext cx="9442352" cy="1282404"/>
            <a:chOff x="0" y="0"/>
            <a:chExt cx="12589803" cy="1709872"/>
          </a:xfrm>
        </p:grpSpPr>
        <p:sp>
          <p:nvSpPr>
            <p:cNvPr name="Freeform 12" id="12"/>
            <p:cNvSpPr/>
            <p:nvPr/>
          </p:nvSpPr>
          <p:spPr>
            <a:xfrm flipH="false" flipV="false" rot="0">
              <a:off x="10541" y="10541"/>
              <a:ext cx="12568682" cy="1688719"/>
            </a:xfrm>
            <a:custGeom>
              <a:avLst/>
              <a:gdLst/>
              <a:ahLst/>
              <a:cxnLst/>
              <a:rect r="r" b="b" t="t" l="l"/>
              <a:pathLst>
                <a:path h="1688719" w="12568682">
                  <a:moveTo>
                    <a:pt x="0" y="0"/>
                  </a:moveTo>
                  <a:lnTo>
                    <a:pt x="12568682" y="0"/>
                  </a:lnTo>
                  <a:lnTo>
                    <a:pt x="12568682" y="1688719"/>
                  </a:lnTo>
                  <a:lnTo>
                    <a:pt x="0" y="1688719"/>
                  </a:lnTo>
                  <a:close/>
                </a:path>
              </a:pathLst>
            </a:custGeom>
            <a:solidFill>
              <a:srgbClr val="FFFFFF">
                <a:alpha val="0"/>
              </a:srgbClr>
            </a:solidFill>
          </p:spPr>
        </p:sp>
      </p:grpSp>
      <p:grpSp>
        <p:nvGrpSpPr>
          <p:cNvPr name="Group 13" id="13"/>
          <p:cNvGrpSpPr/>
          <p:nvPr/>
        </p:nvGrpSpPr>
        <p:grpSpPr>
          <a:xfrm rot="0">
            <a:off x="8135342" y="3617365"/>
            <a:ext cx="4156429" cy="437194"/>
            <a:chOff x="0" y="0"/>
            <a:chExt cx="5541905" cy="582925"/>
          </a:xfrm>
        </p:grpSpPr>
        <p:sp>
          <p:nvSpPr>
            <p:cNvPr name="Freeform 14" id="14"/>
            <p:cNvSpPr/>
            <p:nvPr/>
          </p:nvSpPr>
          <p:spPr>
            <a:xfrm flipH="false" flipV="false" rot="0">
              <a:off x="0" y="0"/>
              <a:ext cx="5541905" cy="582925"/>
            </a:xfrm>
            <a:custGeom>
              <a:avLst/>
              <a:gdLst/>
              <a:ahLst/>
              <a:cxnLst/>
              <a:rect r="r" b="b" t="t" l="l"/>
              <a:pathLst>
                <a:path h="582925" w="5541905">
                  <a:moveTo>
                    <a:pt x="0" y="0"/>
                  </a:moveTo>
                  <a:lnTo>
                    <a:pt x="5541905" y="0"/>
                  </a:lnTo>
                  <a:lnTo>
                    <a:pt x="5541905" y="582925"/>
                  </a:lnTo>
                  <a:lnTo>
                    <a:pt x="0" y="582925"/>
                  </a:lnTo>
                  <a:close/>
                </a:path>
              </a:pathLst>
            </a:custGeom>
            <a:solidFill>
              <a:srgbClr val="000000">
                <a:alpha val="0"/>
              </a:srgbClr>
            </a:solidFill>
          </p:spPr>
        </p:sp>
        <p:sp>
          <p:nvSpPr>
            <p:cNvPr name="TextBox 15" id="15"/>
            <p:cNvSpPr txBox="true"/>
            <p:nvPr/>
          </p:nvSpPr>
          <p:spPr>
            <a:xfrm>
              <a:off x="0" y="-66675"/>
              <a:ext cx="5541905" cy="649600"/>
            </a:xfrm>
            <a:prstGeom prst="rect">
              <a:avLst/>
            </a:prstGeom>
          </p:spPr>
          <p:txBody>
            <a:bodyPr anchor="t" rtlCol="false" tIns="0" lIns="0" bIns="0" rIns="0"/>
            <a:lstStyle/>
            <a:p>
              <a:pPr algn="l">
                <a:lnSpc>
                  <a:spcPts val="3499"/>
                </a:lnSpc>
              </a:pPr>
              <a:r>
                <a:rPr lang="en-US" sz="2249">
                  <a:solidFill>
                    <a:srgbClr val="000000"/>
                  </a:solidFill>
                  <a:latin typeface="Open Sans"/>
                  <a:ea typeface="Open Sans"/>
                  <a:cs typeface="Open Sans"/>
                  <a:sym typeface="Open Sans"/>
                </a:rPr>
                <a:t>Fully Functional Web Application</a:t>
              </a:r>
            </a:p>
          </p:txBody>
        </p:sp>
      </p:grpSp>
      <p:grpSp>
        <p:nvGrpSpPr>
          <p:cNvPr name="Group 16" id="16"/>
          <p:cNvGrpSpPr/>
          <p:nvPr/>
        </p:nvGrpSpPr>
        <p:grpSpPr>
          <a:xfrm rot="0">
            <a:off x="12853341" y="3617365"/>
            <a:ext cx="4157316" cy="1129680"/>
            <a:chOff x="0" y="0"/>
            <a:chExt cx="5543088" cy="1506240"/>
          </a:xfrm>
        </p:grpSpPr>
        <p:sp>
          <p:nvSpPr>
            <p:cNvPr name="Freeform 17" id="17"/>
            <p:cNvSpPr/>
            <p:nvPr/>
          </p:nvSpPr>
          <p:spPr>
            <a:xfrm flipH="false" flipV="false" rot="0">
              <a:off x="0" y="0"/>
              <a:ext cx="5543088" cy="1506240"/>
            </a:xfrm>
            <a:custGeom>
              <a:avLst/>
              <a:gdLst/>
              <a:ahLst/>
              <a:cxnLst/>
              <a:rect r="r" b="b" t="t" l="l"/>
              <a:pathLst>
                <a:path h="1506240" w="5543088">
                  <a:moveTo>
                    <a:pt x="0" y="0"/>
                  </a:moveTo>
                  <a:lnTo>
                    <a:pt x="5543088" y="0"/>
                  </a:lnTo>
                  <a:lnTo>
                    <a:pt x="5543088" y="1506240"/>
                  </a:lnTo>
                  <a:lnTo>
                    <a:pt x="0" y="1506240"/>
                  </a:lnTo>
                  <a:close/>
                </a:path>
              </a:pathLst>
            </a:custGeom>
            <a:solidFill>
              <a:srgbClr val="000000">
                <a:alpha val="0"/>
              </a:srgbClr>
            </a:solidFill>
          </p:spPr>
        </p:sp>
        <p:sp>
          <p:nvSpPr>
            <p:cNvPr name="TextBox 18" id="18"/>
            <p:cNvSpPr txBox="true"/>
            <p:nvPr/>
          </p:nvSpPr>
          <p:spPr>
            <a:xfrm>
              <a:off x="0" y="-9525"/>
              <a:ext cx="5543088" cy="1515765"/>
            </a:xfrm>
            <a:prstGeom prst="rect">
              <a:avLst/>
            </a:prstGeom>
          </p:spPr>
          <p:txBody>
            <a:bodyPr anchor="t" rtlCol="false" tIns="0" lIns="0" bIns="0" rIns="0"/>
            <a:lstStyle/>
            <a:p>
              <a:pPr algn="l">
                <a:lnSpc>
                  <a:spcPts val="2550"/>
                </a:lnSpc>
              </a:pPr>
              <a:r>
                <a:rPr lang="en-US" sz="2125">
                  <a:solidFill>
                    <a:srgbClr val="000000"/>
                  </a:solidFill>
                  <a:latin typeface="Arab Times"/>
                  <a:ea typeface="Arab Times"/>
                  <a:cs typeface="Arab Times"/>
                  <a:sym typeface="Arab Times"/>
                </a:rPr>
                <a:t>A fully functional system for billing, inventory, and accounting management.</a:t>
              </a:r>
            </a:p>
          </p:txBody>
        </p:sp>
      </p:grpSp>
      <p:grpSp>
        <p:nvGrpSpPr>
          <p:cNvPr name="Group 19" id="19"/>
          <p:cNvGrpSpPr/>
          <p:nvPr/>
        </p:nvGrpSpPr>
        <p:grpSpPr>
          <a:xfrm rot="0">
            <a:off x="7851824" y="4704259"/>
            <a:ext cx="9442352" cy="1736031"/>
            <a:chOff x="0" y="0"/>
            <a:chExt cx="12589803" cy="2314708"/>
          </a:xfrm>
        </p:grpSpPr>
        <p:sp>
          <p:nvSpPr>
            <p:cNvPr name="Freeform 20" id="20"/>
            <p:cNvSpPr/>
            <p:nvPr/>
          </p:nvSpPr>
          <p:spPr>
            <a:xfrm flipH="false" flipV="false" rot="0">
              <a:off x="10541" y="10541"/>
              <a:ext cx="12568682" cy="2293620"/>
            </a:xfrm>
            <a:custGeom>
              <a:avLst/>
              <a:gdLst/>
              <a:ahLst/>
              <a:cxnLst/>
              <a:rect r="r" b="b" t="t" l="l"/>
              <a:pathLst>
                <a:path h="2293620" w="12568682">
                  <a:moveTo>
                    <a:pt x="0" y="0"/>
                  </a:moveTo>
                  <a:lnTo>
                    <a:pt x="12568682" y="0"/>
                  </a:lnTo>
                  <a:lnTo>
                    <a:pt x="12568682" y="2293620"/>
                  </a:lnTo>
                  <a:lnTo>
                    <a:pt x="0" y="2293620"/>
                  </a:lnTo>
                  <a:close/>
                </a:path>
              </a:pathLst>
            </a:custGeom>
            <a:solidFill>
              <a:srgbClr val="000000">
                <a:alpha val="0"/>
              </a:srgbClr>
            </a:solidFill>
          </p:spPr>
        </p:sp>
      </p:grpSp>
      <p:grpSp>
        <p:nvGrpSpPr>
          <p:cNvPr name="Group 21" id="21"/>
          <p:cNvGrpSpPr/>
          <p:nvPr/>
        </p:nvGrpSpPr>
        <p:grpSpPr>
          <a:xfrm rot="0">
            <a:off x="8135342" y="4883894"/>
            <a:ext cx="2491725" cy="433541"/>
            <a:chOff x="0" y="0"/>
            <a:chExt cx="3322300" cy="578055"/>
          </a:xfrm>
        </p:grpSpPr>
        <p:sp>
          <p:nvSpPr>
            <p:cNvPr name="Freeform 22" id="22"/>
            <p:cNvSpPr/>
            <p:nvPr/>
          </p:nvSpPr>
          <p:spPr>
            <a:xfrm flipH="false" flipV="false" rot="0">
              <a:off x="0" y="0"/>
              <a:ext cx="3322300" cy="578055"/>
            </a:xfrm>
            <a:custGeom>
              <a:avLst/>
              <a:gdLst/>
              <a:ahLst/>
              <a:cxnLst/>
              <a:rect r="r" b="b" t="t" l="l"/>
              <a:pathLst>
                <a:path h="578055" w="3322300">
                  <a:moveTo>
                    <a:pt x="0" y="0"/>
                  </a:moveTo>
                  <a:lnTo>
                    <a:pt x="3322300" y="0"/>
                  </a:lnTo>
                  <a:lnTo>
                    <a:pt x="3322300" y="578055"/>
                  </a:lnTo>
                  <a:lnTo>
                    <a:pt x="0" y="578055"/>
                  </a:lnTo>
                  <a:close/>
                </a:path>
              </a:pathLst>
            </a:custGeom>
            <a:solidFill>
              <a:srgbClr val="000000">
                <a:alpha val="0"/>
              </a:srgbClr>
            </a:solidFill>
          </p:spPr>
        </p:sp>
        <p:sp>
          <p:nvSpPr>
            <p:cNvPr name="TextBox 23" id="23"/>
            <p:cNvSpPr txBox="true"/>
            <p:nvPr/>
          </p:nvSpPr>
          <p:spPr>
            <a:xfrm>
              <a:off x="0" y="-95250"/>
              <a:ext cx="3322300" cy="673305"/>
            </a:xfrm>
            <a:prstGeom prst="rect">
              <a:avLst/>
            </a:prstGeom>
          </p:spPr>
          <p:txBody>
            <a:bodyPr anchor="t" rtlCol="false" tIns="0" lIns="0" bIns="0" rIns="0"/>
            <a:lstStyle/>
            <a:p>
              <a:pPr algn="l">
                <a:lnSpc>
                  <a:spcPts val="3500"/>
                </a:lnSpc>
              </a:pPr>
              <a:r>
                <a:rPr lang="en-US" sz="2125">
                  <a:solidFill>
                    <a:srgbClr val="000000"/>
                  </a:solidFill>
                  <a:latin typeface="Open Sans"/>
                  <a:ea typeface="Open Sans"/>
                  <a:cs typeface="Open Sans"/>
                  <a:sym typeface="Open Sans"/>
                </a:rPr>
                <a:t>User Documentation</a:t>
              </a:r>
            </a:p>
          </p:txBody>
        </p:sp>
      </p:grpSp>
      <p:grpSp>
        <p:nvGrpSpPr>
          <p:cNvPr name="Group 24" id="24"/>
          <p:cNvGrpSpPr/>
          <p:nvPr/>
        </p:nvGrpSpPr>
        <p:grpSpPr>
          <a:xfrm rot="0">
            <a:off x="12853341" y="4883894"/>
            <a:ext cx="4157316" cy="650876"/>
            <a:chOff x="0" y="0"/>
            <a:chExt cx="5543088" cy="867835"/>
          </a:xfrm>
        </p:grpSpPr>
        <p:sp>
          <p:nvSpPr>
            <p:cNvPr name="Freeform 25" id="25"/>
            <p:cNvSpPr/>
            <p:nvPr/>
          </p:nvSpPr>
          <p:spPr>
            <a:xfrm flipH="false" flipV="false" rot="0">
              <a:off x="0" y="0"/>
              <a:ext cx="5543088" cy="867835"/>
            </a:xfrm>
            <a:custGeom>
              <a:avLst/>
              <a:gdLst/>
              <a:ahLst/>
              <a:cxnLst/>
              <a:rect r="r" b="b" t="t" l="l"/>
              <a:pathLst>
                <a:path h="867835" w="5543088">
                  <a:moveTo>
                    <a:pt x="0" y="0"/>
                  </a:moveTo>
                  <a:lnTo>
                    <a:pt x="5543088" y="0"/>
                  </a:lnTo>
                  <a:lnTo>
                    <a:pt x="5543088" y="867835"/>
                  </a:lnTo>
                  <a:lnTo>
                    <a:pt x="0" y="867835"/>
                  </a:lnTo>
                  <a:close/>
                </a:path>
              </a:pathLst>
            </a:custGeom>
            <a:solidFill>
              <a:srgbClr val="000000">
                <a:alpha val="0"/>
              </a:srgbClr>
            </a:solidFill>
          </p:spPr>
        </p:sp>
        <p:sp>
          <p:nvSpPr>
            <p:cNvPr name="TextBox 26" id="26"/>
            <p:cNvSpPr txBox="true"/>
            <p:nvPr/>
          </p:nvSpPr>
          <p:spPr>
            <a:xfrm>
              <a:off x="0" y="-9525"/>
              <a:ext cx="5543088" cy="877360"/>
            </a:xfrm>
            <a:prstGeom prst="rect">
              <a:avLst/>
            </a:prstGeom>
          </p:spPr>
          <p:txBody>
            <a:bodyPr anchor="t" rtlCol="false" tIns="0" lIns="0" bIns="0" rIns="0"/>
            <a:lstStyle/>
            <a:p>
              <a:pPr algn="l">
                <a:lnSpc>
                  <a:spcPts val="2550"/>
                </a:lnSpc>
              </a:pPr>
              <a:r>
                <a:rPr lang="en-US" sz="2125">
                  <a:solidFill>
                    <a:srgbClr val="000000"/>
                  </a:solidFill>
                  <a:latin typeface="Arab Times"/>
                  <a:ea typeface="Arab Times"/>
                  <a:cs typeface="Arab Times"/>
                  <a:sym typeface="Arab Times"/>
                </a:rPr>
                <a:t>A manual with setup instructions and usage guidelines.</a:t>
              </a:r>
            </a:p>
          </p:txBody>
        </p:sp>
      </p:grpSp>
      <p:grpSp>
        <p:nvGrpSpPr>
          <p:cNvPr name="Group 27" id="27"/>
          <p:cNvGrpSpPr/>
          <p:nvPr/>
        </p:nvGrpSpPr>
        <p:grpSpPr>
          <a:xfrm rot="0">
            <a:off x="7851824" y="6424412"/>
            <a:ext cx="9442352" cy="1736031"/>
            <a:chOff x="0" y="0"/>
            <a:chExt cx="12589803" cy="2314708"/>
          </a:xfrm>
        </p:grpSpPr>
        <p:sp>
          <p:nvSpPr>
            <p:cNvPr name="Freeform 28" id="28"/>
            <p:cNvSpPr/>
            <p:nvPr/>
          </p:nvSpPr>
          <p:spPr>
            <a:xfrm flipH="false" flipV="false" rot="0">
              <a:off x="10541" y="10541"/>
              <a:ext cx="12568682" cy="2293620"/>
            </a:xfrm>
            <a:custGeom>
              <a:avLst/>
              <a:gdLst/>
              <a:ahLst/>
              <a:cxnLst/>
              <a:rect r="r" b="b" t="t" l="l"/>
              <a:pathLst>
                <a:path h="2293620" w="12568682">
                  <a:moveTo>
                    <a:pt x="0" y="0"/>
                  </a:moveTo>
                  <a:lnTo>
                    <a:pt x="12568682" y="0"/>
                  </a:lnTo>
                  <a:lnTo>
                    <a:pt x="12568682" y="2293620"/>
                  </a:lnTo>
                  <a:lnTo>
                    <a:pt x="0" y="2293620"/>
                  </a:lnTo>
                  <a:close/>
                </a:path>
              </a:pathLst>
            </a:custGeom>
            <a:solidFill>
              <a:srgbClr val="FFFFFF">
                <a:alpha val="0"/>
              </a:srgbClr>
            </a:solidFill>
          </p:spPr>
        </p:sp>
      </p:grpSp>
      <p:grpSp>
        <p:nvGrpSpPr>
          <p:cNvPr name="Group 29" id="29"/>
          <p:cNvGrpSpPr/>
          <p:nvPr/>
        </p:nvGrpSpPr>
        <p:grpSpPr>
          <a:xfrm rot="0">
            <a:off x="8135342" y="6604049"/>
            <a:ext cx="3766515" cy="433542"/>
            <a:chOff x="0" y="0"/>
            <a:chExt cx="5022020" cy="578057"/>
          </a:xfrm>
        </p:grpSpPr>
        <p:sp>
          <p:nvSpPr>
            <p:cNvPr name="Freeform 30" id="30"/>
            <p:cNvSpPr/>
            <p:nvPr/>
          </p:nvSpPr>
          <p:spPr>
            <a:xfrm flipH="false" flipV="false" rot="0">
              <a:off x="0" y="0"/>
              <a:ext cx="5022020" cy="578057"/>
            </a:xfrm>
            <a:custGeom>
              <a:avLst/>
              <a:gdLst/>
              <a:ahLst/>
              <a:cxnLst/>
              <a:rect r="r" b="b" t="t" l="l"/>
              <a:pathLst>
                <a:path h="578057" w="5022020">
                  <a:moveTo>
                    <a:pt x="0" y="0"/>
                  </a:moveTo>
                  <a:lnTo>
                    <a:pt x="5022020" y="0"/>
                  </a:lnTo>
                  <a:lnTo>
                    <a:pt x="5022020" y="578057"/>
                  </a:lnTo>
                  <a:lnTo>
                    <a:pt x="0" y="578057"/>
                  </a:lnTo>
                  <a:close/>
                </a:path>
              </a:pathLst>
            </a:custGeom>
            <a:solidFill>
              <a:srgbClr val="000000">
                <a:alpha val="0"/>
              </a:srgbClr>
            </a:solidFill>
          </p:spPr>
        </p:sp>
        <p:sp>
          <p:nvSpPr>
            <p:cNvPr name="TextBox 31" id="31"/>
            <p:cNvSpPr txBox="true"/>
            <p:nvPr/>
          </p:nvSpPr>
          <p:spPr>
            <a:xfrm>
              <a:off x="0" y="-95250"/>
              <a:ext cx="5022020" cy="673307"/>
            </a:xfrm>
            <a:prstGeom prst="rect">
              <a:avLst/>
            </a:prstGeom>
          </p:spPr>
          <p:txBody>
            <a:bodyPr anchor="t" rtlCol="false" tIns="0" lIns="0" bIns="0" rIns="0"/>
            <a:lstStyle/>
            <a:p>
              <a:pPr algn="l">
                <a:lnSpc>
                  <a:spcPts val="3500"/>
                </a:lnSpc>
              </a:pPr>
              <a:r>
                <a:rPr lang="en-US" sz="2125">
                  <a:solidFill>
                    <a:srgbClr val="000000"/>
                  </a:solidFill>
                  <a:latin typeface="Open Sans"/>
                  <a:ea typeface="Open Sans"/>
                  <a:cs typeface="Open Sans"/>
                  <a:sym typeface="Open Sans"/>
                </a:rPr>
                <a:t>Performance &amp; Security Report</a:t>
              </a:r>
            </a:p>
          </p:txBody>
        </p:sp>
      </p:grpSp>
      <p:grpSp>
        <p:nvGrpSpPr>
          <p:cNvPr name="Group 32" id="32"/>
          <p:cNvGrpSpPr/>
          <p:nvPr/>
        </p:nvGrpSpPr>
        <p:grpSpPr>
          <a:xfrm rot="0">
            <a:off x="12853341" y="6604049"/>
            <a:ext cx="4157316" cy="878042"/>
            <a:chOff x="0" y="0"/>
            <a:chExt cx="5543088" cy="1170723"/>
          </a:xfrm>
        </p:grpSpPr>
        <p:sp>
          <p:nvSpPr>
            <p:cNvPr name="Freeform 33" id="33"/>
            <p:cNvSpPr/>
            <p:nvPr/>
          </p:nvSpPr>
          <p:spPr>
            <a:xfrm flipH="false" flipV="false" rot="0">
              <a:off x="0" y="0"/>
              <a:ext cx="5543088" cy="1170723"/>
            </a:xfrm>
            <a:custGeom>
              <a:avLst/>
              <a:gdLst/>
              <a:ahLst/>
              <a:cxnLst/>
              <a:rect r="r" b="b" t="t" l="l"/>
              <a:pathLst>
                <a:path h="1170723" w="5543088">
                  <a:moveTo>
                    <a:pt x="0" y="0"/>
                  </a:moveTo>
                  <a:lnTo>
                    <a:pt x="5543088" y="0"/>
                  </a:lnTo>
                  <a:lnTo>
                    <a:pt x="5543088" y="1170723"/>
                  </a:lnTo>
                  <a:lnTo>
                    <a:pt x="0" y="1170723"/>
                  </a:lnTo>
                  <a:close/>
                </a:path>
              </a:pathLst>
            </a:custGeom>
            <a:solidFill>
              <a:srgbClr val="000000">
                <a:alpha val="0"/>
              </a:srgbClr>
            </a:solidFill>
          </p:spPr>
        </p:sp>
        <p:sp>
          <p:nvSpPr>
            <p:cNvPr name="TextBox 34" id="34"/>
            <p:cNvSpPr txBox="true"/>
            <p:nvPr/>
          </p:nvSpPr>
          <p:spPr>
            <a:xfrm>
              <a:off x="0" y="-95250"/>
              <a:ext cx="5543088" cy="1265973"/>
            </a:xfrm>
            <a:prstGeom prst="rect">
              <a:avLst/>
            </a:prstGeom>
          </p:spPr>
          <p:txBody>
            <a:bodyPr anchor="t" rtlCol="false" tIns="0" lIns="0" bIns="0" rIns="0"/>
            <a:lstStyle/>
            <a:p>
              <a:pPr algn="l">
                <a:lnSpc>
                  <a:spcPts val="3500"/>
                </a:lnSpc>
              </a:pPr>
              <a:r>
                <a:rPr lang="en-US" sz="2125">
                  <a:solidFill>
                    <a:srgbClr val="000000"/>
                  </a:solidFill>
                  <a:latin typeface="Open Sans"/>
                  <a:ea typeface="Open Sans"/>
                  <a:cs typeface="Open Sans"/>
                  <a:sym typeface="Open Sans"/>
                </a:rPr>
                <a:t>A report on system performance and security measures.</a:t>
              </a:r>
            </a:p>
          </p:txBody>
        </p:sp>
      </p:grpSp>
      <p:sp>
        <p:nvSpPr>
          <p:cNvPr name="Freeform 35" id="35" descr="Screenshot 2024-11-17 at 11.18.54 PM.png"/>
          <p:cNvSpPr/>
          <p:nvPr/>
        </p:nvSpPr>
        <p:spPr>
          <a:xfrm flipH="false" flipV="false" rot="0">
            <a:off x="-23812" y="-7938"/>
            <a:ext cx="6661334" cy="10302875"/>
          </a:xfrm>
          <a:custGeom>
            <a:avLst/>
            <a:gdLst/>
            <a:ahLst/>
            <a:cxnLst/>
            <a:rect r="r" b="b" t="t" l="l"/>
            <a:pathLst>
              <a:path h="10302875" w="6661334">
                <a:moveTo>
                  <a:pt x="0" y="0"/>
                </a:moveTo>
                <a:lnTo>
                  <a:pt x="6661333" y="0"/>
                </a:lnTo>
                <a:lnTo>
                  <a:pt x="6661333" y="10302875"/>
                </a:lnTo>
                <a:lnTo>
                  <a:pt x="0" y="10302875"/>
                </a:lnTo>
                <a:lnTo>
                  <a:pt x="0" y="0"/>
                </a:lnTo>
                <a:close/>
              </a:path>
            </a:pathLst>
          </a:custGeom>
          <a:blipFill>
            <a:blip r:embed="rId2"/>
            <a:stretch>
              <a:fillRect l="0" t="-42" r="0" b="-42"/>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938" y="-7938"/>
            <a:ext cx="18303875" cy="10302875"/>
            <a:chOff x="0" y="0"/>
            <a:chExt cx="24405167" cy="13737167"/>
          </a:xfrm>
        </p:grpSpPr>
        <p:sp>
          <p:nvSpPr>
            <p:cNvPr name="Freeform 3" id="3"/>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0C0C0E"/>
            </a:solidFill>
          </p:spPr>
        </p:sp>
      </p:grpSp>
      <p:grpSp>
        <p:nvGrpSpPr>
          <p:cNvPr name="Group 4" id="4"/>
          <p:cNvGrpSpPr/>
          <p:nvPr/>
        </p:nvGrpSpPr>
        <p:grpSpPr>
          <a:xfrm rot="0">
            <a:off x="0" y="0"/>
            <a:ext cx="18303875" cy="10302875"/>
            <a:chOff x="0" y="0"/>
            <a:chExt cx="24405167" cy="13737167"/>
          </a:xfrm>
        </p:grpSpPr>
        <p:sp>
          <p:nvSpPr>
            <p:cNvPr name="Freeform 5" id="5"/>
            <p:cNvSpPr/>
            <p:nvPr/>
          </p:nvSpPr>
          <p:spPr>
            <a:xfrm flipH="false" flipV="false" rot="0">
              <a:off x="10541" y="10541"/>
              <a:ext cx="24383999" cy="13715999"/>
            </a:xfrm>
            <a:custGeom>
              <a:avLst/>
              <a:gdLst/>
              <a:ahLst/>
              <a:cxnLst/>
              <a:rect r="r" b="b" t="t" l="l"/>
              <a:pathLst>
                <a:path h="13715999" w="24383999">
                  <a:moveTo>
                    <a:pt x="0" y="0"/>
                  </a:moveTo>
                  <a:lnTo>
                    <a:pt x="24383999" y="0"/>
                  </a:lnTo>
                  <a:lnTo>
                    <a:pt x="24383999" y="13715999"/>
                  </a:lnTo>
                  <a:lnTo>
                    <a:pt x="0" y="13715999"/>
                  </a:lnTo>
                  <a:close/>
                </a:path>
              </a:pathLst>
            </a:custGeom>
            <a:solidFill>
              <a:srgbClr val="FFFFFF"/>
            </a:solidFill>
          </p:spPr>
        </p:sp>
      </p:grpSp>
      <p:grpSp>
        <p:nvGrpSpPr>
          <p:cNvPr name="Group 6" id="6"/>
          <p:cNvGrpSpPr/>
          <p:nvPr/>
        </p:nvGrpSpPr>
        <p:grpSpPr>
          <a:xfrm rot="0">
            <a:off x="779562" y="1225063"/>
            <a:ext cx="9074735" cy="1409417"/>
            <a:chOff x="0" y="0"/>
            <a:chExt cx="12099647" cy="1879222"/>
          </a:xfrm>
        </p:grpSpPr>
        <p:sp>
          <p:nvSpPr>
            <p:cNvPr name="Freeform 7" id="7"/>
            <p:cNvSpPr/>
            <p:nvPr/>
          </p:nvSpPr>
          <p:spPr>
            <a:xfrm flipH="false" flipV="false" rot="0">
              <a:off x="0" y="0"/>
              <a:ext cx="12099647" cy="1879223"/>
            </a:xfrm>
            <a:custGeom>
              <a:avLst/>
              <a:gdLst/>
              <a:ahLst/>
              <a:cxnLst/>
              <a:rect r="r" b="b" t="t" l="l"/>
              <a:pathLst>
                <a:path h="1879223" w="12099647">
                  <a:moveTo>
                    <a:pt x="0" y="0"/>
                  </a:moveTo>
                  <a:lnTo>
                    <a:pt x="12099647" y="0"/>
                  </a:lnTo>
                  <a:lnTo>
                    <a:pt x="12099647" y="1879223"/>
                  </a:lnTo>
                  <a:lnTo>
                    <a:pt x="0" y="1879223"/>
                  </a:lnTo>
                  <a:close/>
                </a:path>
              </a:pathLst>
            </a:custGeom>
            <a:solidFill>
              <a:srgbClr val="000000">
                <a:alpha val="0"/>
              </a:srgbClr>
            </a:solidFill>
          </p:spPr>
        </p:sp>
        <p:sp>
          <p:nvSpPr>
            <p:cNvPr name="TextBox 8" id="8"/>
            <p:cNvSpPr txBox="true"/>
            <p:nvPr/>
          </p:nvSpPr>
          <p:spPr>
            <a:xfrm>
              <a:off x="0" y="-28575"/>
              <a:ext cx="12099647" cy="1907797"/>
            </a:xfrm>
            <a:prstGeom prst="rect">
              <a:avLst/>
            </a:prstGeom>
          </p:spPr>
          <p:txBody>
            <a:bodyPr anchor="t" rtlCol="false" tIns="0" lIns="0" bIns="0" rIns="0"/>
            <a:lstStyle/>
            <a:p>
              <a:pPr algn="l">
                <a:lnSpc>
                  <a:spcPts val="6875"/>
                </a:lnSpc>
              </a:pPr>
              <a:r>
                <a:rPr lang="en-US" sz="5500" b="true">
                  <a:solidFill>
                    <a:srgbClr val="101014"/>
                  </a:solidFill>
                  <a:latin typeface="Playfair Display Bold"/>
                  <a:ea typeface="Playfair Display Bold"/>
                  <a:cs typeface="Playfair Display Bold"/>
                  <a:sym typeface="Playfair Display Bold"/>
                </a:rPr>
                <a:t>Next Steps and Conclusion</a:t>
              </a:r>
            </a:p>
          </p:txBody>
        </p:sp>
      </p:grpSp>
      <p:grpSp>
        <p:nvGrpSpPr>
          <p:cNvPr name="Group 9" id="9"/>
          <p:cNvGrpSpPr/>
          <p:nvPr/>
        </p:nvGrpSpPr>
        <p:grpSpPr>
          <a:xfrm rot="0">
            <a:off x="779562" y="4360210"/>
            <a:ext cx="653754" cy="653754"/>
            <a:chOff x="0" y="0"/>
            <a:chExt cx="871672" cy="871672"/>
          </a:xfrm>
        </p:grpSpPr>
        <p:sp>
          <p:nvSpPr>
            <p:cNvPr name="Freeform 10" id="10"/>
            <p:cNvSpPr/>
            <p:nvPr/>
          </p:nvSpPr>
          <p:spPr>
            <a:xfrm flipH="false" flipV="false" rot="0">
              <a:off x="10541" y="10541"/>
              <a:ext cx="850519" cy="850519"/>
            </a:xfrm>
            <a:custGeom>
              <a:avLst/>
              <a:gdLst/>
              <a:ahLst/>
              <a:cxnLst/>
              <a:rect r="r" b="b" t="t" l="l"/>
              <a:pathLst>
                <a:path h="850519" w="850519">
                  <a:moveTo>
                    <a:pt x="0" y="56769"/>
                  </a:moveTo>
                  <a:cubicBezTo>
                    <a:pt x="0" y="25400"/>
                    <a:pt x="25400" y="0"/>
                    <a:pt x="56769" y="0"/>
                  </a:cubicBezTo>
                  <a:lnTo>
                    <a:pt x="793877" y="0"/>
                  </a:lnTo>
                  <a:cubicBezTo>
                    <a:pt x="825246" y="0"/>
                    <a:pt x="850519" y="25400"/>
                    <a:pt x="850519" y="56642"/>
                  </a:cubicBezTo>
                  <a:lnTo>
                    <a:pt x="850519" y="793877"/>
                  </a:lnTo>
                  <a:cubicBezTo>
                    <a:pt x="850519" y="825246"/>
                    <a:pt x="825119" y="850519"/>
                    <a:pt x="793877" y="850519"/>
                  </a:cubicBezTo>
                  <a:lnTo>
                    <a:pt x="56769" y="850519"/>
                  </a:lnTo>
                  <a:cubicBezTo>
                    <a:pt x="25400" y="850519"/>
                    <a:pt x="127" y="825119"/>
                    <a:pt x="127" y="793877"/>
                  </a:cubicBezTo>
                  <a:close/>
                </a:path>
              </a:pathLst>
            </a:custGeom>
            <a:solidFill>
              <a:srgbClr val="E0E0EC"/>
            </a:solidFill>
          </p:spPr>
        </p:sp>
      </p:grpSp>
      <p:grpSp>
        <p:nvGrpSpPr>
          <p:cNvPr name="Group 11" id="11"/>
          <p:cNvGrpSpPr/>
          <p:nvPr/>
        </p:nvGrpSpPr>
        <p:grpSpPr>
          <a:xfrm rot="0">
            <a:off x="943842" y="4339591"/>
            <a:ext cx="325195" cy="548831"/>
            <a:chOff x="0" y="0"/>
            <a:chExt cx="348403" cy="588000"/>
          </a:xfrm>
        </p:grpSpPr>
        <p:sp>
          <p:nvSpPr>
            <p:cNvPr name="Freeform 12" id="12"/>
            <p:cNvSpPr/>
            <p:nvPr/>
          </p:nvSpPr>
          <p:spPr>
            <a:xfrm flipH="false" flipV="false" rot="0">
              <a:off x="0" y="0"/>
              <a:ext cx="348403" cy="588000"/>
            </a:xfrm>
            <a:custGeom>
              <a:avLst/>
              <a:gdLst/>
              <a:ahLst/>
              <a:cxnLst/>
              <a:rect r="r" b="b" t="t" l="l"/>
              <a:pathLst>
                <a:path h="588000" w="348403">
                  <a:moveTo>
                    <a:pt x="0" y="0"/>
                  </a:moveTo>
                  <a:lnTo>
                    <a:pt x="348403" y="0"/>
                  </a:lnTo>
                  <a:lnTo>
                    <a:pt x="348403" y="588000"/>
                  </a:lnTo>
                  <a:lnTo>
                    <a:pt x="0" y="588000"/>
                  </a:lnTo>
                  <a:close/>
                </a:path>
              </a:pathLst>
            </a:custGeom>
            <a:solidFill>
              <a:srgbClr val="000000">
                <a:alpha val="0"/>
              </a:srgbClr>
            </a:solidFill>
          </p:spPr>
        </p:sp>
        <p:sp>
          <p:nvSpPr>
            <p:cNvPr name="TextBox 13" id="13"/>
            <p:cNvSpPr txBox="true"/>
            <p:nvPr/>
          </p:nvSpPr>
          <p:spPr>
            <a:xfrm>
              <a:off x="0" y="66675"/>
              <a:ext cx="348403" cy="521325"/>
            </a:xfrm>
            <a:prstGeom prst="rect">
              <a:avLst/>
            </a:prstGeom>
          </p:spPr>
          <p:txBody>
            <a:bodyPr anchor="t" rtlCol="false" tIns="0" lIns="0" bIns="0" rIns="0"/>
            <a:lstStyle/>
            <a:p>
              <a:pPr algn="ctr">
                <a:lnSpc>
                  <a:spcPts val="3250"/>
                </a:lnSpc>
              </a:pPr>
              <a:r>
                <a:rPr lang="en-US" sz="3250" b="true">
                  <a:solidFill>
                    <a:srgbClr val="39393C"/>
                  </a:solidFill>
                  <a:latin typeface="Playfair Display Bold"/>
                  <a:ea typeface="Playfair Display Bold"/>
                  <a:cs typeface="Playfair Display Bold"/>
                  <a:sym typeface="Playfair Display Bold"/>
                </a:rPr>
                <a:t>1</a:t>
              </a:r>
            </a:p>
          </p:txBody>
        </p:sp>
      </p:grpSp>
      <p:grpSp>
        <p:nvGrpSpPr>
          <p:cNvPr name="Group 14" id="14"/>
          <p:cNvGrpSpPr/>
          <p:nvPr/>
        </p:nvGrpSpPr>
        <p:grpSpPr>
          <a:xfrm rot="0">
            <a:off x="1700958" y="4360210"/>
            <a:ext cx="2121454" cy="653754"/>
            <a:chOff x="0" y="0"/>
            <a:chExt cx="2828605" cy="871672"/>
          </a:xfrm>
        </p:grpSpPr>
        <p:sp>
          <p:nvSpPr>
            <p:cNvPr name="Freeform 15" id="15"/>
            <p:cNvSpPr/>
            <p:nvPr/>
          </p:nvSpPr>
          <p:spPr>
            <a:xfrm flipH="false" flipV="false" rot="0">
              <a:off x="0" y="0"/>
              <a:ext cx="2828605" cy="871672"/>
            </a:xfrm>
            <a:custGeom>
              <a:avLst/>
              <a:gdLst/>
              <a:ahLst/>
              <a:cxnLst/>
              <a:rect r="r" b="b" t="t" l="l"/>
              <a:pathLst>
                <a:path h="871672" w="2828605">
                  <a:moveTo>
                    <a:pt x="0" y="0"/>
                  </a:moveTo>
                  <a:lnTo>
                    <a:pt x="2828605" y="0"/>
                  </a:lnTo>
                  <a:lnTo>
                    <a:pt x="2828605" y="871672"/>
                  </a:lnTo>
                  <a:lnTo>
                    <a:pt x="0" y="871672"/>
                  </a:lnTo>
                  <a:close/>
                </a:path>
              </a:pathLst>
            </a:custGeom>
            <a:solidFill>
              <a:srgbClr val="000000">
                <a:alpha val="0"/>
              </a:srgbClr>
            </a:solidFill>
          </p:spPr>
        </p:sp>
        <p:sp>
          <p:nvSpPr>
            <p:cNvPr name="TextBox 16" id="16"/>
            <p:cNvSpPr txBox="true"/>
            <p:nvPr/>
          </p:nvSpPr>
          <p:spPr>
            <a:xfrm>
              <a:off x="0" y="-9525"/>
              <a:ext cx="2828605" cy="881197"/>
            </a:xfrm>
            <a:prstGeom prst="rect">
              <a:avLst/>
            </a:prstGeom>
          </p:spPr>
          <p:txBody>
            <a:bodyPr anchor="t" rtlCol="false" tIns="0" lIns="0" bIns="0" rIns="0"/>
            <a:lstStyle/>
            <a:p>
              <a:pPr algn="l">
                <a:lnSpc>
                  <a:spcPts val="3375"/>
                </a:lnSpc>
              </a:pPr>
              <a:r>
                <a:rPr lang="en-US" sz="2750" b="true">
                  <a:solidFill>
                    <a:srgbClr val="39393C"/>
                  </a:solidFill>
                  <a:latin typeface="Playfair Display Bold"/>
                  <a:ea typeface="Playfair Display Bold"/>
                  <a:cs typeface="Playfair Display Bold"/>
                  <a:sym typeface="Playfair Display Bold"/>
                </a:rPr>
                <a:t>User Testing</a:t>
              </a:r>
            </a:p>
          </p:txBody>
        </p:sp>
      </p:grpSp>
      <p:grpSp>
        <p:nvGrpSpPr>
          <p:cNvPr name="Group 17" id="17"/>
          <p:cNvGrpSpPr/>
          <p:nvPr/>
        </p:nvGrpSpPr>
        <p:grpSpPr>
          <a:xfrm rot="0">
            <a:off x="1700958" y="4973232"/>
            <a:ext cx="3675560" cy="3172713"/>
            <a:chOff x="0" y="0"/>
            <a:chExt cx="4900747" cy="4230284"/>
          </a:xfrm>
        </p:grpSpPr>
        <p:sp>
          <p:nvSpPr>
            <p:cNvPr name="Freeform 18" id="18"/>
            <p:cNvSpPr/>
            <p:nvPr/>
          </p:nvSpPr>
          <p:spPr>
            <a:xfrm flipH="false" flipV="false" rot="0">
              <a:off x="0" y="0"/>
              <a:ext cx="4900747" cy="4230284"/>
            </a:xfrm>
            <a:custGeom>
              <a:avLst/>
              <a:gdLst/>
              <a:ahLst/>
              <a:cxnLst/>
              <a:rect r="r" b="b" t="t" l="l"/>
              <a:pathLst>
                <a:path h="4230284" w="4900747">
                  <a:moveTo>
                    <a:pt x="0" y="0"/>
                  </a:moveTo>
                  <a:lnTo>
                    <a:pt x="4900747" y="0"/>
                  </a:lnTo>
                  <a:lnTo>
                    <a:pt x="4900747" y="4230284"/>
                  </a:lnTo>
                  <a:lnTo>
                    <a:pt x="0" y="4230284"/>
                  </a:lnTo>
                  <a:close/>
                </a:path>
              </a:pathLst>
            </a:custGeom>
            <a:solidFill>
              <a:srgbClr val="000000">
                <a:alpha val="0"/>
              </a:srgbClr>
            </a:solidFill>
          </p:spPr>
        </p:sp>
        <p:sp>
          <p:nvSpPr>
            <p:cNvPr name="TextBox 19" id="19"/>
            <p:cNvSpPr txBox="true"/>
            <p:nvPr/>
          </p:nvSpPr>
          <p:spPr>
            <a:xfrm>
              <a:off x="0" y="-66675"/>
              <a:ext cx="4900747" cy="4296959"/>
            </a:xfrm>
            <a:prstGeom prst="rect">
              <a:avLst/>
            </a:prstGeom>
          </p:spPr>
          <p:txBody>
            <a:bodyPr anchor="t" rtlCol="false" tIns="0" lIns="0" bIns="0" rIns="0"/>
            <a:lstStyle/>
            <a:p>
              <a:pPr algn="just">
                <a:lnSpc>
                  <a:spcPts val="3500"/>
                </a:lnSpc>
              </a:pPr>
              <a:r>
                <a:rPr lang="en-US" sz="2375">
                  <a:solidFill>
                    <a:srgbClr val="39393C"/>
                  </a:solidFill>
                  <a:latin typeface="Open Sans"/>
                  <a:ea typeface="Open Sans"/>
                  <a:cs typeface="Open Sans"/>
                  <a:sym typeface="Open Sans"/>
                </a:rPr>
                <a:t>Conduct comprehensive testing with real-world users to gather feedback and improve functionality.</a:t>
              </a:r>
            </a:p>
          </p:txBody>
        </p:sp>
      </p:grpSp>
      <p:grpSp>
        <p:nvGrpSpPr>
          <p:cNvPr name="Group 20" id="20"/>
          <p:cNvGrpSpPr/>
          <p:nvPr/>
        </p:nvGrpSpPr>
        <p:grpSpPr>
          <a:xfrm rot="0">
            <a:off x="5644159" y="4360210"/>
            <a:ext cx="653754" cy="653754"/>
            <a:chOff x="0" y="0"/>
            <a:chExt cx="871672" cy="871672"/>
          </a:xfrm>
        </p:grpSpPr>
        <p:sp>
          <p:nvSpPr>
            <p:cNvPr name="Freeform 21" id="21"/>
            <p:cNvSpPr/>
            <p:nvPr/>
          </p:nvSpPr>
          <p:spPr>
            <a:xfrm flipH="false" flipV="false" rot="0">
              <a:off x="10541" y="10541"/>
              <a:ext cx="850519" cy="850519"/>
            </a:xfrm>
            <a:custGeom>
              <a:avLst/>
              <a:gdLst/>
              <a:ahLst/>
              <a:cxnLst/>
              <a:rect r="r" b="b" t="t" l="l"/>
              <a:pathLst>
                <a:path h="850519" w="850519">
                  <a:moveTo>
                    <a:pt x="0" y="56769"/>
                  </a:moveTo>
                  <a:cubicBezTo>
                    <a:pt x="0" y="25400"/>
                    <a:pt x="25400" y="0"/>
                    <a:pt x="56769" y="0"/>
                  </a:cubicBezTo>
                  <a:lnTo>
                    <a:pt x="793877" y="0"/>
                  </a:lnTo>
                  <a:cubicBezTo>
                    <a:pt x="825246" y="0"/>
                    <a:pt x="850519" y="25400"/>
                    <a:pt x="850519" y="56642"/>
                  </a:cubicBezTo>
                  <a:lnTo>
                    <a:pt x="850519" y="793877"/>
                  </a:lnTo>
                  <a:cubicBezTo>
                    <a:pt x="850519" y="825246"/>
                    <a:pt x="825119" y="850519"/>
                    <a:pt x="793877" y="850519"/>
                  </a:cubicBezTo>
                  <a:lnTo>
                    <a:pt x="56769" y="850519"/>
                  </a:lnTo>
                  <a:cubicBezTo>
                    <a:pt x="25400" y="850519"/>
                    <a:pt x="127" y="825119"/>
                    <a:pt x="127" y="793877"/>
                  </a:cubicBezTo>
                  <a:close/>
                </a:path>
              </a:pathLst>
            </a:custGeom>
            <a:solidFill>
              <a:srgbClr val="E0E0EC"/>
            </a:solidFill>
          </p:spPr>
        </p:sp>
      </p:grpSp>
      <p:grpSp>
        <p:nvGrpSpPr>
          <p:cNvPr name="Group 22" id="22"/>
          <p:cNvGrpSpPr/>
          <p:nvPr/>
        </p:nvGrpSpPr>
        <p:grpSpPr>
          <a:xfrm rot="0">
            <a:off x="5808904" y="4292751"/>
            <a:ext cx="324265" cy="547263"/>
            <a:chOff x="0" y="0"/>
            <a:chExt cx="348403" cy="588000"/>
          </a:xfrm>
        </p:grpSpPr>
        <p:sp>
          <p:nvSpPr>
            <p:cNvPr name="Freeform 23" id="23"/>
            <p:cNvSpPr/>
            <p:nvPr/>
          </p:nvSpPr>
          <p:spPr>
            <a:xfrm flipH="false" flipV="false" rot="0">
              <a:off x="0" y="0"/>
              <a:ext cx="348403" cy="588000"/>
            </a:xfrm>
            <a:custGeom>
              <a:avLst/>
              <a:gdLst/>
              <a:ahLst/>
              <a:cxnLst/>
              <a:rect r="r" b="b" t="t" l="l"/>
              <a:pathLst>
                <a:path h="588000" w="348403">
                  <a:moveTo>
                    <a:pt x="0" y="0"/>
                  </a:moveTo>
                  <a:lnTo>
                    <a:pt x="348403" y="0"/>
                  </a:lnTo>
                  <a:lnTo>
                    <a:pt x="348403" y="588000"/>
                  </a:lnTo>
                  <a:lnTo>
                    <a:pt x="0" y="588000"/>
                  </a:lnTo>
                  <a:close/>
                </a:path>
              </a:pathLst>
            </a:custGeom>
            <a:solidFill>
              <a:srgbClr val="000000">
                <a:alpha val="0"/>
              </a:srgbClr>
            </a:solidFill>
          </p:spPr>
        </p:sp>
        <p:sp>
          <p:nvSpPr>
            <p:cNvPr name="TextBox 24" id="24"/>
            <p:cNvSpPr txBox="true"/>
            <p:nvPr/>
          </p:nvSpPr>
          <p:spPr>
            <a:xfrm>
              <a:off x="0" y="66675"/>
              <a:ext cx="348403" cy="521325"/>
            </a:xfrm>
            <a:prstGeom prst="rect">
              <a:avLst/>
            </a:prstGeom>
          </p:spPr>
          <p:txBody>
            <a:bodyPr anchor="t" rtlCol="false" tIns="0" lIns="0" bIns="0" rIns="0"/>
            <a:lstStyle/>
            <a:p>
              <a:pPr algn="ctr">
                <a:lnSpc>
                  <a:spcPts val="3250"/>
                </a:lnSpc>
              </a:pPr>
              <a:r>
                <a:rPr lang="en-US" sz="3250" b="true">
                  <a:solidFill>
                    <a:srgbClr val="39393C"/>
                  </a:solidFill>
                  <a:latin typeface="Playfair Display Bold"/>
                  <a:ea typeface="Playfair Display Bold"/>
                  <a:cs typeface="Playfair Display Bold"/>
                  <a:sym typeface="Playfair Display Bold"/>
                </a:rPr>
                <a:t>2</a:t>
              </a:r>
            </a:p>
          </p:txBody>
        </p:sp>
      </p:grpSp>
      <p:grpSp>
        <p:nvGrpSpPr>
          <p:cNvPr name="Group 25" id="25"/>
          <p:cNvGrpSpPr/>
          <p:nvPr/>
        </p:nvGrpSpPr>
        <p:grpSpPr>
          <a:xfrm rot="0">
            <a:off x="6565554" y="4360210"/>
            <a:ext cx="3508419" cy="562293"/>
            <a:chOff x="0" y="0"/>
            <a:chExt cx="4677892" cy="749723"/>
          </a:xfrm>
        </p:grpSpPr>
        <p:sp>
          <p:nvSpPr>
            <p:cNvPr name="Freeform 26" id="26"/>
            <p:cNvSpPr/>
            <p:nvPr/>
          </p:nvSpPr>
          <p:spPr>
            <a:xfrm flipH="false" flipV="false" rot="0">
              <a:off x="0" y="0"/>
              <a:ext cx="4677892" cy="749723"/>
            </a:xfrm>
            <a:custGeom>
              <a:avLst/>
              <a:gdLst/>
              <a:ahLst/>
              <a:cxnLst/>
              <a:rect r="r" b="b" t="t" l="l"/>
              <a:pathLst>
                <a:path h="749723" w="4677892">
                  <a:moveTo>
                    <a:pt x="0" y="0"/>
                  </a:moveTo>
                  <a:lnTo>
                    <a:pt x="4677892" y="0"/>
                  </a:lnTo>
                  <a:lnTo>
                    <a:pt x="4677892" y="749723"/>
                  </a:lnTo>
                  <a:lnTo>
                    <a:pt x="0" y="749723"/>
                  </a:lnTo>
                  <a:close/>
                </a:path>
              </a:pathLst>
            </a:custGeom>
            <a:solidFill>
              <a:srgbClr val="000000">
                <a:alpha val="0"/>
              </a:srgbClr>
            </a:solidFill>
          </p:spPr>
        </p:sp>
        <p:sp>
          <p:nvSpPr>
            <p:cNvPr name="TextBox 27" id="27"/>
            <p:cNvSpPr txBox="true"/>
            <p:nvPr/>
          </p:nvSpPr>
          <p:spPr>
            <a:xfrm>
              <a:off x="0" y="-9525"/>
              <a:ext cx="4677892" cy="759248"/>
            </a:xfrm>
            <a:prstGeom prst="rect">
              <a:avLst/>
            </a:prstGeom>
          </p:spPr>
          <p:txBody>
            <a:bodyPr anchor="t" rtlCol="false" tIns="0" lIns="0" bIns="0" rIns="0"/>
            <a:lstStyle/>
            <a:p>
              <a:pPr algn="l">
                <a:lnSpc>
                  <a:spcPts val="3375"/>
                </a:lnSpc>
              </a:pPr>
              <a:r>
                <a:rPr lang="en-US" sz="2750" b="true">
                  <a:solidFill>
                    <a:srgbClr val="39393C"/>
                  </a:solidFill>
                  <a:latin typeface="Playfair Display Bold"/>
                  <a:ea typeface="Playfair Display Bold"/>
                  <a:cs typeface="Playfair Display Bold"/>
                  <a:sym typeface="Playfair Display Bold"/>
                </a:rPr>
                <a:t>System Optimization</a:t>
              </a:r>
            </a:p>
          </p:txBody>
        </p:sp>
      </p:grpSp>
      <p:grpSp>
        <p:nvGrpSpPr>
          <p:cNvPr name="Group 28" id="28"/>
          <p:cNvGrpSpPr/>
          <p:nvPr/>
        </p:nvGrpSpPr>
        <p:grpSpPr>
          <a:xfrm rot="0">
            <a:off x="6565554" y="4973232"/>
            <a:ext cx="3675561" cy="3337523"/>
            <a:chOff x="0" y="0"/>
            <a:chExt cx="4900748" cy="4450030"/>
          </a:xfrm>
        </p:grpSpPr>
        <p:sp>
          <p:nvSpPr>
            <p:cNvPr name="Freeform 29" id="29"/>
            <p:cNvSpPr/>
            <p:nvPr/>
          </p:nvSpPr>
          <p:spPr>
            <a:xfrm flipH="false" flipV="false" rot="0">
              <a:off x="0" y="0"/>
              <a:ext cx="4900749" cy="4450030"/>
            </a:xfrm>
            <a:custGeom>
              <a:avLst/>
              <a:gdLst/>
              <a:ahLst/>
              <a:cxnLst/>
              <a:rect r="r" b="b" t="t" l="l"/>
              <a:pathLst>
                <a:path h="4450030" w="4900749">
                  <a:moveTo>
                    <a:pt x="0" y="0"/>
                  </a:moveTo>
                  <a:lnTo>
                    <a:pt x="4900749" y="0"/>
                  </a:lnTo>
                  <a:lnTo>
                    <a:pt x="4900749" y="4450030"/>
                  </a:lnTo>
                  <a:lnTo>
                    <a:pt x="0" y="4450030"/>
                  </a:lnTo>
                  <a:close/>
                </a:path>
              </a:pathLst>
            </a:custGeom>
            <a:solidFill>
              <a:srgbClr val="000000">
                <a:alpha val="0"/>
              </a:srgbClr>
            </a:solidFill>
          </p:spPr>
        </p:sp>
        <p:sp>
          <p:nvSpPr>
            <p:cNvPr name="TextBox 30" id="30"/>
            <p:cNvSpPr txBox="true"/>
            <p:nvPr/>
          </p:nvSpPr>
          <p:spPr>
            <a:xfrm>
              <a:off x="0" y="-66675"/>
              <a:ext cx="4900748" cy="4516705"/>
            </a:xfrm>
            <a:prstGeom prst="rect">
              <a:avLst/>
            </a:prstGeom>
          </p:spPr>
          <p:txBody>
            <a:bodyPr anchor="t" rtlCol="false" tIns="0" lIns="0" bIns="0" rIns="0"/>
            <a:lstStyle/>
            <a:p>
              <a:pPr algn="just">
                <a:lnSpc>
                  <a:spcPts val="3500"/>
                </a:lnSpc>
              </a:pPr>
              <a:r>
                <a:rPr lang="en-US" sz="2375">
                  <a:solidFill>
                    <a:srgbClr val="39393C"/>
                  </a:solidFill>
                  <a:latin typeface="Open Sans"/>
                  <a:ea typeface="Open Sans"/>
                  <a:cs typeface="Open Sans"/>
                  <a:sym typeface="Open Sans"/>
                </a:rPr>
                <a:t>Refine performance, enhance features, and fix any identified bugs.</a:t>
              </a:r>
            </a:p>
          </p:txBody>
        </p:sp>
      </p:grpSp>
      <p:grpSp>
        <p:nvGrpSpPr>
          <p:cNvPr name="Group 31" id="31"/>
          <p:cNvGrpSpPr/>
          <p:nvPr/>
        </p:nvGrpSpPr>
        <p:grpSpPr>
          <a:xfrm rot="0">
            <a:off x="10508756" y="4360210"/>
            <a:ext cx="653754" cy="653754"/>
            <a:chOff x="0" y="0"/>
            <a:chExt cx="871672" cy="871672"/>
          </a:xfrm>
        </p:grpSpPr>
        <p:sp>
          <p:nvSpPr>
            <p:cNvPr name="Freeform 32" id="32"/>
            <p:cNvSpPr/>
            <p:nvPr/>
          </p:nvSpPr>
          <p:spPr>
            <a:xfrm flipH="false" flipV="false" rot="0">
              <a:off x="10541" y="10541"/>
              <a:ext cx="850519" cy="850519"/>
            </a:xfrm>
            <a:custGeom>
              <a:avLst/>
              <a:gdLst/>
              <a:ahLst/>
              <a:cxnLst/>
              <a:rect r="r" b="b" t="t" l="l"/>
              <a:pathLst>
                <a:path h="850519" w="850519">
                  <a:moveTo>
                    <a:pt x="0" y="56769"/>
                  </a:moveTo>
                  <a:cubicBezTo>
                    <a:pt x="0" y="25400"/>
                    <a:pt x="25400" y="0"/>
                    <a:pt x="56769" y="0"/>
                  </a:cubicBezTo>
                  <a:lnTo>
                    <a:pt x="793877" y="0"/>
                  </a:lnTo>
                  <a:cubicBezTo>
                    <a:pt x="825246" y="0"/>
                    <a:pt x="850519" y="25400"/>
                    <a:pt x="850519" y="56642"/>
                  </a:cubicBezTo>
                  <a:lnTo>
                    <a:pt x="850519" y="793877"/>
                  </a:lnTo>
                  <a:cubicBezTo>
                    <a:pt x="850519" y="825246"/>
                    <a:pt x="825119" y="850519"/>
                    <a:pt x="793877" y="850519"/>
                  </a:cubicBezTo>
                  <a:lnTo>
                    <a:pt x="56769" y="850519"/>
                  </a:lnTo>
                  <a:cubicBezTo>
                    <a:pt x="25400" y="850519"/>
                    <a:pt x="127" y="825119"/>
                    <a:pt x="127" y="793877"/>
                  </a:cubicBezTo>
                  <a:close/>
                </a:path>
              </a:pathLst>
            </a:custGeom>
            <a:solidFill>
              <a:srgbClr val="E0E0EC"/>
            </a:solidFill>
          </p:spPr>
        </p:sp>
      </p:grpSp>
      <p:grpSp>
        <p:nvGrpSpPr>
          <p:cNvPr name="Group 33" id="33"/>
          <p:cNvGrpSpPr/>
          <p:nvPr/>
        </p:nvGrpSpPr>
        <p:grpSpPr>
          <a:xfrm rot="0">
            <a:off x="10635056" y="4275494"/>
            <a:ext cx="401153" cy="677026"/>
            <a:chOff x="0" y="0"/>
            <a:chExt cx="348403" cy="588000"/>
          </a:xfrm>
        </p:grpSpPr>
        <p:sp>
          <p:nvSpPr>
            <p:cNvPr name="Freeform 34" id="34"/>
            <p:cNvSpPr/>
            <p:nvPr/>
          </p:nvSpPr>
          <p:spPr>
            <a:xfrm flipH="false" flipV="false" rot="0">
              <a:off x="0" y="0"/>
              <a:ext cx="348403" cy="588000"/>
            </a:xfrm>
            <a:custGeom>
              <a:avLst/>
              <a:gdLst/>
              <a:ahLst/>
              <a:cxnLst/>
              <a:rect r="r" b="b" t="t" l="l"/>
              <a:pathLst>
                <a:path h="588000" w="348403">
                  <a:moveTo>
                    <a:pt x="0" y="0"/>
                  </a:moveTo>
                  <a:lnTo>
                    <a:pt x="348403" y="0"/>
                  </a:lnTo>
                  <a:lnTo>
                    <a:pt x="348403" y="588000"/>
                  </a:lnTo>
                  <a:lnTo>
                    <a:pt x="0" y="588000"/>
                  </a:lnTo>
                  <a:close/>
                </a:path>
              </a:pathLst>
            </a:custGeom>
            <a:solidFill>
              <a:srgbClr val="000000">
                <a:alpha val="0"/>
              </a:srgbClr>
            </a:solidFill>
          </p:spPr>
        </p:sp>
        <p:sp>
          <p:nvSpPr>
            <p:cNvPr name="TextBox 35" id="35"/>
            <p:cNvSpPr txBox="true"/>
            <p:nvPr/>
          </p:nvSpPr>
          <p:spPr>
            <a:xfrm>
              <a:off x="0" y="66675"/>
              <a:ext cx="348403" cy="521325"/>
            </a:xfrm>
            <a:prstGeom prst="rect">
              <a:avLst/>
            </a:prstGeom>
          </p:spPr>
          <p:txBody>
            <a:bodyPr anchor="t" rtlCol="false" tIns="0" lIns="0" bIns="0" rIns="0"/>
            <a:lstStyle/>
            <a:p>
              <a:pPr algn="ctr">
                <a:lnSpc>
                  <a:spcPts val="3250"/>
                </a:lnSpc>
              </a:pPr>
              <a:r>
                <a:rPr lang="en-US" sz="3250" b="true">
                  <a:solidFill>
                    <a:srgbClr val="39393C"/>
                  </a:solidFill>
                  <a:latin typeface="Playfair Display Bold"/>
                  <a:ea typeface="Playfair Display Bold"/>
                  <a:cs typeface="Playfair Display Bold"/>
                  <a:sym typeface="Playfair Display Bold"/>
                </a:rPr>
                <a:t>3</a:t>
              </a:r>
            </a:p>
          </p:txBody>
        </p:sp>
      </p:grpSp>
      <p:grpSp>
        <p:nvGrpSpPr>
          <p:cNvPr name="Group 36" id="36"/>
          <p:cNvGrpSpPr/>
          <p:nvPr/>
        </p:nvGrpSpPr>
        <p:grpSpPr>
          <a:xfrm rot="0">
            <a:off x="11430151" y="4360210"/>
            <a:ext cx="3815350" cy="613022"/>
            <a:chOff x="0" y="0"/>
            <a:chExt cx="5087133" cy="817363"/>
          </a:xfrm>
        </p:grpSpPr>
        <p:sp>
          <p:nvSpPr>
            <p:cNvPr name="Freeform 37" id="37"/>
            <p:cNvSpPr/>
            <p:nvPr/>
          </p:nvSpPr>
          <p:spPr>
            <a:xfrm flipH="false" flipV="false" rot="0">
              <a:off x="0" y="0"/>
              <a:ext cx="5087133" cy="817363"/>
            </a:xfrm>
            <a:custGeom>
              <a:avLst/>
              <a:gdLst/>
              <a:ahLst/>
              <a:cxnLst/>
              <a:rect r="r" b="b" t="t" l="l"/>
              <a:pathLst>
                <a:path h="817363" w="5087133">
                  <a:moveTo>
                    <a:pt x="0" y="0"/>
                  </a:moveTo>
                  <a:lnTo>
                    <a:pt x="5087133" y="0"/>
                  </a:lnTo>
                  <a:lnTo>
                    <a:pt x="5087133" y="817363"/>
                  </a:lnTo>
                  <a:lnTo>
                    <a:pt x="0" y="817363"/>
                  </a:lnTo>
                  <a:close/>
                </a:path>
              </a:pathLst>
            </a:custGeom>
            <a:solidFill>
              <a:srgbClr val="000000">
                <a:alpha val="0"/>
              </a:srgbClr>
            </a:solidFill>
          </p:spPr>
        </p:sp>
        <p:sp>
          <p:nvSpPr>
            <p:cNvPr name="TextBox 38" id="38"/>
            <p:cNvSpPr txBox="true"/>
            <p:nvPr/>
          </p:nvSpPr>
          <p:spPr>
            <a:xfrm>
              <a:off x="0" y="-9525"/>
              <a:ext cx="5087133" cy="826888"/>
            </a:xfrm>
            <a:prstGeom prst="rect">
              <a:avLst/>
            </a:prstGeom>
          </p:spPr>
          <p:txBody>
            <a:bodyPr anchor="t" rtlCol="false" tIns="0" lIns="0" bIns="0" rIns="0"/>
            <a:lstStyle/>
            <a:p>
              <a:pPr algn="l">
                <a:lnSpc>
                  <a:spcPts val="3375"/>
                </a:lnSpc>
              </a:pPr>
              <a:r>
                <a:rPr lang="en-US" sz="2750" b="true">
                  <a:solidFill>
                    <a:srgbClr val="39393C"/>
                  </a:solidFill>
                  <a:latin typeface="Playfair Display Bold"/>
                  <a:ea typeface="Playfair Display Bold"/>
                  <a:cs typeface="Playfair Display Bold"/>
                  <a:sym typeface="Playfair Display Bold"/>
                </a:rPr>
                <a:t>Deployment &amp; Support</a:t>
              </a:r>
            </a:p>
          </p:txBody>
        </p:sp>
      </p:grpSp>
      <p:grpSp>
        <p:nvGrpSpPr>
          <p:cNvPr name="Group 39" id="39"/>
          <p:cNvGrpSpPr/>
          <p:nvPr/>
        </p:nvGrpSpPr>
        <p:grpSpPr>
          <a:xfrm rot="0">
            <a:off x="11430152" y="4973232"/>
            <a:ext cx="5556100" cy="3631521"/>
            <a:chOff x="0" y="0"/>
            <a:chExt cx="7408133" cy="4842028"/>
          </a:xfrm>
        </p:grpSpPr>
        <p:sp>
          <p:nvSpPr>
            <p:cNvPr name="Freeform 40" id="40"/>
            <p:cNvSpPr/>
            <p:nvPr/>
          </p:nvSpPr>
          <p:spPr>
            <a:xfrm flipH="false" flipV="false" rot="0">
              <a:off x="0" y="0"/>
              <a:ext cx="7408133" cy="4842028"/>
            </a:xfrm>
            <a:custGeom>
              <a:avLst/>
              <a:gdLst/>
              <a:ahLst/>
              <a:cxnLst/>
              <a:rect r="r" b="b" t="t" l="l"/>
              <a:pathLst>
                <a:path h="4842028" w="7408133">
                  <a:moveTo>
                    <a:pt x="0" y="0"/>
                  </a:moveTo>
                  <a:lnTo>
                    <a:pt x="7408133" y="0"/>
                  </a:lnTo>
                  <a:lnTo>
                    <a:pt x="7408133" y="4842028"/>
                  </a:lnTo>
                  <a:lnTo>
                    <a:pt x="0" y="4842028"/>
                  </a:lnTo>
                  <a:close/>
                </a:path>
              </a:pathLst>
            </a:custGeom>
            <a:solidFill>
              <a:srgbClr val="000000">
                <a:alpha val="0"/>
              </a:srgbClr>
            </a:solidFill>
          </p:spPr>
        </p:sp>
        <p:sp>
          <p:nvSpPr>
            <p:cNvPr name="TextBox 41" id="41"/>
            <p:cNvSpPr txBox="true"/>
            <p:nvPr/>
          </p:nvSpPr>
          <p:spPr>
            <a:xfrm>
              <a:off x="0" y="-66675"/>
              <a:ext cx="7408133" cy="4908703"/>
            </a:xfrm>
            <a:prstGeom prst="rect">
              <a:avLst/>
            </a:prstGeom>
          </p:spPr>
          <p:txBody>
            <a:bodyPr anchor="t" rtlCol="false" tIns="0" lIns="0" bIns="0" rIns="0"/>
            <a:lstStyle/>
            <a:p>
              <a:pPr algn="just">
                <a:lnSpc>
                  <a:spcPts val="3500"/>
                </a:lnSpc>
              </a:pPr>
              <a:r>
                <a:rPr lang="en-US" sz="2375">
                  <a:solidFill>
                    <a:srgbClr val="39393C"/>
                  </a:solidFill>
                  <a:latin typeface="Open Sans"/>
                  <a:ea typeface="Open Sans"/>
                  <a:cs typeface="Open Sans"/>
                  <a:sym typeface="Open Sans"/>
                </a:rPr>
                <a:t>Launch the system, provide user support, and monitor system performance for ongoing improvements</a:t>
              </a:r>
            </a:p>
          </p:txBody>
        </p:sp>
      </p:gr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DAGmFsIrJuI</dc:identifier>
  <dcterms:modified xsi:type="dcterms:W3CDTF">2011-08-01T06:04:30Z</dcterms:modified>
  <cp:revision>1</cp:revision>
  <dc:title>BillWise Pro PPT.pptx</dc:title>
</cp:coreProperties>
</file>