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3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8286750" y="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778C-FB71-4E66-9BDC-20266B14C5B1}" type="datetimeFigureOut">
              <a:rPr lang="en-IN" smtClean="0"/>
              <a:t>14-11-2024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45050" y="1028700"/>
            <a:ext cx="4940300" cy="2778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463675" y="3960813"/>
            <a:ext cx="11703050" cy="32400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8286750" y="7816850"/>
            <a:ext cx="6340475" cy="4127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3A170-8B66-45CF-8874-CCC7C360C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501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3A170-8B66-45CF-8874-CCC7C360C6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580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10101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10101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10101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10101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399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14630399" y="0"/>
                </a:lnTo>
                <a:lnTo>
                  <a:pt x="14630399" y="8229599"/>
                </a:lnTo>
                <a:close/>
              </a:path>
            </a:pathLst>
          </a:custGeom>
          <a:solidFill>
            <a:srgbClr val="F3F3F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39215" y="7749540"/>
            <a:ext cx="1722604" cy="41147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1100" y="491620"/>
            <a:ext cx="13068199" cy="70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10101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65349" y="1577275"/>
            <a:ext cx="8079740" cy="4216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152400"/>
            <a:ext cx="5297399" cy="79248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0925" y="233521"/>
            <a:ext cx="7185659" cy="4318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00"/>
              </a:lnSpc>
              <a:spcBef>
                <a:spcPts val="100"/>
              </a:spcBef>
            </a:pPr>
            <a:r>
              <a:rPr sz="4500" b="1" spc="-85" dirty="0">
                <a:latin typeface="Times New Roman"/>
                <a:cs typeface="Times New Roman"/>
              </a:rPr>
              <a:t>DEVELOPMENT</a:t>
            </a:r>
            <a:r>
              <a:rPr sz="4500" b="1" spc="-275" dirty="0">
                <a:latin typeface="Times New Roman"/>
                <a:cs typeface="Times New Roman"/>
              </a:rPr>
              <a:t> </a:t>
            </a:r>
            <a:r>
              <a:rPr sz="4500" b="1" spc="-25" dirty="0">
                <a:latin typeface="Times New Roman"/>
                <a:cs typeface="Times New Roman"/>
              </a:rPr>
              <a:t>AND </a:t>
            </a:r>
            <a:r>
              <a:rPr sz="4500" b="1" spc="-130" dirty="0">
                <a:latin typeface="Times New Roman"/>
                <a:cs typeface="Times New Roman"/>
              </a:rPr>
              <a:t>IMPLEMENTATION</a:t>
            </a:r>
            <a:r>
              <a:rPr sz="4500" b="1" spc="-55" dirty="0">
                <a:latin typeface="Times New Roman"/>
                <a:cs typeface="Times New Roman"/>
              </a:rPr>
              <a:t> OF</a:t>
            </a:r>
            <a:r>
              <a:rPr sz="4500" b="1" spc="-345" dirty="0">
                <a:latin typeface="Times New Roman"/>
                <a:cs typeface="Times New Roman"/>
              </a:rPr>
              <a:t> </a:t>
            </a:r>
            <a:r>
              <a:rPr sz="4500" b="1" spc="-25" dirty="0">
                <a:latin typeface="Times New Roman"/>
                <a:cs typeface="Times New Roman"/>
              </a:rPr>
              <a:t>AN </a:t>
            </a:r>
            <a:r>
              <a:rPr sz="4500" b="1" spc="-105" dirty="0">
                <a:latin typeface="Times New Roman"/>
                <a:cs typeface="Times New Roman"/>
              </a:rPr>
              <a:t>INTEGRATED</a:t>
            </a:r>
            <a:r>
              <a:rPr sz="4500" b="1" spc="-245" dirty="0">
                <a:latin typeface="Times New Roman"/>
                <a:cs typeface="Times New Roman"/>
              </a:rPr>
              <a:t> </a:t>
            </a:r>
            <a:r>
              <a:rPr sz="4500" b="1" spc="-65" dirty="0">
                <a:latin typeface="Times New Roman"/>
                <a:cs typeface="Times New Roman"/>
              </a:rPr>
              <a:t>WEB</a:t>
            </a:r>
            <a:r>
              <a:rPr sz="4500" b="1" spc="-155" dirty="0">
                <a:latin typeface="Times New Roman"/>
                <a:cs typeface="Times New Roman"/>
              </a:rPr>
              <a:t> </a:t>
            </a:r>
            <a:r>
              <a:rPr sz="4500" b="1" spc="-10" dirty="0">
                <a:latin typeface="Times New Roman"/>
                <a:cs typeface="Times New Roman"/>
              </a:rPr>
              <a:t>BASED </a:t>
            </a:r>
            <a:r>
              <a:rPr sz="4500" b="1" spc="-80" dirty="0">
                <a:latin typeface="Times New Roman"/>
                <a:cs typeface="Times New Roman"/>
              </a:rPr>
              <a:t>OFFICE</a:t>
            </a:r>
            <a:r>
              <a:rPr sz="4500" b="1" spc="-175" dirty="0">
                <a:latin typeface="Times New Roman"/>
                <a:cs typeface="Times New Roman"/>
              </a:rPr>
              <a:t> </a:t>
            </a:r>
            <a:r>
              <a:rPr sz="4500" b="1" spc="-10" dirty="0">
                <a:latin typeface="Times New Roman"/>
                <a:cs typeface="Times New Roman"/>
              </a:rPr>
              <a:t>DOCUMENT </a:t>
            </a:r>
            <a:r>
              <a:rPr sz="4500" b="1" spc="-155" dirty="0">
                <a:latin typeface="Times New Roman"/>
                <a:cs typeface="Times New Roman"/>
              </a:rPr>
              <a:t>MANAGEMENT</a:t>
            </a:r>
            <a:r>
              <a:rPr sz="4500" b="1" spc="-90" dirty="0">
                <a:latin typeface="Times New Roman"/>
                <a:cs typeface="Times New Roman"/>
              </a:rPr>
              <a:t> </a:t>
            </a:r>
            <a:r>
              <a:rPr sz="4500" b="1" spc="-10" dirty="0">
                <a:latin typeface="Times New Roman"/>
                <a:cs typeface="Times New Roman"/>
              </a:rPr>
              <a:t>SYSTEM</a:t>
            </a:r>
            <a:endParaRPr sz="4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3790" y="5753456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19" h="363220">
                <a:moveTo>
                  <a:pt x="0" y="181499"/>
                </a:moveTo>
                <a:lnTo>
                  <a:pt x="6483" y="133250"/>
                </a:lnTo>
                <a:lnTo>
                  <a:pt x="24780" y="89893"/>
                </a:lnTo>
                <a:lnTo>
                  <a:pt x="53160" y="53160"/>
                </a:lnTo>
                <a:lnTo>
                  <a:pt x="89893" y="24780"/>
                </a:lnTo>
                <a:lnTo>
                  <a:pt x="133250" y="6483"/>
                </a:lnTo>
                <a:lnTo>
                  <a:pt x="181499" y="0"/>
                </a:lnTo>
                <a:lnTo>
                  <a:pt x="217074" y="3519"/>
                </a:lnTo>
                <a:lnTo>
                  <a:pt x="250957" y="13815"/>
                </a:lnTo>
                <a:lnTo>
                  <a:pt x="309839" y="53160"/>
                </a:lnTo>
                <a:lnTo>
                  <a:pt x="349184" y="112042"/>
                </a:lnTo>
                <a:lnTo>
                  <a:pt x="362999" y="181499"/>
                </a:lnTo>
                <a:lnTo>
                  <a:pt x="356516" y="229749"/>
                </a:lnTo>
                <a:lnTo>
                  <a:pt x="338219" y="273106"/>
                </a:lnTo>
                <a:lnTo>
                  <a:pt x="309839" y="309839"/>
                </a:lnTo>
                <a:lnTo>
                  <a:pt x="273106" y="338219"/>
                </a:lnTo>
                <a:lnTo>
                  <a:pt x="229749" y="356516"/>
                </a:lnTo>
                <a:lnTo>
                  <a:pt x="181499" y="362999"/>
                </a:lnTo>
                <a:lnTo>
                  <a:pt x="133250" y="356516"/>
                </a:lnTo>
                <a:lnTo>
                  <a:pt x="89893" y="338219"/>
                </a:lnTo>
                <a:lnTo>
                  <a:pt x="53160" y="309839"/>
                </a:lnTo>
                <a:lnTo>
                  <a:pt x="24780" y="273106"/>
                </a:lnTo>
                <a:lnTo>
                  <a:pt x="6483" y="229749"/>
                </a:lnTo>
                <a:lnTo>
                  <a:pt x="0" y="181499"/>
                </a:lnTo>
                <a:close/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57350" y="5575513"/>
            <a:ext cx="2274570" cy="18773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015" marR="5080" indent="-361950" algn="l">
              <a:lnSpc>
                <a:spcPct val="140900"/>
              </a:lnSpc>
              <a:spcBef>
                <a:spcPts val="100"/>
              </a:spcBef>
            </a:pPr>
            <a:r>
              <a:rPr sz="2200" spc="-180" dirty="0">
                <a:solidFill>
                  <a:srgbClr val="38383C"/>
                </a:solidFill>
                <a:latin typeface="Arial Black"/>
                <a:cs typeface="Arial Black"/>
              </a:rPr>
              <a:t>By</a:t>
            </a:r>
            <a:r>
              <a:rPr sz="2200" spc="-150" dirty="0">
                <a:solidFill>
                  <a:srgbClr val="38383C"/>
                </a:solidFill>
                <a:latin typeface="Arial Black"/>
                <a:cs typeface="Arial Black"/>
              </a:rPr>
              <a:t> </a:t>
            </a:r>
            <a:r>
              <a:rPr sz="2200" spc="-17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Sakshi</a:t>
            </a:r>
            <a:r>
              <a:rPr sz="2200" spc="-14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Gupta </a:t>
            </a:r>
            <a:r>
              <a:rPr sz="2200" spc="-175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Saket</a:t>
            </a:r>
            <a:r>
              <a:rPr sz="2200" spc="-145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Tiwari </a:t>
            </a:r>
            <a:r>
              <a:rPr sz="2200" spc="-105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Aryan</a:t>
            </a:r>
            <a:r>
              <a:rPr sz="2200" spc="-15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1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Tiwari </a:t>
            </a:r>
            <a:r>
              <a:rPr sz="2200" spc="-12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Ashutosh</a:t>
            </a:r>
            <a:r>
              <a:rPr sz="2200" spc="-14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spc="-9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Giri</a:t>
            </a:r>
            <a:endParaRPr lang="en-US" sz="2200" spc="-90" dirty="0">
              <a:solidFill>
                <a:srgbClr val="38383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C60FF2-4AE4-AB4F-FE83-C6D997D3F6DC}"/>
              </a:ext>
            </a:extLst>
          </p:cNvPr>
          <p:cNvSpPr txBox="1"/>
          <p:nvPr/>
        </p:nvSpPr>
        <p:spPr>
          <a:xfrm>
            <a:off x="1157010" y="7631116"/>
            <a:ext cx="7315200" cy="446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4015" marR="5080" indent="-361950">
              <a:lnSpc>
                <a:spcPct val="140900"/>
              </a:lnSpc>
              <a:spcBef>
                <a:spcPts val="100"/>
              </a:spcBef>
            </a:pPr>
            <a:r>
              <a:rPr lang="en-IN" sz="1800" spc="-90" dirty="0">
                <a:solidFill>
                  <a:srgbClr val="38383C"/>
                </a:solidFill>
                <a:latin typeface="Arial Black"/>
                <a:cs typeface="Arial Black"/>
              </a:rPr>
              <a:t>Our mentor : Akash Goel    </a:t>
            </a:r>
            <a:endParaRPr lang="en-IN" sz="18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090" y="3786124"/>
            <a:ext cx="8262620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spc="150" dirty="0">
                <a:solidFill>
                  <a:srgbClr val="101014"/>
                </a:solidFill>
                <a:latin typeface="Times New Roman"/>
                <a:cs typeface="Times New Roman"/>
              </a:rPr>
              <a:t>Expected</a:t>
            </a:r>
            <a:r>
              <a:rPr sz="4450" b="1" spc="-65" dirty="0">
                <a:solidFill>
                  <a:srgbClr val="101014"/>
                </a:solidFill>
                <a:latin typeface="Times New Roman"/>
                <a:cs typeface="Times New Roman"/>
              </a:rPr>
              <a:t> </a:t>
            </a:r>
            <a:r>
              <a:rPr sz="4450" b="1" spc="204" dirty="0">
                <a:solidFill>
                  <a:srgbClr val="101014"/>
                </a:solidFill>
                <a:latin typeface="Times New Roman"/>
                <a:cs typeface="Times New Roman"/>
              </a:rPr>
              <a:t>Outcomes</a:t>
            </a:r>
            <a:r>
              <a:rPr sz="4450" b="1" spc="-65" dirty="0">
                <a:solidFill>
                  <a:srgbClr val="101014"/>
                </a:solidFill>
                <a:latin typeface="Times New Roman"/>
                <a:cs typeface="Times New Roman"/>
              </a:rPr>
              <a:t> </a:t>
            </a:r>
            <a:r>
              <a:rPr sz="4450" b="1" spc="165" dirty="0">
                <a:solidFill>
                  <a:srgbClr val="101014"/>
                </a:solidFill>
                <a:latin typeface="Times New Roman"/>
                <a:cs typeface="Times New Roman"/>
              </a:rPr>
              <a:t>and</a:t>
            </a:r>
            <a:r>
              <a:rPr sz="4450" b="1" spc="-60" dirty="0">
                <a:solidFill>
                  <a:srgbClr val="101014"/>
                </a:solidFill>
                <a:latin typeface="Times New Roman"/>
                <a:cs typeface="Times New Roman"/>
              </a:rPr>
              <a:t> </a:t>
            </a:r>
            <a:r>
              <a:rPr sz="4450" b="1" spc="125" dirty="0">
                <a:solidFill>
                  <a:srgbClr val="101014"/>
                </a:solidFill>
                <a:latin typeface="Times New Roman"/>
                <a:cs typeface="Times New Roman"/>
              </a:rPr>
              <a:t>Impact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825" y="5106549"/>
            <a:ext cx="939927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Arial"/>
                <a:cs typeface="Arial"/>
              </a:rPr>
              <a:t>Increased</a:t>
            </a:r>
            <a:r>
              <a:rPr sz="2200" b="1" spc="-1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Security</a:t>
            </a:r>
            <a:r>
              <a:rPr sz="2200" b="1" spc="-11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and</a:t>
            </a:r>
            <a:r>
              <a:rPr sz="2200" b="1" spc="-11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Compliance:</a:t>
            </a:r>
            <a:endParaRPr sz="22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spc="-25" dirty="0">
                <a:latin typeface="Arial MT"/>
                <a:cs typeface="Arial MT"/>
              </a:rPr>
              <a:t>Role-</a:t>
            </a:r>
            <a:r>
              <a:rPr sz="2200" dirty="0">
                <a:latin typeface="Arial MT"/>
                <a:cs typeface="Arial MT"/>
              </a:rPr>
              <a:t>based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access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control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robust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security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features</a:t>
            </a:r>
            <a:r>
              <a:rPr sz="2200" spc="-7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will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protect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sensitive information,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ensuring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compliance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with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data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protection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standards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and </a:t>
            </a:r>
            <a:r>
              <a:rPr sz="2200" spc="-10" dirty="0">
                <a:latin typeface="Arial MT"/>
                <a:cs typeface="Arial MT"/>
              </a:rPr>
              <a:t>organizational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policies.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554199" cy="2974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090" y="3786124"/>
            <a:ext cx="8262620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spc="150" dirty="0">
                <a:solidFill>
                  <a:srgbClr val="101014"/>
                </a:solidFill>
                <a:latin typeface="Times New Roman"/>
                <a:cs typeface="Times New Roman"/>
              </a:rPr>
              <a:t>Expected</a:t>
            </a:r>
            <a:r>
              <a:rPr sz="4450" b="1" spc="-65" dirty="0">
                <a:solidFill>
                  <a:srgbClr val="101014"/>
                </a:solidFill>
                <a:latin typeface="Times New Roman"/>
                <a:cs typeface="Times New Roman"/>
              </a:rPr>
              <a:t> </a:t>
            </a:r>
            <a:r>
              <a:rPr sz="4450" b="1" spc="204" dirty="0">
                <a:solidFill>
                  <a:srgbClr val="101014"/>
                </a:solidFill>
                <a:latin typeface="Times New Roman"/>
                <a:cs typeface="Times New Roman"/>
              </a:rPr>
              <a:t>Outcomes</a:t>
            </a:r>
            <a:r>
              <a:rPr sz="4450" b="1" spc="-65" dirty="0">
                <a:solidFill>
                  <a:srgbClr val="101014"/>
                </a:solidFill>
                <a:latin typeface="Times New Roman"/>
                <a:cs typeface="Times New Roman"/>
              </a:rPr>
              <a:t> </a:t>
            </a:r>
            <a:r>
              <a:rPr sz="4450" b="1" spc="165" dirty="0">
                <a:solidFill>
                  <a:srgbClr val="101014"/>
                </a:solidFill>
                <a:latin typeface="Times New Roman"/>
                <a:cs typeface="Times New Roman"/>
              </a:rPr>
              <a:t>and</a:t>
            </a:r>
            <a:r>
              <a:rPr sz="4450" b="1" spc="-60" dirty="0">
                <a:solidFill>
                  <a:srgbClr val="101014"/>
                </a:solidFill>
                <a:latin typeface="Times New Roman"/>
                <a:cs typeface="Times New Roman"/>
              </a:rPr>
              <a:t> </a:t>
            </a:r>
            <a:r>
              <a:rPr sz="4450" b="1" spc="125" dirty="0">
                <a:solidFill>
                  <a:srgbClr val="101014"/>
                </a:solidFill>
                <a:latin typeface="Times New Roman"/>
                <a:cs typeface="Times New Roman"/>
              </a:rPr>
              <a:t>Impact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825" y="5106549"/>
            <a:ext cx="955357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Arial"/>
                <a:cs typeface="Arial"/>
              </a:rPr>
              <a:t>Reduced</a:t>
            </a:r>
            <a:r>
              <a:rPr sz="2200" b="1" spc="-11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Environmental</a:t>
            </a:r>
            <a:r>
              <a:rPr sz="2200" b="1" spc="-11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Impact:</a:t>
            </a:r>
            <a:endParaRPr sz="22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By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digitizing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documents,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minimizes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paper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usage,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contributing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50" dirty="0">
                <a:latin typeface="Arial MT"/>
                <a:cs typeface="Arial MT"/>
              </a:rPr>
              <a:t>a </a:t>
            </a:r>
            <a:r>
              <a:rPr sz="2200" dirty="0">
                <a:latin typeface="Arial MT"/>
                <a:cs typeface="Arial MT"/>
              </a:rPr>
              <a:t>reduction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office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waste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supporting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sustainable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practices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aligned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with </a:t>
            </a:r>
            <a:r>
              <a:rPr sz="2200" dirty="0">
                <a:latin typeface="Arial MT"/>
                <a:cs typeface="Arial MT"/>
              </a:rPr>
              <a:t>SDG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goals.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6201"/>
            <a:ext cx="14630400" cy="29693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090" y="3786124"/>
            <a:ext cx="8262620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spc="150" dirty="0">
                <a:solidFill>
                  <a:srgbClr val="101014"/>
                </a:solidFill>
                <a:latin typeface="Times New Roman"/>
                <a:cs typeface="Times New Roman"/>
              </a:rPr>
              <a:t>Expected</a:t>
            </a:r>
            <a:r>
              <a:rPr sz="4450" b="1" spc="-65" dirty="0">
                <a:solidFill>
                  <a:srgbClr val="101014"/>
                </a:solidFill>
                <a:latin typeface="Times New Roman"/>
                <a:cs typeface="Times New Roman"/>
              </a:rPr>
              <a:t> </a:t>
            </a:r>
            <a:r>
              <a:rPr sz="4450" b="1" spc="204" dirty="0">
                <a:solidFill>
                  <a:srgbClr val="101014"/>
                </a:solidFill>
                <a:latin typeface="Times New Roman"/>
                <a:cs typeface="Times New Roman"/>
              </a:rPr>
              <a:t>Outcomes</a:t>
            </a:r>
            <a:r>
              <a:rPr sz="4450" b="1" spc="-65" dirty="0">
                <a:solidFill>
                  <a:srgbClr val="101014"/>
                </a:solidFill>
                <a:latin typeface="Times New Roman"/>
                <a:cs typeface="Times New Roman"/>
              </a:rPr>
              <a:t> </a:t>
            </a:r>
            <a:r>
              <a:rPr sz="4450" b="1" spc="165" dirty="0">
                <a:solidFill>
                  <a:srgbClr val="101014"/>
                </a:solidFill>
                <a:latin typeface="Times New Roman"/>
                <a:cs typeface="Times New Roman"/>
              </a:rPr>
              <a:t>and</a:t>
            </a:r>
            <a:r>
              <a:rPr sz="4450" b="1" spc="-60" dirty="0">
                <a:solidFill>
                  <a:srgbClr val="101014"/>
                </a:solidFill>
                <a:latin typeface="Times New Roman"/>
                <a:cs typeface="Times New Roman"/>
              </a:rPr>
              <a:t> </a:t>
            </a:r>
            <a:r>
              <a:rPr sz="4450" b="1" spc="125" dirty="0">
                <a:solidFill>
                  <a:srgbClr val="101014"/>
                </a:solidFill>
                <a:latin typeface="Times New Roman"/>
                <a:cs typeface="Times New Roman"/>
              </a:rPr>
              <a:t>Impact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825" y="5106549"/>
            <a:ext cx="957072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Arial"/>
                <a:cs typeface="Arial"/>
              </a:rPr>
              <a:t>Cost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Savings:</a:t>
            </a:r>
            <a:endParaRPr sz="22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Reduced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reliance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physical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storage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streamlined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workflows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will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result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in </a:t>
            </a:r>
            <a:r>
              <a:rPr sz="2200" spc="-10" dirty="0">
                <a:latin typeface="Arial MT"/>
                <a:cs typeface="Arial MT"/>
              </a:rPr>
              <a:t>long-</a:t>
            </a:r>
            <a:r>
              <a:rPr sz="2200" dirty="0">
                <a:latin typeface="Arial MT"/>
                <a:cs typeface="Arial MT"/>
              </a:rPr>
              <a:t>term</a:t>
            </a:r>
            <a:r>
              <a:rPr sz="2200" spc="-8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cost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savings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related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storage,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resource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management,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and </a:t>
            </a:r>
            <a:r>
              <a:rPr sz="2200" spc="-10" dirty="0">
                <a:latin typeface="Arial MT"/>
                <a:cs typeface="Arial MT"/>
              </a:rPr>
              <a:t>administrative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tasks.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31692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7501" y="1649444"/>
            <a:ext cx="6339840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20" dirty="0"/>
              <a:t>Key</a:t>
            </a:r>
            <a:r>
              <a:rPr sz="4450" spc="-229" dirty="0"/>
              <a:t> </a:t>
            </a:r>
            <a:r>
              <a:rPr sz="4450" spc="114" dirty="0"/>
              <a:t>Project</a:t>
            </a:r>
            <a:r>
              <a:rPr sz="4450" spc="-130" dirty="0"/>
              <a:t> </a:t>
            </a:r>
            <a:r>
              <a:rPr sz="4450" spc="140" dirty="0"/>
              <a:t>Deliverables</a:t>
            </a:r>
            <a:endParaRPr sz="4450"/>
          </a:p>
        </p:txBody>
      </p:sp>
      <p:grpSp>
        <p:nvGrpSpPr>
          <p:cNvPr id="3" name="object 3"/>
          <p:cNvGrpSpPr/>
          <p:nvPr/>
        </p:nvGrpSpPr>
        <p:grpSpPr>
          <a:xfrm>
            <a:off x="6267501" y="2744152"/>
            <a:ext cx="7752385" cy="4799648"/>
            <a:chOff x="6275427" y="2744152"/>
            <a:chExt cx="7744459" cy="3790315"/>
          </a:xfrm>
        </p:grpSpPr>
        <p:sp>
          <p:nvSpPr>
            <p:cNvPr id="4" name="object 4"/>
            <p:cNvSpPr/>
            <p:nvPr/>
          </p:nvSpPr>
          <p:spPr>
            <a:xfrm>
              <a:off x="6280189" y="2748914"/>
              <a:ext cx="7556500" cy="3780790"/>
            </a:xfrm>
            <a:custGeom>
              <a:avLst/>
              <a:gdLst/>
              <a:ahLst/>
              <a:cxnLst/>
              <a:rect l="l" t="t" r="r" b="b"/>
              <a:pathLst>
                <a:path w="7556500" h="3780790">
                  <a:moveTo>
                    <a:pt x="0" y="34026"/>
                  </a:moveTo>
                  <a:lnTo>
                    <a:pt x="2673" y="20781"/>
                  </a:lnTo>
                  <a:lnTo>
                    <a:pt x="9966" y="9966"/>
                  </a:lnTo>
                  <a:lnTo>
                    <a:pt x="20781" y="2673"/>
                  </a:lnTo>
                  <a:lnTo>
                    <a:pt x="34026" y="0"/>
                  </a:lnTo>
                  <a:lnTo>
                    <a:pt x="7522394" y="0"/>
                  </a:lnTo>
                  <a:lnTo>
                    <a:pt x="7555761" y="27357"/>
                  </a:lnTo>
                  <a:lnTo>
                    <a:pt x="7556420" y="34026"/>
                  </a:lnTo>
                  <a:lnTo>
                    <a:pt x="7556420" y="3746684"/>
                  </a:lnTo>
                  <a:lnTo>
                    <a:pt x="7553746" y="3759929"/>
                  </a:lnTo>
                  <a:lnTo>
                    <a:pt x="7546454" y="3770744"/>
                  </a:lnTo>
                  <a:lnTo>
                    <a:pt x="7535639" y="3778037"/>
                  </a:lnTo>
                  <a:lnTo>
                    <a:pt x="7522394" y="3780711"/>
                  </a:lnTo>
                  <a:lnTo>
                    <a:pt x="34026" y="3780711"/>
                  </a:lnTo>
                  <a:lnTo>
                    <a:pt x="20781" y="3778037"/>
                  </a:lnTo>
                  <a:lnTo>
                    <a:pt x="9966" y="3770744"/>
                  </a:lnTo>
                  <a:lnTo>
                    <a:pt x="2673" y="3759929"/>
                  </a:lnTo>
                  <a:lnTo>
                    <a:pt x="0" y="3746684"/>
                  </a:lnTo>
                  <a:lnTo>
                    <a:pt x="0" y="34026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87799" y="2756515"/>
              <a:ext cx="7731759" cy="2002789"/>
            </a:xfrm>
            <a:custGeom>
              <a:avLst/>
              <a:gdLst/>
              <a:ahLst/>
              <a:cxnLst/>
              <a:rect l="l" t="t" r="r" b="b"/>
              <a:pathLst>
                <a:path w="7731759" h="2002789">
                  <a:moveTo>
                    <a:pt x="7731600" y="2002199"/>
                  </a:moveTo>
                  <a:lnTo>
                    <a:pt x="0" y="2002199"/>
                  </a:lnTo>
                  <a:lnTo>
                    <a:pt x="0" y="0"/>
                  </a:lnTo>
                  <a:lnTo>
                    <a:pt x="7731600" y="0"/>
                  </a:lnTo>
                  <a:lnTo>
                    <a:pt x="7731600" y="2002199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14624" y="2877644"/>
            <a:ext cx="2262505" cy="80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50" spc="-90" dirty="0">
                <a:solidFill>
                  <a:srgbClr val="38383C"/>
                </a:solidFill>
                <a:latin typeface="Arial Black"/>
                <a:cs typeface="Arial Black"/>
              </a:rPr>
              <a:t>Unified</a:t>
            </a:r>
            <a:r>
              <a:rPr sz="1950" spc="-105" dirty="0">
                <a:solidFill>
                  <a:srgbClr val="38383C"/>
                </a:solidFill>
                <a:latin typeface="Arial Black"/>
                <a:cs typeface="Arial Black"/>
              </a:rPr>
              <a:t> </a:t>
            </a:r>
            <a:r>
              <a:rPr sz="1950" spc="-80" dirty="0">
                <a:solidFill>
                  <a:srgbClr val="38383C"/>
                </a:solidFill>
                <a:latin typeface="Arial Black"/>
                <a:cs typeface="Arial Black"/>
              </a:rPr>
              <a:t>Document</a:t>
            </a:r>
            <a:endParaRPr sz="19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r>
              <a:rPr sz="1950" spc="-140" dirty="0">
                <a:solidFill>
                  <a:srgbClr val="38383C"/>
                </a:solidFill>
                <a:latin typeface="Arial Black"/>
                <a:cs typeface="Arial Black"/>
              </a:rPr>
              <a:t>Storage</a:t>
            </a:r>
            <a:r>
              <a:rPr sz="1950" spc="-120" dirty="0">
                <a:solidFill>
                  <a:srgbClr val="38383C"/>
                </a:solidFill>
                <a:latin typeface="Arial Black"/>
                <a:cs typeface="Arial Black"/>
              </a:rPr>
              <a:t> </a:t>
            </a:r>
            <a:r>
              <a:rPr sz="1950" spc="-10" dirty="0">
                <a:solidFill>
                  <a:srgbClr val="38383C"/>
                </a:solidFill>
                <a:latin typeface="Arial Black"/>
                <a:cs typeface="Arial Black"/>
              </a:rPr>
              <a:t>System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2050" y="2878660"/>
            <a:ext cx="4104004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A</a:t>
            </a:r>
            <a:r>
              <a:rPr sz="1750" spc="13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centralized,</a:t>
            </a:r>
            <a:r>
              <a:rPr sz="1750" spc="13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secure</a:t>
            </a:r>
            <a:r>
              <a:rPr sz="1750" spc="13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storage</a:t>
            </a:r>
            <a:r>
              <a:rPr sz="1750" spc="13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45" dirty="0">
                <a:solidFill>
                  <a:srgbClr val="38383C"/>
                </a:solidFill>
                <a:latin typeface="Arial MT"/>
                <a:cs typeface="Arial MT"/>
              </a:rPr>
              <a:t>repository</a:t>
            </a:r>
            <a:endParaRPr sz="1750" dirty="0">
              <a:latin typeface="Arial MT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1320"/>
              </a:spcBef>
            </a:pPr>
            <a:r>
              <a:rPr sz="1750" spc="80" dirty="0">
                <a:solidFill>
                  <a:srgbClr val="38383C"/>
                </a:solidFill>
                <a:latin typeface="Arial MT"/>
                <a:cs typeface="Arial MT"/>
              </a:rPr>
              <a:t>that</a:t>
            </a:r>
            <a:r>
              <a:rPr sz="1750" spc="3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organizes</a:t>
            </a:r>
            <a:r>
              <a:rPr sz="1750" spc="3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55" dirty="0">
                <a:solidFill>
                  <a:srgbClr val="38383C"/>
                </a:solidFill>
                <a:latin typeface="Arial MT"/>
                <a:cs typeface="Arial MT"/>
              </a:rPr>
              <a:t>and</a:t>
            </a:r>
            <a:r>
              <a:rPr sz="1750" spc="3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38383C"/>
                </a:solidFill>
                <a:latin typeface="Arial MT"/>
                <a:cs typeface="Arial MT"/>
              </a:rPr>
              <a:t>categorizes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19350" y="3747340"/>
            <a:ext cx="3905885" cy="1101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750" spc="10" dirty="0">
                <a:solidFill>
                  <a:srgbClr val="38383C"/>
                </a:solidFill>
                <a:latin typeface="Arial MT"/>
                <a:cs typeface="Arial MT"/>
              </a:rPr>
              <a:t>documents,</a:t>
            </a:r>
            <a:r>
              <a:rPr sz="1750" spc="11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38383C"/>
                </a:solidFill>
                <a:latin typeface="Arial MT"/>
                <a:cs typeface="Arial MT"/>
              </a:rPr>
              <a:t>ensuring</a:t>
            </a:r>
            <a:r>
              <a:rPr sz="1750" spc="114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50" dirty="0">
                <a:solidFill>
                  <a:srgbClr val="38383C"/>
                </a:solidFill>
                <a:latin typeface="Arial MT"/>
                <a:cs typeface="Arial MT"/>
              </a:rPr>
              <a:t>they</a:t>
            </a:r>
            <a:r>
              <a:rPr sz="1750" spc="11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10" dirty="0">
                <a:solidFill>
                  <a:srgbClr val="38383C"/>
                </a:solidFill>
                <a:latin typeface="Arial MT"/>
                <a:cs typeface="Arial MT"/>
              </a:rPr>
              <a:t>are</a:t>
            </a:r>
            <a:r>
              <a:rPr sz="1750" spc="114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easy</a:t>
            </a:r>
            <a:r>
              <a:rPr sz="1750" spc="11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70" dirty="0">
                <a:solidFill>
                  <a:srgbClr val="38383C"/>
                </a:solidFill>
                <a:latin typeface="Arial MT"/>
                <a:cs typeface="Arial MT"/>
              </a:rPr>
              <a:t>to</a:t>
            </a:r>
            <a:endParaRPr sz="1750" dirty="0">
              <a:latin typeface="Arial MT"/>
              <a:cs typeface="Arial MT"/>
            </a:endParaRPr>
          </a:p>
          <a:p>
            <a:pPr marL="12700" marR="104775" algn="just">
              <a:lnSpc>
                <a:spcPct val="162900"/>
              </a:lnSpc>
            </a:pPr>
            <a:r>
              <a:rPr sz="1750" spc="-35" dirty="0">
                <a:solidFill>
                  <a:srgbClr val="38383C"/>
                </a:solidFill>
                <a:latin typeface="Arial MT"/>
                <a:cs typeface="Arial MT"/>
              </a:rPr>
              <a:t>access,</a:t>
            </a:r>
            <a:r>
              <a:rPr sz="1750" spc="3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retrieve,</a:t>
            </a:r>
            <a:r>
              <a:rPr sz="1750" spc="3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55" dirty="0">
                <a:solidFill>
                  <a:srgbClr val="38383C"/>
                </a:solidFill>
                <a:latin typeface="Arial MT"/>
                <a:cs typeface="Arial MT"/>
              </a:rPr>
              <a:t>and</a:t>
            </a:r>
            <a:r>
              <a:rPr sz="1750" spc="3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50" dirty="0">
                <a:solidFill>
                  <a:srgbClr val="38383C"/>
                </a:solidFill>
                <a:latin typeface="Arial MT"/>
                <a:cs typeface="Arial MT"/>
              </a:rPr>
              <a:t>store</a:t>
            </a:r>
            <a:r>
              <a:rPr sz="1750" spc="3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75" dirty="0">
                <a:solidFill>
                  <a:srgbClr val="38383C"/>
                </a:solidFill>
                <a:latin typeface="Arial MT"/>
                <a:cs typeface="Arial MT"/>
              </a:rPr>
              <a:t>within</a:t>
            </a:r>
            <a:r>
              <a:rPr sz="1750" spc="3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40" dirty="0">
                <a:solidFill>
                  <a:srgbClr val="38383C"/>
                </a:solidFill>
                <a:latin typeface="Arial MT"/>
                <a:cs typeface="Arial MT"/>
              </a:rPr>
              <a:t>the </a:t>
            </a:r>
            <a:r>
              <a:rPr sz="1750" spc="-10" dirty="0">
                <a:solidFill>
                  <a:srgbClr val="38383C"/>
                </a:solidFill>
                <a:latin typeface="Arial MT"/>
                <a:cs typeface="Arial MT"/>
              </a:rPr>
              <a:t>system</a:t>
            </a:r>
            <a:r>
              <a:rPr lang="en-US" sz="1750" spc="-10" dirty="0">
                <a:solidFill>
                  <a:srgbClr val="38383C"/>
                </a:solidFill>
                <a:latin typeface="Arial MT"/>
                <a:cs typeface="Arial MT"/>
              </a:rPr>
              <a:t>.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287809" y="5145880"/>
            <a:ext cx="7541259" cy="1376680"/>
          </a:xfrm>
          <a:custGeom>
            <a:avLst/>
            <a:gdLst/>
            <a:ahLst/>
            <a:cxnLst/>
            <a:rect l="l" t="t" r="r" b="b"/>
            <a:pathLst>
              <a:path w="7541259" h="1376679">
                <a:moveTo>
                  <a:pt x="7541179" y="1376124"/>
                </a:moveTo>
                <a:lnTo>
                  <a:pt x="0" y="1376124"/>
                </a:lnTo>
                <a:lnTo>
                  <a:pt x="0" y="0"/>
                </a:lnTo>
                <a:lnTo>
                  <a:pt x="7541179" y="0"/>
                </a:lnTo>
                <a:lnTo>
                  <a:pt x="7541179" y="1376124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501925" y="5268009"/>
            <a:ext cx="266954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95" dirty="0">
                <a:solidFill>
                  <a:srgbClr val="38383C"/>
                </a:solidFill>
                <a:latin typeface="Arial Black"/>
                <a:cs typeface="Arial Black"/>
              </a:rPr>
              <a:t>Document </a:t>
            </a:r>
            <a:r>
              <a:rPr sz="1750" spc="-125" dirty="0">
                <a:solidFill>
                  <a:srgbClr val="38383C"/>
                </a:solidFill>
                <a:latin typeface="Arial Black"/>
                <a:cs typeface="Arial Black"/>
              </a:rPr>
              <a:t>Tracking</a:t>
            </a:r>
            <a:r>
              <a:rPr sz="1750" spc="-95" dirty="0">
                <a:solidFill>
                  <a:srgbClr val="38383C"/>
                </a:solidFill>
                <a:latin typeface="Arial Black"/>
                <a:cs typeface="Arial Black"/>
              </a:rPr>
              <a:t> </a:t>
            </a:r>
            <a:r>
              <a:rPr sz="1750" spc="-25" dirty="0">
                <a:solidFill>
                  <a:srgbClr val="38383C"/>
                </a:solidFill>
                <a:latin typeface="Arial Black"/>
                <a:cs typeface="Arial Black"/>
              </a:rPr>
              <a:t>and</a:t>
            </a:r>
            <a:endParaRPr sz="17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750" spc="-85" dirty="0">
                <a:solidFill>
                  <a:srgbClr val="38383C"/>
                </a:solidFill>
                <a:latin typeface="Arial Black"/>
                <a:cs typeface="Arial Black"/>
              </a:rPr>
              <a:t>Management</a:t>
            </a:r>
            <a:r>
              <a:rPr sz="1750" spc="-70" dirty="0">
                <a:solidFill>
                  <a:srgbClr val="38383C"/>
                </a:solidFill>
                <a:latin typeface="Arial Black"/>
                <a:cs typeface="Arial Black"/>
              </a:rPr>
              <a:t> </a:t>
            </a:r>
            <a:r>
              <a:rPr sz="1750" spc="-10" dirty="0">
                <a:solidFill>
                  <a:srgbClr val="38383C"/>
                </a:solidFill>
                <a:latin typeface="Arial Black"/>
                <a:cs typeface="Arial Black"/>
              </a:rPr>
              <a:t>Module: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519349" y="5268009"/>
            <a:ext cx="3917315" cy="1101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A</a:t>
            </a:r>
            <a:r>
              <a:rPr sz="1750" spc="8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70" dirty="0">
                <a:solidFill>
                  <a:srgbClr val="38383C"/>
                </a:solidFill>
                <a:latin typeface="Arial MT"/>
                <a:cs typeface="Arial MT"/>
              </a:rPr>
              <a:t>module</a:t>
            </a:r>
            <a:r>
              <a:rPr sz="1750" spc="8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80" dirty="0">
                <a:solidFill>
                  <a:srgbClr val="38383C"/>
                </a:solidFill>
                <a:latin typeface="Arial MT"/>
                <a:cs typeface="Arial MT"/>
              </a:rPr>
              <a:t>that</a:t>
            </a:r>
            <a:r>
              <a:rPr sz="1750" spc="8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includes</a:t>
            </a:r>
            <a:r>
              <a:rPr sz="1750" spc="8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features</a:t>
            </a:r>
            <a:r>
              <a:rPr sz="1750" spc="8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65" dirty="0">
                <a:solidFill>
                  <a:srgbClr val="38383C"/>
                </a:solidFill>
                <a:latin typeface="Arial MT"/>
                <a:cs typeface="Arial MT"/>
              </a:rPr>
              <a:t>for</a:t>
            </a:r>
            <a:endParaRPr sz="1750" dirty="0">
              <a:latin typeface="Arial MT"/>
              <a:cs typeface="Arial MT"/>
            </a:endParaRPr>
          </a:p>
          <a:p>
            <a:pPr marL="12700" marR="5080" algn="just">
              <a:lnSpc>
                <a:spcPct val="162900"/>
              </a:lnSpc>
            </a:pPr>
            <a:r>
              <a:rPr sz="1750" spc="70" dirty="0">
                <a:solidFill>
                  <a:srgbClr val="38383C"/>
                </a:solidFill>
                <a:latin typeface="Arial MT"/>
                <a:cs typeface="Arial MT"/>
              </a:rPr>
              <a:t>document</a:t>
            </a:r>
            <a:r>
              <a:rPr sz="1750" spc="6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version</a:t>
            </a:r>
            <a:r>
              <a:rPr sz="1750" spc="6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50" dirty="0">
                <a:solidFill>
                  <a:srgbClr val="38383C"/>
                </a:solidFill>
                <a:latin typeface="Arial MT"/>
                <a:cs typeface="Arial MT"/>
              </a:rPr>
              <a:t>control,</a:t>
            </a:r>
            <a:r>
              <a:rPr sz="1750" spc="6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38383C"/>
                </a:solidFill>
                <a:latin typeface="Arial MT"/>
                <a:cs typeface="Arial MT"/>
              </a:rPr>
              <a:t>activity </a:t>
            </a: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tracking,</a:t>
            </a:r>
            <a:r>
              <a:rPr sz="1750" spc="17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55" dirty="0">
                <a:solidFill>
                  <a:srgbClr val="38383C"/>
                </a:solidFill>
                <a:latin typeface="Arial MT"/>
                <a:cs typeface="Arial MT"/>
              </a:rPr>
              <a:t>and</a:t>
            </a:r>
            <a:r>
              <a:rPr sz="1750" spc="17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status</a:t>
            </a:r>
            <a:r>
              <a:rPr sz="1750" spc="18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updates,</a:t>
            </a:r>
            <a:r>
              <a:rPr sz="1750" spc="17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38383C"/>
                </a:solidFill>
                <a:latin typeface="Arial MT"/>
                <a:cs typeface="Arial MT"/>
              </a:rPr>
              <a:t>allowing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519349" y="6489770"/>
            <a:ext cx="4006215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users</a:t>
            </a:r>
            <a:r>
              <a:rPr sz="1750" spc="-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95" dirty="0">
                <a:solidFill>
                  <a:srgbClr val="38383C"/>
                </a:solidFill>
                <a:latin typeface="Arial MT"/>
                <a:cs typeface="Arial MT"/>
              </a:rPr>
              <a:t>to</a:t>
            </a:r>
            <a:r>
              <a:rPr sz="1750" spc="-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95" dirty="0">
                <a:solidFill>
                  <a:srgbClr val="38383C"/>
                </a:solidFill>
                <a:latin typeface="Arial MT"/>
                <a:cs typeface="Arial MT"/>
              </a:rPr>
              <a:t>monitor</a:t>
            </a: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 changes</a:t>
            </a:r>
            <a:r>
              <a:rPr sz="1750" spc="-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55" dirty="0">
                <a:solidFill>
                  <a:srgbClr val="38383C"/>
                </a:solidFill>
                <a:latin typeface="Arial MT"/>
                <a:cs typeface="Arial MT"/>
              </a:rPr>
              <a:t>and</a:t>
            </a: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38383C"/>
                </a:solidFill>
                <a:latin typeface="Arial MT"/>
                <a:cs typeface="Arial MT"/>
              </a:rPr>
              <a:t>manage</a:t>
            </a:r>
            <a:endParaRPr sz="1750" dirty="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1320"/>
              </a:spcBef>
            </a:pPr>
            <a:r>
              <a:rPr sz="1750" spc="50" dirty="0">
                <a:solidFill>
                  <a:srgbClr val="38383C"/>
                </a:solidFill>
                <a:latin typeface="Arial MT"/>
                <a:cs typeface="Arial MT"/>
              </a:rPr>
              <a:t>documents</a:t>
            </a:r>
            <a:r>
              <a:rPr sz="1750" spc="-1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38383C"/>
                </a:solidFill>
                <a:latin typeface="Arial MT"/>
                <a:cs typeface="Arial MT"/>
              </a:rPr>
              <a:t>efficiently</a:t>
            </a:r>
            <a:endParaRPr sz="1750" dirty="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911625" cy="82295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67501" y="1649444"/>
            <a:ext cx="6339840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-20" dirty="0"/>
              <a:t>Key</a:t>
            </a:r>
            <a:r>
              <a:rPr sz="4450" spc="-229" dirty="0"/>
              <a:t> </a:t>
            </a:r>
            <a:r>
              <a:rPr sz="4450" spc="114" dirty="0"/>
              <a:t>Project</a:t>
            </a:r>
            <a:r>
              <a:rPr sz="4450" spc="-130" dirty="0"/>
              <a:t> </a:t>
            </a:r>
            <a:r>
              <a:rPr sz="4450" spc="140" dirty="0"/>
              <a:t>Deliverables</a:t>
            </a:r>
            <a:endParaRPr sz="4450"/>
          </a:p>
        </p:txBody>
      </p:sp>
      <p:grpSp>
        <p:nvGrpSpPr>
          <p:cNvPr id="3" name="object 3"/>
          <p:cNvGrpSpPr/>
          <p:nvPr/>
        </p:nvGrpSpPr>
        <p:grpSpPr>
          <a:xfrm>
            <a:off x="6267501" y="2514600"/>
            <a:ext cx="7649158" cy="5406297"/>
            <a:chOff x="6275427" y="2744152"/>
            <a:chExt cx="7744459" cy="3790315"/>
          </a:xfrm>
        </p:grpSpPr>
        <p:sp>
          <p:nvSpPr>
            <p:cNvPr id="4" name="object 4"/>
            <p:cNvSpPr/>
            <p:nvPr/>
          </p:nvSpPr>
          <p:spPr>
            <a:xfrm>
              <a:off x="6280189" y="2748914"/>
              <a:ext cx="7556500" cy="3780790"/>
            </a:xfrm>
            <a:custGeom>
              <a:avLst/>
              <a:gdLst/>
              <a:ahLst/>
              <a:cxnLst/>
              <a:rect l="l" t="t" r="r" b="b"/>
              <a:pathLst>
                <a:path w="7556500" h="3780790">
                  <a:moveTo>
                    <a:pt x="0" y="34025"/>
                  </a:moveTo>
                  <a:lnTo>
                    <a:pt x="2673" y="20781"/>
                  </a:lnTo>
                  <a:lnTo>
                    <a:pt x="9965" y="9965"/>
                  </a:lnTo>
                  <a:lnTo>
                    <a:pt x="20781" y="2673"/>
                  </a:lnTo>
                  <a:lnTo>
                    <a:pt x="34025" y="0"/>
                  </a:lnTo>
                  <a:lnTo>
                    <a:pt x="7522373" y="0"/>
                  </a:lnTo>
                  <a:lnTo>
                    <a:pt x="7555740" y="27356"/>
                  </a:lnTo>
                  <a:lnTo>
                    <a:pt x="7556399" y="34025"/>
                  </a:lnTo>
                  <a:lnTo>
                    <a:pt x="7556399" y="3746574"/>
                  </a:lnTo>
                  <a:lnTo>
                    <a:pt x="7553726" y="3759818"/>
                  </a:lnTo>
                  <a:lnTo>
                    <a:pt x="7546434" y="3770634"/>
                  </a:lnTo>
                  <a:lnTo>
                    <a:pt x="7535618" y="3777926"/>
                  </a:lnTo>
                  <a:lnTo>
                    <a:pt x="7522373" y="3780599"/>
                  </a:lnTo>
                  <a:lnTo>
                    <a:pt x="34025" y="3780599"/>
                  </a:lnTo>
                  <a:lnTo>
                    <a:pt x="20781" y="3777926"/>
                  </a:lnTo>
                  <a:lnTo>
                    <a:pt x="9965" y="3770634"/>
                  </a:lnTo>
                  <a:lnTo>
                    <a:pt x="2673" y="3759818"/>
                  </a:lnTo>
                  <a:lnTo>
                    <a:pt x="0" y="3746574"/>
                  </a:lnTo>
                  <a:lnTo>
                    <a:pt x="0" y="340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87799" y="2756515"/>
              <a:ext cx="7731759" cy="2002789"/>
            </a:xfrm>
            <a:custGeom>
              <a:avLst/>
              <a:gdLst/>
              <a:ahLst/>
              <a:cxnLst/>
              <a:rect l="l" t="t" r="r" b="b"/>
              <a:pathLst>
                <a:path w="7731759" h="2002789">
                  <a:moveTo>
                    <a:pt x="7731600" y="2002199"/>
                  </a:moveTo>
                  <a:lnTo>
                    <a:pt x="0" y="2002199"/>
                  </a:lnTo>
                  <a:lnTo>
                    <a:pt x="0" y="0"/>
                  </a:lnTo>
                  <a:lnTo>
                    <a:pt x="7731600" y="0"/>
                  </a:lnTo>
                  <a:lnTo>
                    <a:pt x="7731600" y="2002199"/>
                  </a:lnTo>
                  <a:close/>
                </a:path>
              </a:pathLst>
            </a:custGeom>
            <a:solidFill>
              <a:srgbClr val="FFFFFF">
                <a:alpha val="391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514624" y="2877644"/>
            <a:ext cx="2035810" cy="807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950" spc="-114" dirty="0">
                <a:solidFill>
                  <a:srgbClr val="38383C"/>
                </a:solidFill>
                <a:latin typeface="Arial Black"/>
                <a:cs typeface="Arial Black"/>
              </a:rPr>
              <a:t>User-</a:t>
            </a:r>
            <a:r>
              <a:rPr sz="1950" spc="-10" dirty="0">
                <a:solidFill>
                  <a:srgbClr val="38383C"/>
                </a:solidFill>
                <a:latin typeface="Arial Black"/>
                <a:cs typeface="Arial Black"/>
              </a:rPr>
              <a:t>Friendly</a:t>
            </a:r>
            <a:endParaRPr sz="195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470"/>
              </a:spcBef>
            </a:pPr>
            <a:r>
              <a:rPr sz="1950" spc="-110" dirty="0">
                <a:solidFill>
                  <a:srgbClr val="38383C"/>
                </a:solidFill>
                <a:latin typeface="Arial Black"/>
                <a:cs typeface="Arial Black"/>
              </a:rPr>
              <a:t>Interface</a:t>
            </a:r>
            <a:r>
              <a:rPr sz="1950" spc="-80" dirty="0">
                <a:solidFill>
                  <a:srgbClr val="38383C"/>
                </a:solidFill>
                <a:latin typeface="Arial Black"/>
                <a:cs typeface="Arial Black"/>
              </a:rPr>
              <a:t> </a:t>
            </a:r>
            <a:r>
              <a:rPr sz="1950" spc="-110" dirty="0">
                <a:solidFill>
                  <a:srgbClr val="38383C"/>
                </a:solidFill>
                <a:latin typeface="Arial Black"/>
                <a:cs typeface="Arial Black"/>
              </a:rPr>
              <a:t>Design</a:t>
            </a:r>
            <a:endParaRPr sz="195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2050" y="2878660"/>
            <a:ext cx="376682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An</a:t>
            </a:r>
            <a:r>
              <a:rPr sz="1750" spc="1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60" dirty="0">
                <a:solidFill>
                  <a:srgbClr val="38383C"/>
                </a:solidFill>
                <a:latin typeface="Arial MT"/>
                <a:cs typeface="Arial MT"/>
              </a:rPr>
              <a:t>intuitive</a:t>
            </a:r>
            <a:r>
              <a:rPr sz="1750" spc="1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55" dirty="0">
                <a:solidFill>
                  <a:srgbClr val="38383C"/>
                </a:solidFill>
                <a:latin typeface="Arial MT"/>
                <a:cs typeface="Arial MT"/>
              </a:rPr>
              <a:t>and</a:t>
            </a:r>
            <a:r>
              <a:rPr sz="1750" spc="1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easily</a:t>
            </a:r>
            <a:r>
              <a:rPr sz="1750" spc="1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navigable</a:t>
            </a:r>
            <a:r>
              <a:rPr sz="1750" spc="1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-25" dirty="0">
                <a:solidFill>
                  <a:srgbClr val="38383C"/>
                </a:solidFill>
                <a:latin typeface="Arial MT"/>
                <a:cs typeface="Arial MT"/>
              </a:rPr>
              <a:t>UI</a:t>
            </a:r>
            <a:endParaRPr sz="1750" dirty="0">
              <a:latin typeface="Arial MT"/>
              <a:cs typeface="Arial MT"/>
            </a:endParaRPr>
          </a:p>
          <a:p>
            <a:pPr algn="just">
              <a:lnSpc>
                <a:spcPct val="100000"/>
              </a:lnSpc>
              <a:spcBef>
                <a:spcPts val="1320"/>
              </a:spcBef>
            </a:pP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designed</a:t>
            </a:r>
            <a:r>
              <a:rPr sz="1750" spc="5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95" dirty="0">
                <a:solidFill>
                  <a:srgbClr val="38383C"/>
                </a:solidFill>
                <a:latin typeface="Arial MT"/>
                <a:cs typeface="Arial MT"/>
              </a:rPr>
              <a:t>to</a:t>
            </a:r>
            <a:r>
              <a:rPr sz="1750" spc="5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cater</a:t>
            </a:r>
            <a:r>
              <a:rPr sz="1750" spc="6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95" dirty="0">
                <a:solidFill>
                  <a:srgbClr val="38383C"/>
                </a:solidFill>
                <a:latin typeface="Arial MT"/>
                <a:cs typeface="Arial MT"/>
              </a:rPr>
              <a:t>to</a:t>
            </a:r>
            <a:r>
              <a:rPr sz="1750" spc="5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users</a:t>
            </a:r>
            <a:r>
              <a:rPr sz="1750" spc="6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85" dirty="0">
                <a:solidFill>
                  <a:srgbClr val="38383C"/>
                </a:solidFill>
                <a:latin typeface="Arial MT"/>
                <a:cs typeface="Arial MT"/>
              </a:rPr>
              <a:t>of</a:t>
            </a:r>
            <a:r>
              <a:rPr sz="1750" spc="5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-10" dirty="0">
                <a:solidFill>
                  <a:srgbClr val="38383C"/>
                </a:solidFill>
                <a:latin typeface="Arial MT"/>
                <a:cs typeface="Arial MT"/>
              </a:rPr>
              <a:t>varying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19350" y="3747339"/>
            <a:ext cx="3705860" cy="1160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technical</a:t>
            </a:r>
            <a:r>
              <a:rPr sz="1750" spc="6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skills,</a:t>
            </a:r>
            <a:r>
              <a:rPr sz="1750" spc="6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55" dirty="0">
                <a:solidFill>
                  <a:srgbClr val="38383C"/>
                </a:solidFill>
                <a:latin typeface="Arial MT"/>
                <a:cs typeface="Arial MT"/>
              </a:rPr>
              <a:t>complete</a:t>
            </a:r>
            <a:r>
              <a:rPr sz="1750" spc="6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85" dirty="0">
                <a:solidFill>
                  <a:srgbClr val="38383C"/>
                </a:solidFill>
                <a:latin typeface="Arial MT"/>
                <a:cs typeface="Arial MT"/>
              </a:rPr>
              <a:t>with</a:t>
            </a:r>
            <a:r>
              <a:rPr sz="1750" spc="6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-20" dirty="0">
                <a:solidFill>
                  <a:srgbClr val="38383C"/>
                </a:solidFill>
                <a:latin typeface="Arial MT"/>
                <a:cs typeface="Arial MT"/>
              </a:rPr>
              <a:t>clear</a:t>
            </a:r>
            <a:endParaRPr sz="1750" dirty="0">
              <a:latin typeface="Arial MT"/>
              <a:cs typeface="Arial MT"/>
            </a:endParaRPr>
          </a:p>
          <a:p>
            <a:pPr marL="12700" marR="5080">
              <a:lnSpc>
                <a:spcPct val="162900"/>
              </a:lnSpc>
            </a:pP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labels,</a:t>
            </a:r>
            <a:r>
              <a:rPr sz="1750" spc="5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38383C"/>
                </a:solidFill>
                <a:latin typeface="Arial MT"/>
                <a:cs typeface="Arial MT"/>
              </a:rPr>
              <a:t>simple</a:t>
            </a:r>
            <a:r>
              <a:rPr sz="1750" spc="5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50" dirty="0">
                <a:solidFill>
                  <a:srgbClr val="38383C"/>
                </a:solidFill>
                <a:latin typeface="Arial MT"/>
                <a:cs typeface="Arial MT"/>
              </a:rPr>
              <a:t>forms,</a:t>
            </a:r>
            <a:r>
              <a:rPr sz="1750" spc="6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750" spc="55" dirty="0">
                <a:solidFill>
                  <a:srgbClr val="38383C"/>
                </a:solidFill>
                <a:latin typeface="Arial MT"/>
                <a:cs typeface="Arial MT"/>
              </a:rPr>
              <a:t>and </a:t>
            </a:r>
            <a:r>
              <a:rPr sz="1750" spc="-10" dirty="0">
                <a:solidFill>
                  <a:srgbClr val="38383C"/>
                </a:solidFill>
                <a:latin typeface="Arial MT"/>
                <a:cs typeface="Arial MT"/>
              </a:rPr>
              <a:t>accessible menus.</a:t>
            </a:r>
            <a:endParaRPr sz="1750" dirty="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14624" y="5268009"/>
            <a:ext cx="2494915" cy="29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750" spc="-95" dirty="0">
                <a:solidFill>
                  <a:srgbClr val="38383C"/>
                </a:solidFill>
                <a:latin typeface="Arial Black"/>
                <a:cs typeface="Arial Black"/>
              </a:rPr>
              <a:t>Interactive</a:t>
            </a:r>
            <a:r>
              <a:rPr sz="1750" spc="-85" dirty="0">
                <a:solidFill>
                  <a:srgbClr val="38383C"/>
                </a:solidFill>
                <a:latin typeface="Arial Black"/>
                <a:cs typeface="Arial Black"/>
              </a:rPr>
              <a:t> </a:t>
            </a:r>
            <a:r>
              <a:rPr sz="1750" spc="-65" dirty="0">
                <a:solidFill>
                  <a:srgbClr val="38383C"/>
                </a:solidFill>
                <a:latin typeface="Arial Black"/>
                <a:cs typeface="Arial Black"/>
              </a:rPr>
              <a:t>Dashboard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447593" y="5353282"/>
            <a:ext cx="3956685" cy="282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sz="1750" spc="4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endParaRPr lang="en-US" sz="1750" dirty="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2400"/>
            <a:ext cx="6011699" cy="807719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CAD2BFE-ECEB-399A-E040-9A7BBDA763BB}"/>
              </a:ext>
            </a:extLst>
          </p:cNvPr>
          <p:cNvSpPr txBox="1"/>
          <p:nvPr/>
        </p:nvSpPr>
        <p:spPr>
          <a:xfrm>
            <a:off x="9437421" y="5399744"/>
            <a:ext cx="7315200" cy="2405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</a:pPr>
            <a:r>
              <a:rPr lang="en-US" sz="1800" spc="1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spc="55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1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customizable</a:t>
            </a:r>
            <a:r>
              <a:rPr lang="en-US" sz="1800" spc="55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5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lang="en-US" sz="1800" spc="6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45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providing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360680" algn="just">
              <a:lnSpc>
                <a:spcPct val="162900"/>
              </a:lnSpc>
            </a:pPr>
            <a:r>
              <a:rPr lang="en-US" sz="180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</a:t>
            </a:r>
            <a:r>
              <a:rPr lang="en-US" sz="1800" spc="5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r>
              <a:rPr lang="en-US" sz="1800" spc="13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r>
              <a:rPr lang="en-US" sz="1800" spc="135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8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en-US" sz="1800" spc="13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6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</a:t>
            </a:r>
          </a:p>
          <a:p>
            <a:pPr marR="360680" algn="just">
              <a:lnSpc>
                <a:spcPct val="162900"/>
              </a:lnSpc>
            </a:pPr>
            <a:r>
              <a:rPr lang="en-US" sz="180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activity,</a:t>
            </a:r>
            <a:r>
              <a:rPr lang="en-US" sz="1800" spc="145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1800" spc="145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metrics,</a:t>
            </a:r>
            <a:r>
              <a:rPr lang="en-US" sz="1800" spc="15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55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800" spc="145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2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1800" spc="45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interactions,</a:t>
            </a:r>
            <a:r>
              <a:rPr lang="en-US" sz="1800" spc="105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helping</a:t>
            </a:r>
            <a:r>
              <a:rPr lang="en-US" sz="1800" spc="11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en-US" sz="1800" spc="11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85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62900"/>
              </a:lnSpc>
            </a:pPr>
            <a:r>
              <a:rPr lang="en-US" sz="1800" spc="6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workflows</a:t>
            </a:r>
            <a:r>
              <a:rPr lang="en-US" sz="1800" spc="-35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55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800" spc="-35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25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n-US" sz="1800" spc="-35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n-US" sz="1800" spc="-3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7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</a:p>
          <a:p>
            <a:pPr marL="12700" marR="5080" algn="just">
              <a:lnSpc>
                <a:spcPct val="162900"/>
              </a:lnSpc>
            </a:pPr>
            <a:r>
              <a:rPr lang="en-US" sz="1800" spc="6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en-US" sz="1800" spc="-4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spc="-35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10" dirty="0">
                <a:solidFill>
                  <a:srgbClr val="38383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glance</a:t>
            </a:r>
            <a:r>
              <a:rPr lang="en-US" sz="1800" spc="-10" dirty="0">
                <a:solidFill>
                  <a:srgbClr val="38383C"/>
                </a:solidFill>
                <a:latin typeface="Arial MT"/>
                <a:cs typeface="Arial MT"/>
              </a:rPr>
              <a:t>.</a:t>
            </a:r>
            <a:endParaRPr lang="en-US"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99179" y="380989"/>
            <a:ext cx="2994660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180" dirty="0"/>
              <a:t>Conclusion</a:t>
            </a:r>
            <a:endParaRPr sz="445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465349" y="1577275"/>
            <a:ext cx="8079740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dirty="0"/>
              <a:t>This</a:t>
            </a:r>
            <a:r>
              <a:rPr spc="-55" dirty="0"/>
              <a:t> </a:t>
            </a:r>
            <a:r>
              <a:rPr dirty="0"/>
              <a:t>project</a:t>
            </a:r>
            <a:r>
              <a:rPr spc="-50" dirty="0"/>
              <a:t> </a:t>
            </a:r>
            <a:r>
              <a:rPr dirty="0"/>
              <a:t>aims</a:t>
            </a:r>
            <a:r>
              <a:rPr spc="-5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create</a:t>
            </a:r>
            <a:r>
              <a:rPr spc="-55" dirty="0"/>
              <a:t> </a:t>
            </a:r>
            <a:r>
              <a:rPr dirty="0"/>
              <a:t>an</a:t>
            </a:r>
            <a:r>
              <a:rPr spc="-50" dirty="0"/>
              <a:t> </a:t>
            </a:r>
            <a:r>
              <a:rPr dirty="0"/>
              <a:t>efficient,</a:t>
            </a:r>
            <a:r>
              <a:rPr spc="-55" dirty="0"/>
              <a:t> </a:t>
            </a:r>
            <a:r>
              <a:rPr dirty="0"/>
              <a:t>secure,</a:t>
            </a:r>
            <a:r>
              <a:rPr spc="-50" dirty="0"/>
              <a:t> </a:t>
            </a:r>
            <a:r>
              <a:rPr spc="-25" dirty="0"/>
              <a:t>and</a:t>
            </a:r>
          </a:p>
          <a:p>
            <a:pPr marL="12700" marR="5080" algn="just">
              <a:lnSpc>
                <a:spcPct val="100000"/>
              </a:lnSpc>
            </a:pPr>
            <a:r>
              <a:rPr dirty="0"/>
              <a:t>user-friendly</a:t>
            </a:r>
            <a:r>
              <a:rPr spc="-25" dirty="0"/>
              <a:t> </a:t>
            </a:r>
            <a:r>
              <a:rPr spc="-10" dirty="0"/>
              <a:t>web-</a:t>
            </a:r>
            <a:r>
              <a:rPr dirty="0"/>
              <a:t>based</a:t>
            </a:r>
            <a:r>
              <a:rPr spc="-25" dirty="0"/>
              <a:t> </a:t>
            </a:r>
            <a:r>
              <a:rPr dirty="0"/>
              <a:t>document</a:t>
            </a:r>
            <a:r>
              <a:rPr spc="-25" dirty="0"/>
              <a:t> </a:t>
            </a:r>
            <a:r>
              <a:rPr dirty="0"/>
              <a:t>management</a:t>
            </a:r>
            <a:r>
              <a:rPr spc="-25" dirty="0"/>
              <a:t> </a:t>
            </a:r>
            <a:r>
              <a:rPr spc="-10" dirty="0"/>
              <a:t>system </a:t>
            </a:r>
            <a:r>
              <a:rPr dirty="0"/>
              <a:t>that</a:t>
            </a:r>
            <a:r>
              <a:rPr spc="-60" dirty="0"/>
              <a:t> </a:t>
            </a:r>
            <a:r>
              <a:rPr dirty="0"/>
              <a:t>will</a:t>
            </a:r>
            <a:r>
              <a:rPr spc="-60" dirty="0"/>
              <a:t> </a:t>
            </a:r>
            <a:r>
              <a:rPr dirty="0"/>
              <a:t>centralize</a:t>
            </a:r>
            <a:r>
              <a:rPr spc="-60" dirty="0"/>
              <a:t> </a:t>
            </a:r>
            <a:r>
              <a:rPr dirty="0"/>
              <a:t>document</a:t>
            </a:r>
            <a:r>
              <a:rPr spc="-55" dirty="0"/>
              <a:t> </a:t>
            </a:r>
            <a:r>
              <a:rPr dirty="0"/>
              <a:t>storage,</a:t>
            </a:r>
            <a:r>
              <a:rPr spc="-60" dirty="0"/>
              <a:t> </a:t>
            </a:r>
            <a:r>
              <a:rPr dirty="0"/>
              <a:t>streamline</a:t>
            </a:r>
            <a:r>
              <a:rPr spc="-60" dirty="0"/>
              <a:t> </a:t>
            </a:r>
            <a:r>
              <a:rPr spc="-10" dirty="0"/>
              <a:t>tracking,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improve</a:t>
            </a:r>
            <a:r>
              <a:rPr spc="-25" dirty="0"/>
              <a:t> </a:t>
            </a:r>
            <a:r>
              <a:rPr dirty="0"/>
              <a:t>accessibility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5" dirty="0"/>
              <a:t> </a:t>
            </a:r>
            <a:r>
              <a:rPr dirty="0"/>
              <a:t>an</a:t>
            </a:r>
            <a:r>
              <a:rPr spc="-25" dirty="0"/>
              <a:t> </a:t>
            </a:r>
            <a:r>
              <a:rPr dirty="0"/>
              <a:t>intuitive</a:t>
            </a:r>
            <a:r>
              <a:rPr spc="-20" dirty="0"/>
              <a:t> </a:t>
            </a:r>
            <a:r>
              <a:rPr spc="-10" dirty="0"/>
              <a:t>interface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interactive</a:t>
            </a:r>
            <a:r>
              <a:rPr spc="-50" dirty="0"/>
              <a:t> </a:t>
            </a:r>
            <a:r>
              <a:rPr dirty="0"/>
              <a:t>dashboard.</a:t>
            </a:r>
            <a:r>
              <a:rPr spc="-55" dirty="0"/>
              <a:t> </a:t>
            </a:r>
            <a:r>
              <a:rPr dirty="0"/>
              <a:t>With</a:t>
            </a:r>
            <a:r>
              <a:rPr spc="-50" dirty="0"/>
              <a:t> </a:t>
            </a:r>
            <a:r>
              <a:rPr dirty="0"/>
              <a:t>robust</a:t>
            </a:r>
            <a:r>
              <a:rPr spc="-55" dirty="0"/>
              <a:t> </a:t>
            </a:r>
            <a:r>
              <a:rPr spc="-10" dirty="0"/>
              <a:t>security,</a:t>
            </a:r>
            <a:r>
              <a:rPr spc="-50" dirty="0"/>
              <a:t> </a:t>
            </a:r>
            <a:r>
              <a:rPr dirty="0"/>
              <a:t>ease</a:t>
            </a:r>
            <a:r>
              <a:rPr spc="-55" dirty="0"/>
              <a:t> </a:t>
            </a:r>
            <a:r>
              <a:rPr spc="-25" dirty="0"/>
              <a:t>of </a:t>
            </a:r>
            <a:r>
              <a:rPr dirty="0"/>
              <a:t>use,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scalability</a:t>
            </a:r>
            <a:r>
              <a:rPr spc="-30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dirty="0"/>
              <a:t>core</a:t>
            </a:r>
            <a:r>
              <a:rPr spc="-30" dirty="0"/>
              <a:t> </a:t>
            </a:r>
            <a:r>
              <a:rPr dirty="0"/>
              <a:t>principles,</a:t>
            </a:r>
            <a:r>
              <a:rPr spc="-2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system</a:t>
            </a:r>
            <a:r>
              <a:rPr spc="-25" dirty="0"/>
              <a:t> </a:t>
            </a:r>
            <a:r>
              <a:rPr spc="-20" dirty="0"/>
              <a:t>will </a:t>
            </a:r>
            <a:r>
              <a:rPr dirty="0"/>
              <a:t>foster</a:t>
            </a:r>
            <a:r>
              <a:rPr spc="-4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more</a:t>
            </a:r>
            <a:r>
              <a:rPr spc="-45" dirty="0"/>
              <a:t> </a:t>
            </a:r>
            <a:r>
              <a:rPr dirty="0"/>
              <a:t>organized,</a:t>
            </a:r>
            <a:r>
              <a:rPr spc="-45" dirty="0"/>
              <a:t> </a:t>
            </a:r>
            <a:r>
              <a:rPr dirty="0"/>
              <a:t>productive,</a:t>
            </a:r>
            <a:r>
              <a:rPr spc="-4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spc="-10" dirty="0"/>
              <a:t>environmentally </a:t>
            </a:r>
            <a:r>
              <a:rPr dirty="0"/>
              <a:t>sustainable</a:t>
            </a:r>
            <a:r>
              <a:rPr spc="-45" dirty="0"/>
              <a:t> </a:t>
            </a:r>
            <a:r>
              <a:rPr dirty="0"/>
              <a:t>approach</a:t>
            </a:r>
            <a:r>
              <a:rPr spc="-4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document</a:t>
            </a:r>
            <a:r>
              <a:rPr spc="-45" dirty="0"/>
              <a:t> </a:t>
            </a:r>
            <a:r>
              <a:rPr spc="-10" dirty="0"/>
              <a:t>management.</a:t>
            </a:r>
            <a:endParaRPr lang="en-US" spc="-10" dirty="0"/>
          </a:p>
          <a:p>
            <a:pPr marL="12700" marR="5080" algn="just">
              <a:lnSpc>
                <a:spcPct val="100000"/>
              </a:lnSpc>
            </a:pPr>
            <a:endParaRPr spc="-10" dirty="0"/>
          </a:p>
          <a:p>
            <a:pPr marL="12700" marR="316230" algn="just">
              <a:lnSpc>
                <a:spcPct val="100000"/>
              </a:lnSpc>
            </a:pPr>
            <a:r>
              <a:rPr dirty="0"/>
              <a:t>Implementing</a:t>
            </a:r>
            <a:r>
              <a:rPr spc="-35" dirty="0"/>
              <a:t> </a:t>
            </a: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solution</a:t>
            </a:r>
            <a:r>
              <a:rPr spc="-30" dirty="0"/>
              <a:t> </a:t>
            </a:r>
            <a:r>
              <a:rPr dirty="0"/>
              <a:t>will</a:t>
            </a:r>
            <a:r>
              <a:rPr spc="-35" dirty="0"/>
              <a:t> </a:t>
            </a:r>
            <a:r>
              <a:rPr dirty="0"/>
              <a:t>not</a:t>
            </a:r>
            <a:r>
              <a:rPr spc="-30" dirty="0"/>
              <a:t> </a:t>
            </a:r>
            <a:r>
              <a:rPr dirty="0"/>
              <a:t>only</a:t>
            </a:r>
            <a:r>
              <a:rPr spc="-30" dirty="0"/>
              <a:t> </a:t>
            </a:r>
            <a:r>
              <a:rPr dirty="0"/>
              <a:t>meet</a:t>
            </a:r>
            <a:r>
              <a:rPr spc="-35" dirty="0"/>
              <a:t> </a:t>
            </a:r>
            <a:r>
              <a:rPr spc="-10" dirty="0"/>
              <a:t>current </a:t>
            </a:r>
            <a:r>
              <a:rPr dirty="0"/>
              <a:t>organizational</a:t>
            </a:r>
            <a:r>
              <a:rPr spc="-30" dirty="0"/>
              <a:t> </a:t>
            </a:r>
            <a:r>
              <a:rPr dirty="0"/>
              <a:t>needs</a:t>
            </a:r>
            <a:r>
              <a:rPr spc="-25" dirty="0"/>
              <a:t> </a:t>
            </a:r>
            <a:r>
              <a:rPr dirty="0"/>
              <a:t>but</a:t>
            </a:r>
            <a:r>
              <a:rPr spc="-25" dirty="0"/>
              <a:t> </a:t>
            </a:r>
            <a:r>
              <a:rPr dirty="0"/>
              <a:t>also</a:t>
            </a:r>
            <a:r>
              <a:rPr spc="-25" dirty="0"/>
              <a:t> </a:t>
            </a:r>
            <a:r>
              <a:rPr dirty="0"/>
              <a:t>support</a:t>
            </a:r>
            <a:r>
              <a:rPr spc="-25" dirty="0"/>
              <a:t> </a:t>
            </a:r>
            <a:r>
              <a:rPr spc="-20" dirty="0"/>
              <a:t>long-</a:t>
            </a:r>
            <a:r>
              <a:rPr dirty="0"/>
              <a:t>term</a:t>
            </a:r>
            <a:r>
              <a:rPr spc="-30" dirty="0"/>
              <a:t> </a:t>
            </a:r>
            <a:r>
              <a:rPr spc="-10" dirty="0"/>
              <a:t>growth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adaptation.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6280199" cy="82295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100" y="564219"/>
            <a:ext cx="4206240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114" dirty="0"/>
              <a:t>Project</a:t>
            </a:r>
            <a:r>
              <a:rPr sz="4450" spc="-275" dirty="0"/>
              <a:t> </a:t>
            </a:r>
            <a:r>
              <a:rPr sz="4450" spc="70" dirty="0"/>
              <a:t>Abstract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781100" y="1782261"/>
            <a:ext cx="13165455" cy="479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75" dirty="0">
                <a:solidFill>
                  <a:srgbClr val="101014"/>
                </a:solidFill>
                <a:latin typeface="Times New Roman"/>
                <a:cs typeface="Times New Roman"/>
              </a:rPr>
              <a:t>Overview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40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98425" marR="5080" algn="just">
              <a:lnSpc>
                <a:spcPct val="100000"/>
              </a:lnSpc>
            </a:pP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"Development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Implementation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Integrated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35" dirty="0">
                <a:latin typeface="Arial MT"/>
                <a:cs typeface="Arial MT"/>
              </a:rPr>
              <a:t>Web-</a:t>
            </a:r>
            <a:r>
              <a:rPr sz="2800" dirty="0">
                <a:latin typeface="Arial MT"/>
                <a:cs typeface="Arial MT"/>
              </a:rPr>
              <a:t>Based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Office </a:t>
            </a:r>
            <a:r>
              <a:rPr sz="2800" dirty="0">
                <a:latin typeface="Arial MT"/>
                <a:cs typeface="Arial MT"/>
              </a:rPr>
              <a:t>Document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Management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System"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aims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create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streamlined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solution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for </a:t>
            </a:r>
            <a:r>
              <a:rPr sz="2800" dirty="0">
                <a:latin typeface="Arial MT"/>
                <a:cs typeface="Arial MT"/>
              </a:rPr>
              <a:t>managing</a:t>
            </a:r>
            <a:r>
              <a:rPr sz="2800" spc="-1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1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accessing</a:t>
            </a:r>
            <a:r>
              <a:rPr sz="2800" spc="-1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office</a:t>
            </a:r>
            <a:r>
              <a:rPr sz="2800" spc="-14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documents.</a:t>
            </a:r>
            <a:r>
              <a:rPr sz="2800" spc="-18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Traditional</a:t>
            </a:r>
            <a:r>
              <a:rPr sz="2800" spc="-1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document</a:t>
            </a:r>
            <a:r>
              <a:rPr sz="2800" spc="-14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management </a:t>
            </a:r>
            <a:r>
              <a:rPr sz="2800" dirty="0">
                <a:latin typeface="Arial MT"/>
                <a:cs typeface="Arial MT"/>
              </a:rPr>
              <a:t>practices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often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involve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scattered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storage</a:t>
            </a:r>
            <a:r>
              <a:rPr sz="2800" spc="-114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systems,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limited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access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controls,</a:t>
            </a:r>
            <a:r>
              <a:rPr sz="2800" spc="-114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lack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version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management,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leading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inefficiencies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collaborative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workflows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document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retrieval.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By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developing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integrated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spc="-30" dirty="0">
                <a:latin typeface="Arial MT"/>
                <a:cs typeface="Arial MT"/>
              </a:rPr>
              <a:t>web-</a:t>
            </a:r>
            <a:r>
              <a:rPr sz="2800" dirty="0">
                <a:latin typeface="Arial MT"/>
                <a:cs typeface="Arial MT"/>
              </a:rPr>
              <a:t>based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system,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this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project </a:t>
            </a:r>
            <a:r>
              <a:rPr sz="2800" dirty="0">
                <a:latin typeface="Arial MT"/>
                <a:cs typeface="Arial MT"/>
              </a:rPr>
              <a:t>seeks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centralize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document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storage,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enhance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accessibility,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enable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seamless </a:t>
            </a:r>
            <a:r>
              <a:rPr sz="2800" dirty="0">
                <a:latin typeface="Arial MT"/>
                <a:cs typeface="Arial MT"/>
              </a:rPr>
              <a:t>document</a:t>
            </a:r>
            <a:r>
              <a:rPr sz="2800" spc="-1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sharing</a:t>
            </a:r>
            <a:r>
              <a:rPr sz="2800" spc="-1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across</a:t>
            </a:r>
            <a:r>
              <a:rPr sz="2800" spc="-1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office</a:t>
            </a:r>
            <a:r>
              <a:rPr sz="2800" spc="-13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environments.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114" dirty="0"/>
              <a:t>Project</a:t>
            </a:r>
            <a:r>
              <a:rPr sz="4450" spc="-275" dirty="0"/>
              <a:t> </a:t>
            </a:r>
            <a:r>
              <a:rPr sz="4450" spc="70" dirty="0"/>
              <a:t>Abstract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768699" y="1782261"/>
            <a:ext cx="13081635" cy="479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3200" b="1" spc="-20" dirty="0">
                <a:solidFill>
                  <a:srgbClr val="101014"/>
                </a:solidFill>
                <a:latin typeface="Times New Roman"/>
                <a:cs typeface="Times New Roman"/>
              </a:rPr>
              <a:t>Key</a:t>
            </a:r>
            <a:r>
              <a:rPr sz="3200" b="1" spc="-170" dirty="0">
                <a:solidFill>
                  <a:srgbClr val="101014"/>
                </a:solidFill>
                <a:latin typeface="Times New Roman"/>
                <a:cs typeface="Times New Roman"/>
              </a:rPr>
              <a:t> </a:t>
            </a:r>
            <a:r>
              <a:rPr sz="3200" b="1" spc="60" dirty="0">
                <a:solidFill>
                  <a:srgbClr val="101014"/>
                </a:solidFill>
                <a:latin typeface="Times New Roman"/>
                <a:cs typeface="Times New Roman"/>
              </a:rPr>
              <a:t>Objective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3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5"/>
              </a:spcBef>
            </a:pP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primary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objective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this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project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design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implement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user-</a:t>
            </a:r>
            <a:r>
              <a:rPr sz="2800" spc="-10" dirty="0">
                <a:latin typeface="Arial MT"/>
                <a:cs typeface="Arial MT"/>
              </a:rPr>
              <a:t>friendly, </a:t>
            </a:r>
            <a:r>
              <a:rPr sz="2800" dirty="0">
                <a:latin typeface="Arial MT"/>
                <a:cs typeface="Arial MT"/>
              </a:rPr>
              <a:t>secure,</a:t>
            </a:r>
            <a:r>
              <a:rPr sz="2800" spc="-1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1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centralized</a:t>
            </a:r>
            <a:r>
              <a:rPr sz="2800" spc="-1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platform</a:t>
            </a:r>
            <a:r>
              <a:rPr sz="2800" spc="-1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1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supports</a:t>
            </a:r>
            <a:r>
              <a:rPr sz="2800" spc="-1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efficient</a:t>
            </a:r>
            <a:r>
              <a:rPr sz="2800" spc="-1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document</a:t>
            </a:r>
            <a:r>
              <a:rPr sz="2800" spc="-13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management processes.</a:t>
            </a:r>
            <a:r>
              <a:rPr sz="2800" spc="-1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114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system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will</a:t>
            </a:r>
            <a:r>
              <a:rPr sz="2800" spc="-114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facilitate</a:t>
            </a:r>
            <a:r>
              <a:rPr sz="2800" spc="-114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document</a:t>
            </a:r>
            <a:r>
              <a:rPr sz="2800" spc="-114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uploading,</a:t>
            </a:r>
            <a:r>
              <a:rPr sz="2800" spc="-114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categorization,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version </a:t>
            </a:r>
            <a:r>
              <a:rPr sz="2800" dirty="0">
                <a:latin typeface="Arial MT"/>
                <a:cs typeface="Arial MT"/>
              </a:rPr>
              <a:t>tracking,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searchability,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secure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access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control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various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departments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within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an </a:t>
            </a:r>
            <a:r>
              <a:rPr sz="2800" spc="-20" dirty="0">
                <a:latin typeface="Arial MT"/>
                <a:cs typeface="Arial MT"/>
              </a:rPr>
              <a:t>organization.</a:t>
            </a:r>
            <a:r>
              <a:rPr sz="2800" spc="-17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Additionally,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it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will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support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role-</a:t>
            </a:r>
            <a:r>
              <a:rPr sz="2800" dirty="0">
                <a:latin typeface="Arial MT"/>
                <a:cs typeface="Arial MT"/>
              </a:rPr>
              <a:t>based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access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enhance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security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and </a:t>
            </a:r>
            <a:r>
              <a:rPr sz="2800" dirty="0">
                <a:latin typeface="Arial MT"/>
                <a:cs typeface="Arial MT"/>
              </a:rPr>
              <a:t>allow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seamless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collaboration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among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teams.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Overall,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this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solution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intends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to</a:t>
            </a:r>
            <a:r>
              <a:rPr sz="2800" spc="7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improve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productivity,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integrity,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information-</a:t>
            </a:r>
            <a:r>
              <a:rPr sz="2800" dirty="0">
                <a:latin typeface="Arial MT"/>
                <a:cs typeface="Arial MT"/>
              </a:rPr>
              <a:t>sharing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practices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office environments.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spc="114" dirty="0"/>
              <a:t>Project</a:t>
            </a:r>
            <a:r>
              <a:rPr sz="4450" spc="-275" dirty="0"/>
              <a:t> </a:t>
            </a:r>
            <a:r>
              <a:rPr sz="4450" spc="70" dirty="0"/>
              <a:t>Abstract</a:t>
            </a:r>
            <a:endParaRPr sz="4450"/>
          </a:p>
        </p:txBody>
      </p:sp>
      <p:sp>
        <p:nvSpPr>
          <p:cNvPr id="3" name="object 3"/>
          <p:cNvSpPr txBox="1"/>
          <p:nvPr/>
        </p:nvSpPr>
        <p:spPr>
          <a:xfrm>
            <a:off x="768699" y="1782261"/>
            <a:ext cx="13061950" cy="5788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3200" b="1" spc="70" dirty="0">
                <a:solidFill>
                  <a:srgbClr val="101014"/>
                </a:solidFill>
                <a:latin typeface="Times New Roman"/>
                <a:cs typeface="Times New Roman"/>
              </a:rPr>
              <a:t>Approach</a:t>
            </a:r>
            <a:endParaRPr sz="32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spcBef>
                <a:spcPts val="385"/>
              </a:spcBef>
            </a:pPr>
            <a:endParaRPr sz="32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project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follows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modular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development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approach,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beginning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with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50" dirty="0">
                <a:latin typeface="Arial MT"/>
                <a:cs typeface="Arial MT"/>
              </a:rPr>
              <a:t>a</a:t>
            </a:r>
            <a:r>
              <a:rPr sz="2800" spc="7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requirement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analysis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phase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understand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document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management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needs </a:t>
            </a:r>
            <a:r>
              <a:rPr sz="2800" dirty="0">
                <a:latin typeface="Arial MT"/>
                <a:cs typeface="Arial MT"/>
              </a:rPr>
              <a:t>specific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office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environments.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Based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on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these</a:t>
            </a:r>
            <a:r>
              <a:rPr sz="2800" spc="-8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requirements,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system architecture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designed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support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scalability,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flexibility,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security.</a:t>
            </a:r>
            <a:r>
              <a:rPr sz="2800" spc="-1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8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system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is </a:t>
            </a:r>
            <a:r>
              <a:rPr sz="2800" spc="-10" dirty="0">
                <a:latin typeface="Arial MT"/>
                <a:cs typeface="Arial MT"/>
              </a:rPr>
              <a:t>implemented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using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modern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web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technologies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frameworks,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ensuring </a:t>
            </a:r>
            <a:r>
              <a:rPr sz="2800" dirty="0">
                <a:latin typeface="Arial MT"/>
                <a:cs typeface="Arial MT"/>
              </a:rPr>
              <a:t>compatibility</a:t>
            </a:r>
            <a:r>
              <a:rPr sz="2800" spc="-1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across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different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devices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operating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spc="-20" dirty="0">
                <a:latin typeface="Arial MT"/>
                <a:cs typeface="Arial MT"/>
              </a:rPr>
              <a:t>systems.</a:t>
            </a:r>
            <a:r>
              <a:rPr sz="2800" spc="-1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database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system </a:t>
            </a:r>
            <a:r>
              <a:rPr sz="2800" dirty="0">
                <a:latin typeface="Arial MT"/>
                <a:cs typeface="Arial MT"/>
              </a:rPr>
              <a:t>will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store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document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metadata,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access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control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will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enforced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through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spc="-50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secure,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role-</a:t>
            </a:r>
            <a:r>
              <a:rPr sz="2800" dirty="0">
                <a:latin typeface="Arial MT"/>
                <a:cs typeface="Arial MT"/>
              </a:rPr>
              <a:t>based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system.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User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feedback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iteratively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integrated</a:t>
            </a:r>
            <a:r>
              <a:rPr sz="2800" spc="-1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refine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system </a:t>
            </a:r>
            <a:r>
              <a:rPr sz="2800" spc="-20" dirty="0">
                <a:latin typeface="Arial MT"/>
                <a:cs typeface="Arial MT"/>
              </a:rPr>
              <a:t>functionality,</a:t>
            </a:r>
            <a:r>
              <a:rPr sz="2800" spc="-9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extensive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testing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ensures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reliability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usability.</a:t>
            </a:r>
            <a:r>
              <a:rPr sz="2800" spc="-1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final</a:t>
            </a:r>
            <a:r>
              <a:rPr sz="2800" spc="70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product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robust,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integrated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document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management</a:t>
            </a:r>
            <a:r>
              <a:rPr sz="2800" spc="-10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solution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adaptable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110" dirty="0">
                <a:latin typeface="Arial MT"/>
                <a:cs typeface="Arial MT"/>
              </a:rPr>
              <a:t> </a:t>
            </a:r>
            <a:r>
              <a:rPr sz="2800" spc="-50" dirty="0">
                <a:latin typeface="Arial MT"/>
                <a:cs typeface="Arial MT"/>
              </a:rPr>
              <a:t>a </a:t>
            </a:r>
            <a:r>
              <a:rPr sz="2800" dirty="0">
                <a:latin typeface="Arial MT"/>
                <a:cs typeface="Arial MT"/>
              </a:rPr>
              <a:t>variety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office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settings.</a:t>
            </a:r>
            <a:endParaRPr sz="2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5343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6912" y="3106435"/>
            <a:ext cx="6607175" cy="62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50" spc="100" dirty="0"/>
              <a:t>Project</a:t>
            </a:r>
            <a:r>
              <a:rPr sz="3950" spc="-85" dirty="0"/>
              <a:t> </a:t>
            </a:r>
            <a:r>
              <a:rPr sz="3950" spc="95" dirty="0"/>
              <a:t>Goals</a:t>
            </a:r>
            <a:r>
              <a:rPr sz="3950" spc="-60" dirty="0"/>
              <a:t> </a:t>
            </a:r>
            <a:r>
              <a:rPr sz="3950" spc="145" dirty="0"/>
              <a:t>and</a:t>
            </a:r>
            <a:r>
              <a:rPr sz="3950" spc="-60" dirty="0"/>
              <a:t> </a:t>
            </a:r>
            <a:r>
              <a:rPr sz="3950" spc="95" dirty="0"/>
              <a:t>Objectives</a:t>
            </a:r>
            <a:endParaRPr sz="3950"/>
          </a:p>
        </p:txBody>
      </p:sp>
      <p:grpSp>
        <p:nvGrpSpPr>
          <p:cNvPr id="4" name="object 4"/>
          <p:cNvGrpSpPr/>
          <p:nvPr/>
        </p:nvGrpSpPr>
        <p:grpSpPr>
          <a:xfrm>
            <a:off x="6400382" y="4304823"/>
            <a:ext cx="1143000" cy="3924935"/>
            <a:chOff x="6400382" y="4304823"/>
            <a:chExt cx="1143000" cy="3924935"/>
          </a:xfrm>
        </p:grpSpPr>
        <p:sp>
          <p:nvSpPr>
            <p:cNvPr id="5" name="object 5"/>
            <p:cNvSpPr/>
            <p:nvPr/>
          </p:nvSpPr>
          <p:spPr>
            <a:xfrm>
              <a:off x="6400381" y="4521402"/>
              <a:ext cx="926465" cy="3708400"/>
            </a:xfrm>
            <a:custGeom>
              <a:avLst/>
              <a:gdLst/>
              <a:ahLst/>
              <a:cxnLst/>
              <a:rect l="l" t="t" r="r" b="b"/>
              <a:pathLst>
                <a:path w="926465" h="3708400">
                  <a:moveTo>
                    <a:pt x="709612" y="8394"/>
                  </a:moveTo>
                  <a:lnTo>
                    <a:pt x="708406" y="5486"/>
                  </a:lnTo>
                  <a:lnTo>
                    <a:pt x="706259" y="3352"/>
                  </a:lnTo>
                  <a:lnTo>
                    <a:pt x="704113" y="1206"/>
                  </a:lnTo>
                  <a:lnTo>
                    <a:pt x="701205" y="0"/>
                  </a:lnTo>
                  <a:lnTo>
                    <a:pt x="5118" y="0"/>
                  </a:lnTo>
                  <a:lnTo>
                    <a:pt x="0" y="5118"/>
                  </a:lnTo>
                  <a:lnTo>
                    <a:pt x="0" y="11430"/>
                  </a:lnTo>
                  <a:lnTo>
                    <a:pt x="0" y="17741"/>
                  </a:lnTo>
                  <a:lnTo>
                    <a:pt x="5118" y="22860"/>
                  </a:lnTo>
                  <a:lnTo>
                    <a:pt x="704494" y="22860"/>
                  </a:lnTo>
                  <a:lnTo>
                    <a:pt x="709612" y="17741"/>
                  </a:lnTo>
                  <a:lnTo>
                    <a:pt x="709612" y="8394"/>
                  </a:lnTo>
                  <a:close/>
                </a:path>
                <a:path w="926465" h="3708400">
                  <a:moveTo>
                    <a:pt x="926185" y="171678"/>
                  </a:moveTo>
                  <a:lnTo>
                    <a:pt x="924979" y="168770"/>
                  </a:lnTo>
                  <a:lnTo>
                    <a:pt x="920711" y="164503"/>
                  </a:lnTo>
                  <a:lnTo>
                    <a:pt x="917803" y="163296"/>
                  </a:lnTo>
                  <a:lnTo>
                    <a:pt x="908481" y="163296"/>
                  </a:lnTo>
                  <a:lnTo>
                    <a:pt x="903389" y="168402"/>
                  </a:lnTo>
                  <a:lnTo>
                    <a:pt x="903389" y="3705987"/>
                  </a:lnTo>
                  <a:lnTo>
                    <a:pt x="905598" y="3708196"/>
                  </a:lnTo>
                  <a:lnTo>
                    <a:pt x="923975" y="3708196"/>
                  </a:lnTo>
                  <a:lnTo>
                    <a:pt x="926185" y="3705987"/>
                  </a:lnTo>
                  <a:lnTo>
                    <a:pt x="926185" y="171678"/>
                  </a:lnTo>
                  <a:close/>
                </a:path>
              </a:pathLst>
            </a:custGeom>
            <a:solidFill>
              <a:srgbClr val="C6C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87135" y="4304823"/>
              <a:ext cx="456565" cy="456565"/>
            </a:xfrm>
            <a:custGeom>
              <a:avLst/>
              <a:gdLst/>
              <a:ahLst/>
              <a:cxnLst/>
              <a:rect l="l" t="t" r="r" b="b"/>
              <a:pathLst>
                <a:path w="456565" h="456564">
                  <a:moveTo>
                    <a:pt x="425713" y="456128"/>
                  </a:moveTo>
                  <a:lnTo>
                    <a:pt x="30414" y="456128"/>
                  </a:lnTo>
                  <a:lnTo>
                    <a:pt x="18575" y="453738"/>
                  </a:lnTo>
                  <a:lnTo>
                    <a:pt x="8908" y="447219"/>
                  </a:lnTo>
                  <a:lnTo>
                    <a:pt x="2390" y="437552"/>
                  </a:lnTo>
                  <a:lnTo>
                    <a:pt x="0" y="425713"/>
                  </a:lnTo>
                  <a:lnTo>
                    <a:pt x="0" y="30414"/>
                  </a:lnTo>
                  <a:lnTo>
                    <a:pt x="2390" y="18576"/>
                  </a:lnTo>
                  <a:lnTo>
                    <a:pt x="8908" y="8908"/>
                  </a:lnTo>
                  <a:lnTo>
                    <a:pt x="18575" y="2390"/>
                  </a:lnTo>
                  <a:lnTo>
                    <a:pt x="30414" y="0"/>
                  </a:lnTo>
                  <a:lnTo>
                    <a:pt x="433779" y="0"/>
                  </a:lnTo>
                  <a:lnTo>
                    <a:pt x="441515" y="3204"/>
                  </a:lnTo>
                  <a:lnTo>
                    <a:pt x="452923" y="14612"/>
                  </a:lnTo>
                  <a:lnTo>
                    <a:pt x="456127" y="22348"/>
                  </a:lnTo>
                  <a:lnTo>
                    <a:pt x="456127" y="425713"/>
                  </a:lnTo>
                  <a:lnTo>
                    <a:pt x="453737" y="437552"/>
                  </a:lnTo>
                  <a:lnTo>
                    <a:pt x="447219" y="447219"/>
                  </a:lnTo>
                  <a:lnTo>
                    <a:pt x="437552" y="453738"/>
                  </a:lnTo>
                  <a:lnTo>
                    <a:pt x="425713" y="456128"/>
                  </a:lnTo>
                  <a:close/>
                </a:path>
              </a:pathLst>
            </a:custGeom>
            <a:solidFill>
              <a:srgbClr val="E0E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245356" y="4356148"/>
            <a:ext cx="140335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b="1" spc="-335" dirty="0">
                <a:solidFill>
                  <a:srgbClr val="38383C"/>
                </a:solidFill>
                <a:latin typeface="Times New Roman"/>
                <a:cs typeface="Times New Roman"/>
              </a:rPr>
              <a:t>1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8138" y="4256894"/>
            <a:ext cx="5365115" cy="10538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214">
              <a:lnSpc>
                <a:spcPct val="100000"/>
              </a:lnSpc>
              <a:spcBef>
                <a:spcPts val="100"/>
              </a:spcBef>
            </a:pPr>
            <a:r>
              <a:rPr sz="1950" b="1" spc="55" dirty="0">
                <a:solidFill>
                  <a:srgbClr val="38383C"/>
                </a:solidFill>
                <a:latin typeface="Times New Roman"/>
                <a:cs typeface="Times New Roman"/>
              </a:rPr>
              <a:t>Centralized</a:t>
            </a:r>
            <a:r>
              <a:rPr sz="1950" b="1" spc="-10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50" b="1" spc="100" dirty="0">
                <a:solidFill>
                  <a:srgbClr val="38383C"/>
                </a:solidFill>
                <a:latin typeface="Times New Roman"/>
                <a:cs typeface="Times New Roman"/>
              </a:rPr>
              <a:t>Document</a:t>
            </a:r>
            <a:r>
              <a:rPr sz="1950" b="1" spc="-25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50" b="1" spc="55" dirty="0">
                <a:solidFill>
                  <a:srgbClr val="38383C"/>
                </a:solidFill>
                <a:latin typeface="Times New Roman"/>
                <a:cs typeface="Times New Roman"/>
              </a:rPr>
              <a:t>Storage</a:t>
            </a:r>
            <a:endParaRPr sz="1950" dirty="0">
              <a:latin typeface="Times New Roman"/>
              <a:cs typeface="Times New Roman"/>
            </a:endParaRPr>
          </a:p>
          <a:p>
            <a:pPr marL="899160" marR="10160" indent="-887094" algn="just">
              <a:lnSpc>
                <a:spcPts val="3060"/>
              </a:lnSpc>
              <a:spcBef>
                <a:spcPts val="30"/>
              </a:spcBef>
            </a:pPr>
            <a:r>
              <a:rPr sz="1550" spc="20" dirty="0">
                <a:solidFill>
                  <a:srgbClr val="38383C"/>
                </a:solidFill>
                <a:latin typeface="Arial MT"/>
                <a:cs typeface="Arial MT"/>
              </a:rPr>
              <a:t>Create</a:t>
            </a:r>
            <a:r>
              <a:rPr sz="1550" spc="3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38383C"/>
                </a:solidFill>
                <a:latin typeface="Arial MT"/>
                <a:cs typeface="Arial MT"/>
              </a:rPr>
              <a:t>a</a:t>
            </a:r>
            <a:r>
              <a:rPr sz="1550" spc="3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38383C"/>
                </a:solidFill>
                <a:latin typeface="Arial MT"/>
                <a:cs typeface="Arial MT"/>
              </a:rPr>
              <a:t>centralized</a:t>
            </a:r>
            <a:r>
              <a:rPr sz="1550" spc="3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38383C"/>
                </a:solidFill>
                <a:latin typeface="Arial MT"/>
                <a:cs typeface="Arial MT"/>
              </a:rPr>
              <a:t>repository</a:t>
            </a:r>
            <a:r>
              <a:rPr sz="1550" spc="3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55" dirty="0">
                <a:solidFill>
                  <a:srgbClr val="38383C"/>
                </a:solidFill>
                <a:latin typeface="Arial MT"/>
                <a:cs typeface="Arial MT"/>
              </a:rPr>
              <a:t>where</a:t>
            </a:r>
            <a:r>
              <a:rPr sz="1550" spc="3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38383C"/>
                </a:solidFill>
                <a:latin typeface="Arial MT"/>
                <a:cs typeface="Arial MT"/>
              </a:rPr>
              <a:t>all</a:t>
            </a:r>
            <a:r>
              <a:rPr sz="1550" spc="3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38383C"/>
                </a:solidFill>
                <a:latin typeface="Arial MT"/>
                <a:cs typeface="Arial MT"/>
              </a:rPr>
              <a:t>office</a:t>
            </a:r>
            <a:r>
              <a:rPr sz="1550" spc="3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40" dirty="0">
                <a:solidFill>
                  <a:srgbClr val="38383C"/>
                </a:solidFill>
                <a:latin typeface="Arial MT"/>
                <a:cs typeface="Arial MT"/>
              </a:rPr>
              <a:t>documents</a:t>
            </a:r>
            <a:r>
              <a:rPr lang="en-US" sz="1550" spc="4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can</a:t>
            </a:r>
            <a:r>
              <a:rPr sz="1550" spc="12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be</a:t>
            </a:r>
            <a:r>
              <a:rPr sz="1550" spc="13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securely</a:t>
            </a:r>
            <a:r>
              <a:rPr sz="1550" spc="12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stored,</a:t>
            </a:r>
            <a:r>
              <a:rPr sz="1550" spc="12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organized,</a:t>
            </a:r>
            <a:r>
              <a:rPr sz="1550" spc="12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and</a:t>
            </a:r>
            <a:r>
              <a:rPr sz="1550" spc="12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38383C"/>
                </a:solidFill>
                <a:latin typeface="Arial MT"/>
                <a:cs typeface="Arial MT"/>
              </a:rPr>
              <a:t>accessed.</a:t>
            </a:r>
            <a:endParaRPr sz="155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87135" y="5318402"/>
            <a:ext cx="1143000" cy="456565"/>
            <a:chOff x="7087135" y="5318402"/>
            <a:chExt cx="1143000" cy="456565"/>
          </a:xfrm>
        </p:grpSpPr>
        <p:sp>
          <p:nvSpPr>
            <p:cNvPr id="10" name="object 10"/>
            <p:cNvSpPr/>
            <p:nvPr/>
          </p:nvSpPr>
          <p:spPr>
            <a:xfrm>
              <a:off x="7520403" y="5534977"/>
              <a:ext cx="709930" cy="22860"/>
            </a:xfrm>
            <a:custGeom>
              <a:avLst/>
              <a:gdLst/>
              <a:ahLst/>
              <a:cxnLst/>
              <a:rect l="l" t="t" r="r" b="b"/>
              <a:pathLst>
                <a:path w="709929" h="22860">
                  <a:moveTo>
                    <a:pt x="704495" y="22859"/>
                  </a:moveTo>
                  <a:lnTo>
                    <a:pt x="5116" y="22859"/>
                  </a:lnTo>
                  <a:lnTo>
                    <a:pt x="0" y="17742"/>
                  </a:lnTo>
                  <a:lnTo>
                    <a:pt x="0" y="11429"/>
                  </a:lnTo>
                  <a:lnTo>
                    <a:pt x="0" y="5117"/>
                  </a:lnTo>
                  <a:lnTo>
                    <a:pt x="5116" y="0"/>
                  </a:lnTo>
                  <a:lnTo>
                    <a:pt x="701214" y="0"/>
                  </a:lnTo>
                  <a:lnTo>
                    <a:pt x="704121" y="1204"/>
                  </a:lnTo>
                  <a:lnTo>
                    <a:pt x="706265" y="3347"/>
                  </a:lnTo>
                  <a:lnTo>
                    <a:pt x="708408" y="5491"/>
                  </a:lnTo>
                  <a:lnTo>
                    <a:pt x="709613" y="8398"/>
                  </a:lnTo>
                  <a:lnTo>
                    <a:pt x="709613" y="17742"/>
                  </a:lnTo>
                  <a:lnTo>
                    <a:pt x="704495" y="22859"/>
                  </a:lnTo>
                  <a:close/>
                </a:path>
              </a:pathLst>
            </a:custGeom>
            <a:solidFill>
              <a:srgbClr val="C6C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87135" y="5318402"/>
              <a:ext cx="456565" cy="456565"/>
            </a:xfrm>
            <a:custGeom>
              <a:avLst/>
              <a:gdLst/>
              <a:ahLst/>
              <a:cxnLst/>
              <a:rect l="l" t="t" r="r" b="b"/>
              <a:pathLst>
                <a:path w="456565" h="456564">
                  <a:moveTo>
                    <a:pt x="425713" y="456127"/>
                  </a:moveTo>
                  <a:lnTo>
                    <a:pt x="30414" y="456127"/>
                  </a:lnTo>
                  <a:lnTo>
                    <a:pt x="18575" y="453737"/>
                  </a:lnTo>
                  <a:lnTo>
                    <a:pt x="8908" y="447219"/>
                  </a:lnTo>
                  <a:lnTo>
                    <a:pt x="2390" y="437552"/>
                  </a:lnTo>
                  <a:lnTo>
                    <a:pt x="0" y="425713"/>
                  </a:lnTo>
                  <a:lnTo>
                    <a:pt x="0" y="30414"/>
                  </a:lnTo>
                  <a:lnTo>
                    <a:pt x="2390" y="18575"/>
                  </a:lnTo>
                  <a:lnTo>
                    <a:pt x="8908" y="8908"/>
                  </a:lnTo>
                  <a:lnTo>
                    <a:pt x="18575" y="2390"/>
                  </a:lnTo>
                  <a:lnTo>
                    <a:pt x="30414" y="0"/>
                  </a:lnTo>
                  <a:lnTo>
                    <a:pt x="433779" y="0"/>
                  </a:lnTo>
                  <a:lnTo>
                    <a:pt x="441515" y="3204"/>
                  </a:lnTo>
                  <a:lnTo>
                    <a:pt x="452923" y="14612"/>
                  </a:lnTo>
                  <a:lnTo>
                    <a:pt x="456127" y="22348"/>
                  </a:lnTo>
                  <a:lnTo>
                    <a:pt x="456127" y="425713"/>
                  </a:lnTo>
                  <a:lnTo>
                    <a:pt x="453737" y="437552"/>
                  </a:lnTo>
                  <a:lnTo>
                    <a:pt x="447219" y="447219"/>
                  </a:lnTo>
                  <a:lnTo>
                    <a:pt x="437552" y="453737"/>
                  </a:lnTo>
                  <a:lnTo>
                    <a:pt x="425713" y="456127"/>
                  </a:lnTo>
                  <a:close/>
                </a:path>
              </a:pathLst>
            </a:custGeom>
            <a:solidFill>
              <a:srgbClr val="E0E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224409" y="5369726"/>
            <a:ext cx="18161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b="1" spc="-50" dirty="0">
                <a:solidFill>
                  <a:srgbClr val="38383C"/>
                </a:solidFill>
                <a:latin typeface="Times New Roman"/>
                <a:cs typeface="Times New Roman"/>
              </a:rPr>
              <a:t>2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17638" y="5270452"/>
            <a:ext cx="5352415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b="1" spc="55" dirty="0">
                <a:solidFill>
                  <a:srgbClr val="38383C"/>
                </a:solidFill>
                <a:latin typeface="Times New Roman"/>
                <a:cs typeface="Times New Roman"/>
              </a:rPr>
              <a:t>Improved</a:t>
            </a:r>
            <a:r>
              <a:rPr sz="1950" b="1" spc="-15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50" b="1" spc="50" dirty="0">
                <a:solidFill>
                  <a:srgbClr val="38383C"/>
                </a:solidFill>
                <a:latin typeface="Times New Roman"/>
                <a:cs typeface="Times New Roman"/>
              </a:rPr>
              <a:t>Collaboration</a:t>
            </a:r>
            <a:endParaRPr sz="19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3060"/>
              </a:lnSpc>
              <a:spcBef>
                <a:spcPts val="30"/>
              </a:spcBef>
            </a:pP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Facilitate</a:t>
            </a:r>
            <a:r>
              <a:rPr sz="1550" spc="11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seamless</a:t>
            </a:r>
            <a:r>
              <a:rPr sz="1550" spc="10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45" dirty="0">
                <a:solidFill>
                  <a:srgbClr val="38383C"/>
                </a:solidFill>
                <a:latin typeface="Arial MT"/>
                <a:cs typeface="Arial MT"/>
              </a:rPr>
              <a:t>collaboration</a:t>
            </a:r>
            <a:r>
              <a:rPr sz="1550" spc="114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among</a:t>
            </a:r>
            <a:r>
              <a:rPr sz="1550" spc="10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employees</a:t>
            </a:r>
            <a:r>
              <a:rPr sz="1550" spc="10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-25" dirty="0">
                <a:solidFill>
                  <a:srgbClr val="38383C"/>
                </a:solidFill>
                <a:latin typeface="Arial MT"/>
                <a:cs typeface="Arial MT"/>
              </a:rPr>
              <a:t>by </a:t>
            </a:r>
            <a:r>
              <a:rPr sz="1550" spc="50" dirty="0">
                <a:solidFill>
                  <a:srgbClr val="38383C"/>
                </a:solidFill>
                <a:latin typeface="Arial MT"/>
                <a:cs typeface="Arial MT"/>
              </a:rPr>
              <a:t>providing</a:t>
            </a:r>
            <a:r>
              <a:rPr sz="1550" spc="6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tools</a:t>
            </a:r>
            <a:r>
              <a:rPr sz="1550" spc="6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85" dirty="0">
                <a:solidFill>
                  <a:srgbClr val="38383C"/>
                </a:solidFill>
                <a:latin typeface="Arial MT"/>
                <a:cs typeface="Arial MT"/>
              </a:rPr>
              <a:t>for</a:t>
            </a:r>
            <a:r>
              <a:rPr sz="1550" spc="7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60" dirty="0">
                <a:solidFill>
                  <a:srgbClr val="38383C"/>
                </a:solidFill>
                <a:latin typeface="Arial MT"/>
                <a:cs typeface="Arial MT"/>
              </a:rPr>
              <a:t>document</a:t>
            </a:r>
            <a:r>
              <a:rPr sz="1550" spc="7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sharing,</a:t>
            </a:r>
            <a:r>
              <a:rPr sz="1550" spc="7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version</a:t>
            </a:r>
            <a:r>
              <a:rPr sz="1550" spc="7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50" dirty="0">
                <a:solidFill>
                  <a:srgbClr val="38383C"/>
                </a:solidFill>
                <a:latin typeface="Arial MT"/>
                <a:cs typeface="Arial MT"/>
              </a:rPr>
              <a:t>control,</a:t>
            </a:r>
            <a:r>
              <a:rPr sz="1550" spc="6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-25" dirty="0">
                <a:solidFill>
                  <a:srgbClr val="38383C"/>
                </a:solidFill>
                <a:latin typeface="Arial MT"/>
                <a:cs typeface="Arial MT"/>
              </a:rPr>
              <a:t>and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real-time</a:t>
            </a:r>
            <a:r>
              <a:rPr sz="1550" spc="35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38383C"/>
                </a:solidFill>
                <a:latin typeface="Arial MT"/>
                <a:cs typeface="Arial MT"/>
              </a:rPr>
              <a:t>updates.</a:t>
            </a:r>
            <a:endParaRPr sz="1550" dirty="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400382" y="6230659"/>
            <a:ext cx="1143000" cy="456565"/>
            <a:chOff x="6400382" y="6230659"/>
            <a:chExt cx="1143000" cy="456565"/>
          </a:xfrm>
        </p:grpSpPr>
        <p:sp>
          <p:nvSpPr>
            <p:cNvPr id="15" name="object 15"/>
            <p:cNvSpPr/>
            <p:nvPr/>
          </p:nvSpPr>
          <p:spPr>
            <a:xfrm>
              <a:off x="6400382" y="6447234"/>
              <a:ext cx="709930" cy="22860"/>
            </a:xfrm>
            <a:custGeom>
              <a:avLst/>
              <a:gdLst/>
              <a:ahLst/>
              <a:cxnLst/>
              <a:rect l="l" t="t" r="r" b="b"/>
              <a:pathLst>
                <a:path w="709929" h="22860">
                  <a:moveTo>
                    <a:pt x="704496" y="22860"/>
                  </a:moveTo>
                  <a:lnTo>
                    <a:pt x="5117" y="22860"/>
                  </a:lnTo>
                  <a:lnTo>
                    <a:pt x="0" y="17742"/>
                  </a:lnTo>
                  <a:lnTo>
                    <a:pt x="0" y="11429"/>
                  </a:lnTo>
                  <a:lnTo>
                    <a:pt x="0" y="5117"/>
                  </a:lnTo>
                  <a:lnTo>
                    <a:pt x="5117" y="0"/>
                  </a:lnTo>
                  <a:lnTo>
                    <a:pt x="701214" y="0"/>
                  </a:lnTo>
                  <a:lnTo>
                    <a:pt x="704122" y="1204"/>
                  </a:lnTo>
                  <a:lnTo>
                    <a:pt x="706265" y="3347"/>
                  </a:lnTo>
                  <a:lnTo>
                    <a:pt x="708408" y="5491"/>
                  </a:lnTo>
                  <a:lnTo>
                    <a:pt x="709613" y="8398"/>
                  </a:lnTo>
                  <a:lnTo>
                    <a:pt x="709613" y="17742"/>
                  </a:lnTo>
                  <a:lnTo>
                    <a:pt x="704496" y="22860"/>
                  </a:lnTo>
                  <a:close/>
                </a:path>
              </a:pathLst>
            </a:custGeom>
            <a:solidFill>
              <a:srgbClr val="C6C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87135" y="6230659"/>
              <a:ext cx="456565" cy="456565"/>
            </a:xfrm>
            <a:custGeom>
              <a:avLst/>
              <a:gdLst/>
              <a:ahLst/>
              <a:cxnLst/>
              <a:rect l="l" t="t" r="r" b="b"/>
              <a:pathLst>
                <a:path w="456565" h="456565">
                  <a:moveTo>
                    <a:pt x="425713" y="456128"/>
                  </a:moveTo>
                  <a:lnTo>
                    <a:pt x="30414" y="456128"/>
                  </a:lnTo>
                  <a:lnTo>
                    <a:pt x="18575" y="453738"/>
                  </a:lnTo>
                  <a:lnTo>
                    <a:pt x="8908" y="447219"/>
                  </a:lnTo>
                  <a:lnTo>
                    <a:pt x="2390" y="437552"/>
                  </a:lnTo>
                  <a:lnTo>
                    <a:pt x="0" y="425713"/>
                  </a:lnTo>
                  <a:lnTo>
                    <a:pt x="0" y="30414"/>
                  </a:lnTo>
                  <a:lnTo>
                    <a:pt x="2390" y="18575"/>
                  </a:lnTo>
                  <a:lnTo>
                    <a:pt x="8908" y="8908"/>
                  </a:lnTo>
                  <a:lnTo>
                    <a:pt x="18575" y="2390"/>
                  </a:lnTo>
                  <a:lnTo>
                    <a:pt x="30414" y="0"/>
                  </a:lnTo>
                  <a:lnTo>
                    <a:pt x="433779" y="0"/>
                  </a:lnTo>
                  <a:lnTo>
                    <a:pt x="441515" y="3204"/>
                  </a:lnTo>
                  <a:lnTo>
                    <a:pt x="452923" y="14612"/>
                  </a:lnTo>
                  <a:lnTo>
                    <a:pt x="456127" y="22348"/>
                  </a:lnTo>
                  <a:lnTo>
                    <a:pt x="456127" y="425713"/>
                  </a:lnTo>
                  <a:lnTo>
                    <a:pt x="453737" y="437552"/>
                  </a:lnTo>
                  <a:lnTo>
                    <a:pt x="447219" y="447219"/>
                  </a:lnTo>
                  <a:lnTo>
                    <a:pt x="437552" y="453738"/>
                  </a:lnTo>
                  <a:lnTo>
                    <a:pt x="425713" y="456128"/>
                  </a:lnTo>
                  <a:close/>
                </a:path>
              </a:pathLst>
            </a:custGeom>
            <a:solidFill>
              <a:srgbClr val="E0E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260177" y="6281987"/>
            <a:ext cx="171450" cy="383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50" b="1" spc="-50" dirty="0">
                <a:solidFill>
                  <a:srgbClr val="38383C"/>
                </a:solidFill>
                <a:latin typeface="Times New Roman"/>
                <a:cs typeface="Times New Roman"/>
              </a:rPr>
              <a:t>3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40137" y="6182693"/>
            <a:ext cx="5172710" cy="1479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4345">
              <a:lnSpc>
                <a:spcPct val="100000"/>
              </a:lnSpc>
              <a:spcBef>
                <a:spcPts val="100"/>
              </a:spcBef>
            </a:pPr>
            <a:r>
              <a:rPr sz="1950" b="1" spc="70" dirty="0">
                <a:solidFill>
                  <a:srgbClr val="38383C"/>
                </a:solidFill>
                <a:latin typeface="Times New Roman"/>
                <a:cs typeface="Times New Roman"/>
              </a:rPr>
              <a:t>Enhanced</a:t>
            </a:r>
            <a:r>
              <a:rPr sz="1950" b="1" spc="-15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50" b="1" spc="55" dirty="0">
                <a:solidFill>
                  <a:srgbClr val="38383C"/>
                </a:solidFill>
                <a:latin typeface="Times New Roman"/>
                <a:cs typeface="Times New Roman"/>
              </a:rPr>
              <a:t>Security</a:t>
            </a:r>
            <a:endParaRPr sz="1950" dirty="0">
              <a:latin typeface="Times New Roman"/>
              <a:cs typeface="Times New Roman"/>
            </a:endParaRPr>
          </a:p>
          <a:p>
            <a:pPr marL="671195" marR="7620" indent="-659130" algn="just">
              <a:lnSpc>
                <a:spcPts val="3060"/>
              </a:lnSpc>
              <a:spcBef>
                <a:spcPts val="30"/>
              </a:spcBef>
            </a:pPr>
            <a:r>
              <a:rPr sz="1550" spc="65" dirty="0">
                <a:solidFill>
                  <a:srgbClr val="38383C"/>
                </a:solidFill>
                <a:latin typeface="Arial MT"/>
                <a:cs typeface="Arial MT"/>
              </a:rPr>
              <a:t>Implement</a:t>
            </a:r>
            <a:r>
              <a:rPr sz="1550" spc="4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secure</a:t>
            </a:r>
            <a:r>
              <a:rPr lang="en-US" sz="1550" spc="4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60" dirty="0">
                <a:solidFill>
                  <a:srgbClr val="38383C"/>
                </a:solidFill>
                <a:latin typeface="Arial MT"/>
                <a:cs typeface="Arial MT"/>
              </a:rPr>
              <a:t>control</a:t>
            </a:r>
            <a:r>
              <a:rPr sz="1550" spc="4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mechanisms</a:t>
            </a:r>
            <a:r>
              <a:rPr sz="1550" spc="4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90" dirty="0">
                <a:solidFill>
                  <a:srgbClr val="38383C"/>
                </a:solidFill>
                <a:latin typeface="Arial MT"/>
                <a:cs typeface="Arial MT"/>
              </a:rPr>
              <a:t>to</a:t>
            </a:r>
            <a:r>
              <a:rPr sz="1550" spc="4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38383C"/>
                </a:solidFill>
                <a:latin typeface="Arial MT"/>
                <a:cs typeface="Arial MT"/>
              </a:rPr>
              <a:t>ensure </a:t>
            </a:r>
            <a:r>
              <a:rPr sz="1550" spc="75" dirty="0">
                <a:solidFill>
                  <a:srgbClr val="38383C"/>
                </a:solidFill>
                <a:latin typeface="Arial MT"/>
                <a:cs typeface="Arial MT"/>
              </a:rPr>
              <a:t>that</a:t>
            </a:r>
            <a:r>
              <a:rPr sz="1550" spc="4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sensitive</a:t>
            </a:r>
            <a:r>
              <a:rPr sz="1550" spc="4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50" dirty="0">
                <a:solidFill>
                  <a:srgbClr val="38383C"/>
                </a:solidFill>
                <a:latin typeface="Arial MT"/>
                <a:cs typeface="Arial MT"/>
              </a:rPr>
              <a:t>documents</a:t>
            </a:r>
            <a:r>
              <a:rPr sz="1550" spc="4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are</a:t>
            </a:r>
            <a:r>
              <a:rPr sz="1550" spc="4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50" dirty="0">
                <a:solidFill>
                  <a:srgbClr val="38383C"/>
                </a:solidFill>
                <a:latin typeface="Arial MT"/>
                <a:cs typeface="Arial MT"/>
              </a:rPr>
              <a:t>protected,</a:t>
            </a:r>
            <a:r>
              <a:rPr sz="1550" spc="4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and</a:t>
            </a:r>
            <a:r>
              <a:rPr sz="1550" spc="4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-20" dirty="0">
                <a:solidFill>
                  <a:srgbClr val="38383C"/>
                </a:solidFill>
                <a:latin typeface="Arial MT"/>
                <a:cs typeface="Arial MT"/>
              </a:rPr>
              <a:t>only </a:t>
            </a:r>
            <a:r>
              <a:rPr sz="1550" spc="50" dirty="0">
                <a:solidFill>
                  <a:srgbClr val="38383C"/>
                </a:solidFill>
                <a:latin typeface="Arial MT"/>
                <a:cs typeface="Arial MT"/>
              </a:rPr>
              <a:t>authorized</a:t>
            </a:r>
            <a:r>
              <a:rPr sz="1550" spc="-1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users</a:t>
            </a:r>
            <a:r>
              <a:rPr sz="1550" spc="-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can </a:t>
            </a:r>
            <a:r>
              <a:rPr sz="1550" spc="-25" dirty="0">
                <a:solidFill>
                  <a:srgbClr val="38383C"/>
                </a:solidFill>
                <a:latin typeface="Arial MT"/>
                <a:cs typeface="Arial MT"/>
              </a:rPr>
              <a:t>access</a:t>
            </a:r>
            <a:r>
              <a:rPr sz="1550" spc="-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85" dirty="0">
                <a:solidFill>
                  <a:srgbClr val="38383C"/>
                </a:solidFill>
                <a:latin typeface="Arial MT"/>
                <a:cs typeface="Arial MT"/>
              </a:rPr>
              <a:t>or</a:t>
            </a:r>
            <a:r>
              <a:rPr sz="1550" spc="-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60" dirty="0">
                <a:solidFill>
                  <a:srgbClr val="38383C"/>
                </a:solidFill>
                <a:latin typeface="Arial MT"/>
                <a:cs typeface="Arial MT"/>
              </a:rPr>
              <a:t>modify</a:t>
            </a:r>
            <a:r>
              <a:rPr sz="1550" spc="-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50" dirty="0">
                <a:solidFill>
                  <a:srgbClr val="38383C"/>
                </a:solidFill>
                <a:latin typeface="Arial MT"/>
                <a:cs typeface="Arial MT"/>
              </a:rPr>
              <a:t>them.</a:t>
            </a:r>
            <a:endParaRPr sz="15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53436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6912" y="3106435"/>
            <a:ext cx="6607175" cy="62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50" spc="100" dirty="0"/>
              <a:t>Project</a:t>
            </a:r>
            <a:r>
              <a:rPr sz="3950" spc="-85" dirty="0"/>
              <a:t> </a:t>
            </a:r>
            <a:r>
              <a:rPr sz="3950" spc="95" dirty="0"/>
              <a:t>Goals</a:t>
            </a:r>
            <a:r>
              <a:rPr sz="3950" spc="-60" dirty="0"/>
              <a:t> </a:t>
            </a:r>
            <a:r>
              <a:rPr sz="3950" spc="145" dirty="0"/>
              <a:t>and</a:t>
            </a:r>
            <a:r>
              <a:rPr sz="3950" spc="-60" dirty="0"/>
              <a:t> </a:t>
            </a:r>
            <a:r>
              <a:rPr sz="3950" spc="95" dirty="0"/>
              <a:t>Objectives</a:t>
            </a:r>
            <a:endParaRPr sz="3950"/>
          </a:p>
        </p:txBody>
      </p:sp>
      <p:grpSp>
        <p:nvGrpSpPr>
          <p:cNvPr id="4" name="object 4"/>
          <p:cNvGrpSpPr/>
          <p:nvPr/>
        </p:nvGrpSpPr>
        <p:grpSpPr>
          <a:xfrm>
            <a:off x="6400382" y="4304823"/>
            <a:ext cx="1143000" cy="3924935"/>
            <a:chOff x="6400382" y="4304823"/>
            <a:chExt cx="1143000" cy="3924935"/>
          </a:xfrm>
        </p:grpSpPr>
        <p:sp>
          <p:nvSpPr>
            <p:cNvPr id="5" name="object 5"/>
            <p:cNvSpPr/>
            <p:nvPr/>
          </p:nvSpPr>
          <p:spPr>
            <a:xfrm>
              <a:off x="6400381" y="4521402"/>
              <a:ext cx="926465" cy="3708400"/>
            </a:xfrm>
            <a:custGeom>
              <a:avLst/>
              <a:gdLst/>
              <a:ahLst/>
              <a:cxnLst/>
              <a:rect l="l" t="t" r="r" b="b"/>
              <a:pathLst>
                <a:path w="926465" h="3708400">
                  <a:moveTo>
                    <a:pt x="709498" y="8382"/>
                  </a:moveTo>
                  <a:lnTo>
                    <a:pt x="708291" y="5473"/>
                  </a:lnTo>
                  <a:lnTo>
                    <a:pt x="704024" y="1206"/>
                  </a:lnTo>
                  <a:lnTo>
                    <a:pt x="701116" y="0"/>
                  </a:lnTo>
                  <a:lnTo>
                    <a:pt x="5105" y="0"/>
                  </a:lnTo>
                  <a:lnTo>
                    <a:pt x="0" y="5105"/>
                  </a:lnTo>
                  <a:lnTo>
                    <a:pt x="0" y="11404"/>
                  </a:lnTo>
                  <a:lnTo>
                    <a:pt x="0" y="17691"/>
                  </a:lnTo>
                  <a:lnTo>
                    <a:pt x="5105" y="22796"/>
                  </a:lnTo>
                  <a:lnTo>
                    <a:pt x="704392" y="22796"/>
                  </a:lnTo>
                  <a:lnTo>
                    <a:pt x="709498" y="17691"/>
                  </a:lnTo>
                  <a:lnTo>
                    <a:pt x="709498" y="8382"/>
                  </a:lnTo>
                  <a:close/>
                </a:path>
                <a:path w="926465" h="3708400">
                  <a:moveTo>
                    <a:pt x="926185" y="171678"/>
                  </a:moveTo>
                  <a:lnTo>
                    <a:pt x="924979" y="168770"/>
                  </a:lnTo>
                  <a:lnTo>
                    <a:pt x="920711" y="164503"/>
                  </a:lnTo>
                  <a:lnTo>
                    <a:pt x="917803" y="163296"/>
                  </a:lnTo>
                  <a:lnTo>
                    <a:pt x="908481" y="163296"/>
                  </a:lnTo>
                  <a:lnTo>
                    <a:pt x="903389" y="168402"/>
                  </a:lnTo>
                  <a:lnTo>
                    <a:pt x="903389" y="3705987"/>
                  </a:lnTo>
                  <a:lnTo>
                    <a:pt x="905598" y="3708196"/>
                  </a:lnTo>
                  <a:lnTo>
                    <a:pt x="923975" y="3708196"/>
                  </a:lnTo>
                  <a:lnTo>
                    <a:pt x="926185" y="3705987"/>
                  </a:lnTo>
                  <a:lnTo>
                    <a:pt x="926185" y="171678"/>
                  </a:lnTo>
                  <a:close/>
                </a:path>
              </a:pathLst>
            </a:custGeom>
            <a:solidFill>
              <a:srgbClr val="C6C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87135" y="4304823"/>
              <a:ext cx="456565" cy="456565"/>
            </a:xfrm>
            <a:custGeom>
              <a:avLst/>
              <a:gdLst/>
              <a:ahLst/>
              <a:cxnLst/>
              <a:rect l="l" t="t" r="r" b="b"/>
              <a:pathLst>
                <a:path w="456565" h="456564">
                  <a:moveTo>
                    <a:pt x="425593" y="455999"/>
                  </a:moveTo>
                  <a:lnTo>
                    <a:pt x="30406" y="455999"/>
                  </a:lnTo>
                  <a:lnTo>
                    <a:pt x="18570" y="453610"/>
                  </a:lnTo>
                  <a:lnTo>
                    <a:pt x="8905" y="447094"/>
                  </a:lnTo>
                  <a:lnTo>
                    <a:pt x="2389" y="437429"/>
                  </a:lnTo>
                  <a:lnTo>
                    <a:pt x="0" y="425594"/>
                  </a:lnTo>
                  <a:lnTo>
                    <a:pt x="0" y="30406"/>
                  </a:lnTo>
                  <a:lnTo>
                    <a:pt x="2389" y="18570"/>
                  </a:lnTo>
                  <a:lnTo>
                    <a:pt x="8905" y="8905"/>
                  </a:lnTo>
                  <a:lnTo>
                    <a:pt x="18570" y="2389"/>
                  </a:lnTo>
                  <a:lnTo>
                    <a:pt x="30406" y="0"/>
                  </a:lnTo>
                  <a:lnTo>
                    <a:pt x="433657" y="0"/>
                  </a:lnTo>
                  <a:lnTo>
                    <a:pt x="441391" y="3203"/>
                  </a:lnTo>
                  <a:lnTo>
                    <a:pt x="452796" y="14608"/>
                  </a:lnTo>
                  <a:lnTo>
                    <a:pt x="455999" y="22342"/>
                  </a:lnTo>
                  <a:lnTo>
                    <a:pt x="455999" y="425594"/>
                  </a:lnTo>
                  <a:lnTo>
                    <a:pt x="453610" y="437429"/>
                  </a:lnTo>
                  <a:lnTo>
                    <a:pt x="447094" y="447094"/>
                  </a:lnTo>
                  <a:lnTo>
                    <a:pt x="437429" y="453610"/>
                  </a:lnTo>
                  <a:lnTo>
                    <a:pt x="425593" y="455999"/>
                  </a:lnTo>
                  <a:close/>
                </a:path>
              </a:pathLst>
            </a:custGeom>
            <a:solidFill>
              <a:srgbClr val="E0E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69067" y="4325052"/>
            <a:ext cx="186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1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0600" y="4133919"/>
            <a:ext cx="5223066" cy="160274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772160">
              <a:lnSpc>
                <a:spcPct val="100000"/>
              </a:lnSpc>
              <a:spcBef>
                <a:spcPts val="1265"/>
              </a:spcBef>
            </a:pPr>
            <a:r>
              <a:rPr sz="1950" b="1" spc="100" dirty="0">
                <a:solidFill>
                  <a:srgbClr val="38383C"/>
                </a:solidFill>
                <a:latin typeface="Times New Roman"/>
                <a:cs typeface="Times New Roman"/>
              </a:rPr>
              <a:t>Document</a:t>
            </a:r>
            <a:r>
              <a:rPr sz="1950" b="1" spc="30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8383C"/>
                </a:solidFill>
                <a:latin typeface="Times New Roman"/>
                <a:cs typeface="Times New Roman"/>
              </a:rPr>
              <a:t>Upload</a:t>
            </a:r>
            <a:r>
              <a:rPr sz="1950" b="1" spc="50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50" b="1" spc="70" dirty="0">
                <a:solidFill>
                  <a:srgbClr val="38383C"/>
                </a:solidFill>
                <a:latin typeface="Times New Roman"/>
                <a:cs typeface="Times New Roman"/>
              </a:rPr>
              <a:t>and</a:t>
            </a:r>
            <a:r>
              <a:rPr sz="1950" b="1" spc="50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50" b="1" spc="40" dirty="0">
                <a:solidFill>
                  <a:srgbClr val="38383C"/>
                </a:solidFill>
                <a:latin typeface="Times New Roman"/>
                <a:cs typeface="Times New Roman"/>
              </a:rPr>
              <a:t>Categorization:</a:t>
            </a:r>
            <a:endParaRPr lang="en-US" sz="1950" dirty="0">
              <a:latin typeface="Times New Roman"/>
              <a:cs typeface="Times New Roman"/>
            </a:endParaRPr>
          </a:p>
          <a:p>
            <a:pPr marL="12700" marR="9525" indent="239395" algn="just">
              <a:lnSpc>
                <a:spcPts val="3060"/>
              </a:lnSpc>
              <a:spcBef>
                <a:spcPts val="30"/>
              </a:spcBef>
            </a:pPr>
            <a:r>
              <a:rPr lang="en-US" sz="1550" spc="10" dirty="0">
                <a:solidFill>
                  <a:srgbClr val="38383C"/>
                </a:solidFill>
                <a:latin typeface="Arial MT"/>
                <a:cs typeface="Arial MT"/>
              </a:rPr>
              <a:t>Allow</a:t>
            </a:r>
            <a:r>
              <a:rPr lang="en-US" sz="1550" spc="3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lang="en-US" sz="1550" spc="10" dirty="0">
                <a:solidFill>
                  <a:srgbClr val="38383C"/>
                </a:solidFill>
                <a:latin typeface="Arial MT"/>
                <a:cs typeface="Arial MT"/>
              </a:rPr>
              <a:t>users</a:t>
            </a:r>
            <a:r>
              <a:rPr lang="en-US" sz="1550" spc="4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lang="en-US" sz="1550" spc="90" dirty="0">
                <a:solidFill>
                  <a:srgbClr val="38383C"/>
                </a:solidFill>
                <a:latin typeface="Arial MT"/>
                <a:cs typeface="Arial MT"/>
              </a:rPr>
              <a:t>to</a:t>
            </a:r>
            <a:r>
              <a:rPr lang="en-US" sz="1550" spc="4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lang="en-US" sz="1550" spc="50" dirty="0">
                <a:solidFill>
                  <a:srgbClr val="38383C"/>
                </a:solidFill>
                <a:latin typeface="Arial MT"/>
                <a:cs typeface="Arial MT"/>
              </a:rPr>
              <a:t>upload</a:t>
            </a:r>
            <a:r>
              <a:rPr lang="en-US" sz="1550" spc="3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lang="en-US" sz="1550" spc="10" dirty="0">
                <a:solidFill>
                  <a:srgbClr val="38383C"/>
                </a:solidFill>
                <a:latin typeface="Arial MT"/>
                <a:cs typeface="Arial MT"/>
              </a:rPr>
              <a:t>documents,</a:t>
            </a:r>
            <a:r>
              <a:rPr lang="en-US" sz="1550" spc="4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lang="en-US" sz="1550" dirty="0">
                <a:solidFill>
                  <a:srgbClr val="38383C"/>
                </a:solidFill>
                <a:latin typeface="Arial MT"/>
                <a:cs typeface="Arial MT"/>
              </a:rPr>
              <a:t>assign</a:t>
            </a:r>
            <a:r>
              <a:rPr lang="en-US" sz="1550" spc="45" dirty="0">
                <a:solidFill>
                  <a:srgbClr val="38383C"/>
                </a:solidFill>
                <a:latin typeface="Arial MT"/>
                <a:cs typeface="Arial MT"/>
              </a:rPr>
              <a:t> appropriate       </a:t>
            </a:r>
            <a:r>
              <a:rPr lang="en-US" sz="1550" spc="20" dirty="0">
                <a:solidFill>
                  <a:srgbClr val="38383C"/>
                </a:solidFill>
                <a:latin typeface="Arial MT"/>
                <a:cs typeface="Arial MT"/>
              </a:rPr>
              <a:t>   categories,</a:t>
            </a:r>
            <a:r>
              <a:rPr lang="en-US" sz="1550" spc="2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lang="en-US" sz="1550" spc="20" dirty="0">
                <a:solidFill>
                  <a:srgbClr val="38383C"/>
                </a:solidFill>
                <a:latin typeface="Arial MT"/>
                <a:cs typeface="Arial MT"/>
              </a:rPr>
              <a:t>and</a:t>
            </a:r>
            <a:r>
              <a:rPr lang="en-US" sz="1550" spc="3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lang="en-US" sz="1550" spc="60" dirty="0">
                <a:solidFill>
                  <a:srgbClr val="38383C"/>
                </a:solidFill>
                <a:latin typeface="Arial MT"/>
                <a:cs typeface="Arial MT"/>
              </a:rPr>
              <a:t>maintain</a:t>
            </a:r>
            <a:r>
              <a:rPr lang="en-US" sz="1550" spc="3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lang="en-US" sz="1550" spc="20" dirty="0">
                <a:solidFill>
                  <a:srgbClr val="38383C"/>
                </a:solidFill>
                <a:latin typeface="Arial MT"/>
                <a:cs typeface="Arial MT"/>
              </a:rPr>
              <a:t>a</a:t>
            </a:r>
            <a:r>
              <a:rPr lang="en-US" sz="1550" spc="2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lang="en-US" sz="1550" spc="20" dirty="0">
                <a:solidFill>
                  <a:srgbClr val="38383C"/>
                </a:solidFill>
                <a:latin typeface="Arial MT"/>
                <a:cs typeface="Arial MT"/>
              </a:rPr>
              <a:t>well-organized</a:t>
            </a:r>
            <a:r>
              <a:rPr lang="en-US" sz="1550" spc="3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lang="en-US" sz="1550" spc="20" dirty="0">
                <a:solidFill>
                  <a:srgbClr val="38383C"/>
                </a:solidFill>
                <a:latin typeface="Arial MT"/>
                <a:cs typeface="Arial MT"/>
              </a:rPr>
              <a:t>repository</a:t>
            </a:r>
            <a:r>
              <a:rPr lang="en-US" sz="1550" spc="3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lang="en-US" sz="1550" spc="60" dirty="0">
                <a:solidFill>
                  <a:srgbClr val="38383C"/>
                </a:solidFill>
                <a:latin typeface="Arial MT"/>
                <a:cs typeface="Arial MT"/>
              </a:rPr>
              <a:t>for</a:t>
            </a:r>
            <a:endParaRPr lang="en-US" sz="1550" dirty="0">
              <a:latin typeface="Arial MT"/>
              <a:cs typeface="Arial MT"/>
            </a:endParaRPr>
          </a:p>
          <a:p>
            <a:pPr marR="6985" algn="just">
              <a:lnSpc>
                <a:spcPct val="100000"/>
              </a:lnSpc>
              <a:spcBef>
                <a:spcPts val="900"/>
              </a:spcBef>
            </a:pP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easy</a:t>
            </a:r>
            <a:r>
              <a:rPr sz="1550" spc="-8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38383C"/>
                </a:solidFill>
                <a:latin typeface="Arial MT"/>
                <a:cs typeface="Arial MT"/>
              </a:rPr>
              <a:t>retrieval.</a:t>
            </a:r>
            <a:endParaRPr sz="1550" dirty="0">
              <a:latin typeface="Arial MT"/>
              <a:cs typeface="Arial MT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087135" y="5318402"/>
            <a:ext cx="1143000" cy="456565"/>
            <a:chOff x="7087135" y="5318402"/>
            <a:chExt cx="1143000" cy="456565"/>
          </a:xfrm>
        </p:grpSpPr>
        <p:sp>
          <p:nvSpPr>
            <p:cNvPr id="10" name="object 10"/>
            <p:cNvSpPr/>
            <p:nvPr/>
          </p:nvSpPr>
          <p:spPr>
            <a:xfrm>
              <a:off x="7520403" y="5534977"/>
              <a:ext cx="709930" cy="22860"/>
            </a:xfrm>
            <a:custGeom>
              <a:avLst/>
              <a:gdLst/>
              <a:ahLst/>
              <a:cxnLst/>
              <a:rect l="l" t="t" r="r" b="b"/>
              <a:pathLst>
                <a:path w="709929" h="22860">
                  <a:moveTo>
                    <a:pt x="704395" y="22799"/>
                  </a:moveTo>
                  <a:lnTo>
                    <a:pt x="5103" y="22799"/>
                  </a:lnTo>
                  <a:lnTo>
                    <a:pt x="0" y="17696"/>
                  </a:lnTo>
                  <a:lnTo>
                    <a:pt x="0" y="11399"/>
                  </a:lnTo>
                  <a:lnTo>
                    <a:pt x="0" y="5103"/>
                  </a:lnTo>
                  <a:lnTo>
                    <a:pt x="5103" y="0"/>
                  </a:lnTo>
                  <a:lnTo>
                    <a:pt x="701123" y="0"/>
                  </a:lnTo>
                  <a:lnTo>
                    <a:pt x="704023" y="1200"/>
                  </a:lnTo>
                  <a:lnTo>
                    <a:pt x="708298" y="5476"/>
                  </a:lnTo>
                  <a:lnTo>
                    <a:pt x="709499" y="8376"/>
                  </a:lnTo>
                  <a:lnTo>
                    <a:pt x="709499" y="17696"/>
                  </a:lnTo>
                  <a:lnTo>
                    <a:pt x="704395" y="22799"/>
                  </a:lnTo>
                  <a:close/>
                </a:path>
              </a:pathLst>
            </a:custGeom>
            <a:solidFill>
              <a:srgbClr val="C6C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087135" y="5318402"/>
              <a:ext cx="456565" cy="456565"/>
            </a:xfrm>
            <a:custGeom>
              <a:avLst/>
              <a:gdLst/>
              <a:ahLst/>
              <a:cxnLst/>
              <a:rect l="l" t="t" r="r" b="b"/>
              <a:pathLst>
                <a:path w="456565" h="456564">
                  <a:moveTo>
                    <a:pt x="425593" y="455999"/>
                  </a:moveTo>
                  <a:lnTo>
                    <a:pt x="30406" y="455999"/>
                  </a:lnTo>
                  <a:lnTo>
                    <a:pt x="18570" y="453610"/>
                  </a:lnTo>
                  <a:lnTo>
                    <a:pt x="8905" y="447094"/>
                  </a:lnTo>
                  <a:lnTo>
                    <a:pt x="2389" y="437429"/>
                  </a:lnTo>
                  <a:lnTo>
                    <a:pt x="0" y="425593"/>
                  </a:lnTo>
                  <a:lnTo>
                    <a:pt x="0" y="30405"/>
                  </a:lnTo>
                  <a:lnTo>
                    <a:pt x="2389" y="18570"/>
                  </a:lnTo>
                  <a:lnTo>
                    <a:pt x="8905" y="8905"/>
                  </a:lnTo>
                  <a:lnTo>
                    <a:pt x="18570" y="2389"/>
                  </a:lnTo>
                  <a:lnTo>
                    <a:pt x="30406" y="0"/>
                  </a:lnTo>
                  <a:lnTo>
                    <a:pt x="433657" y="0"/>
                  </a:lnTo>
                  <a:lnTo>
                    <a:pt x="441391" y="3203"/>
                  </a:lnTo>
                  <a:lnTo>
                    <a:pt x="452796" y="14607"/>
                  </a:lnTo>
                  <a:lnTo>
                    <a:pt x="455999" y="22341"/>
                  </a:lnTo>
                  <a:lnTo>
                    <a:pt x="455999" y="425593"/>
                  </a:lnTo>
                  <a:lnTo>
                    <a:pt x="453610" y="437429"/>
                  </a:lnTo>
                  <a:lnTo>
                    <a:pt x="447094" y="447094"/>
                  </a:lnTo>
                  <a:lnTo>
                    <a:pt x="437429" y="453610"/>
                  </a:lnTo>
                  <a:lnTo>
                    <a:pt x="425593" y="455999"/>
                  </a:lnTo>
                  <a:close/>
                </a:path>
              </a:pathLst>
            </a:custGeom>
            <a:solidFill>
              <a:srgbClr val="E0E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169067" y="5338631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17638" y="5295794"/>
            <a:ext cx="4810125" cy="1497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100"/>
              </a:spcBef>
            </a:pPr>
            <a:r>
              <a:rPr sz="1950" b="1" spc="100" dirty="0">
                <a:solidFill>
                  <a:srgbClr val="38383C"/>
                </a:solidFill>
                <a:latin typeface="Times New Roman"/>
                <a:cs typeface="Times New Roman"/>
              </a:rPr>
              <a:t>Document</a:t>
            </a:r>
            <a:r>
              <a:rPr sz="1950" b="1" spc="-45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50" b="1" spc="65" dirty="0">
                <a:solidFill>
                  <a:srgbClr val="38383C"/>
                </a:solidFill>
                <a:latin typeface="Times New Roman"/>
                <a:cs typeface="Times New Roman"/>
              </a:rPr>
              <a:t>Search</a:t>
            </a:r>
            <a:r>
              <a:rPr sz="1950" b="1" spc="-30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50" b="1" spc="70" dirty="0">
                <a:solidFill>
                  <a:srgbClr val="38383C"/>
                </a:solidFill>
                <a:latin typeface="Times New Roman"/>
                <a:cs typeface="Times New Roman"/>
              </a:rPr>
              <a:t>and</a:t>
            </a:r>
            <a:r>
              <a:rPr sz="1950" b="1" spc="-30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50" b="1" spc="-10" dirty="0">
                <a:solidFill>
                  <a:srgbClr val="38383C"/>
                </a:solidFill>
                <a:latin typeface="Times New Roman"/>
                <a:cs typeface="Times New Roman"/>
              </a:rPr>
              <a:t>Retrieval</a:t>
            </a:r>
            <a:endParaRPr sz="195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64500"/>
              </a:lnSpc>
              <a:spcBef>
                <a:spcPts val="65"/>
              </a:spcBef>
            </a:pP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Develop</a:t>
            </a:r>
            <a:r>
              <a:rPr sz="1550" spc="8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an</a:t>
            </a:r>
            <a:r>
              <a:rPr sz="1550" spc="8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efficient</a:t>
            </a:r>
            <a:r>
              <a:rPr sz="1550" spc="9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search</a:t>
            </a:r>
            <a:r>
              <a:rPr sz="1550" spc="9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55" dirty="0">
                <a:solidFill>
                  <a:srgbClr val="38383C"/>
                </a:solidFill>
                <a:latin typeface="Arial MT"/>
                <a:cs typeface="Arial MT"/>
              </a:rPr>
              <a:t>algorithm</a:t>
            </a:r>
            <a:r>
              <a:rPr sz="1550" spc="8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75" dirty="0">
                <a:solidFill>
                  <a:srgbClr val="38383C"/>
                </a:solidFill>
                <a:latin typeface="Arial MT"/>
                <a:cs typeface="Arial MT"/>
              </a:rPr>
              <a:t>that</a:t>
            </a:r>
            <a:r>
              <a:rPr sz="1550" spc="8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can</a:t>
            </a:r>
            <a:r>
              <a:rPr sz="1550" spc="9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50" dirty="0">
                <a:solidFill>
                  <a:srgbClr val="38383C"/>
                </a:solidFill>
                <a:latin typeface="Arial MT"/>
                <a:cs typeface="Arial MT"/>
              </a:rPr>
              <a:t>filter documents</a:t>
            </a:r>
            <a:r>
              <a:rPr sz="1550" spc="6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based</a:t>
            </a:r>
            <a:r>
              <a:rPr sz="1550" spc="6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75" dirty="0">
                <a:solidFill>
                  <a:srgbClr val="38383C"/>
                </a:solidFill>
                <a:latin typeface="Arial MT"/>
                <a:cs typeface="Arial MT"/>
              </a:rPr>
              <a:t>on </a:t>
            </a:r>
            <a:r>
              <a:rPr sz="1550" spc="50" dirty="0">
                <a:solidFill>
                  <a:srgbClr val="38383C"/>
                </a:solidFill>
                <a:latin typeface="Arial MT"/>
                <a:cs typeface="Arial MT"/>
              </a:rPr>
              <a:t>content,</a:t>
            </a:r>
            <a:r>
              <a:rPr sz="1550" spc="6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metadata,</a:t>
            </a:r>
            <a:r>
              <a:rPr sz="1550" spc="7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and</a:t>
            </a:r>
            <a:r>
              <a:rPr sz="1550" spc="6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tags</a:t>
            </a:r>
            <a:r>
              <a:rPr sz="1550" spc="65" dirty="0">
                <a:solidFill>
                  <a:srgbClr val="38383C"/>
                </a:solidFill>
                <a:latin typeface="Arial MT"/>
                <a:cs typeface="Arial MT"/>
              </a:rPr>
              <a:t> to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enhance</a:t>
            </a:r>
            <a:r>
              <a:rPr sz="1550" spc="8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60" dirty="0">
                <a:solidFill>
                  <a:srgbClr val="38383C"/>
                </a:solidFill>
                <a:latin typeface="Arial MT"/>
                <a:cs typeface="Arial MT"/>
              </a:rPr>
              <a:t>document</a:t>
            </a:r>
            <a:r>
              <a:rPr sz="1550" spc="9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38383C"/>
                </a:solidFill>
                <a:latin typeface="Arial MT"/>
                <a:cs typeface="Arial MT"/>
              </a:rPr>
              <a:t>retrieval.</a:t>
            </a:r>
            <a:endParaRPr sz="1550" dirty="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400382" y="6230634"/>
            <a:ext cx="1143000" cy="456565"/>
            <a:chOff x="6400382" y="6230634"/>
            <a:chExt cx="1143000" cy="456565"/>
          </a:xfrm>
        </p:grpSpPr>
        <p:sp>
          <p:nvSpPr>
            <p:cNvPr id="15" name="object 15"/>
            <p:cNvSpPr/>
            <p:nvPr/>
          </p:nvSpPr>
          <p:spPr>
            <a:xfrm>
              <a:off x="6400382" y="6447233"/>
              <a:ext cx="709930" cy="22860"/>
            </a:xfrm>
            <a:custGeom>
              <a:avLst/>
              <a:gdLst/>
              <a:ahLst/>
              <a:cxnLst/>
              <a:rect l="l" t="t" r="r" b="b"/>
              <a:pathLst>
                <a:path w="709929" h="22860">
                  <a:moveTo>
                    <a:pt x="704396" y="22799"/>
                  </a:moveTo>
                  <a:lnTo>
                    <a:pt x="5104" y="22799"/>
                  </a:lnTo>
                  <a:lnTo>
                    <a:pt x="0" y="17695"/>
                  </a:lnTo>
                  <a:lnTo>
                    <a:pt x="0" y="11399"/>
                  </a:lnTo>
                  <a:lnTo>
                    <a:pt x="0" y="5103"/>
                  </a:lnTo>
                  <a:lnTo>
                    <a:pt x="5104" y="0"/>
                  </a:lnTo>
                  <a:lnTo>
                    <a:pt x="701123" y="0"/>
                  </a:lnTo>
                  <a:lnTo>
                    <a:pt x="704023" y="1200"/>
                  </a:lnTo>
                  <a:lnTo>
                    <a:pt x="706160" y="3338"/>
                  </a:lnTo>
                  <a:lnTo>
                    <a:pt x="708299" y="5476"/>
                  </a:lnTo>
                  <a:lnTo>
                    <a:pt x="709499" y="8376"/>
                  </a:lnTo>
                  <a:lnTo>
                    <a:pt x="709499" y="17695"/>
                  </a:lnTo>
                  <a:lnTo>
                    <a:pt x="704396" y="22799"/>
                  </a:lnTo>
                  <a:close/>
                </a:path>
              </a:pathLst>
            </a:custGeom>
            <a:solidFill>
              <a:srgbClr val="C6C6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087148" y="6230634"/>
              <a:ext cx="456565" cy="456565"/>
            </a:xfrm>
            <a:custGeom>
              <a:avLst/>
              <a:gdLst/>
              <a:ahLst/>
              <a:cxnLst/>
              <a:rect l="l" t="t" r="r" b="b"/>
              <a:pathLst>
                <a:path w="456565" h="456565">
                  <a:moveTo>
                    <a:pt x="425593" y="455999"/>
                  </a:moveTo>
                  <a:lnTo>
                    <a:pt x="30406" y="455999"/>
                  </a:lnTo>
                  <a:lnTo>
                    <a:pt x="18570" y="453610"/>
                  </a:lnTo>
                  <a:lnTo>
                    <a:pt x="8905" y="447094"/>
                  </a:lnTo>
                  <a:lnTo>
                    <a:pt x="2389" y="437429"/>
                  </a:lnTo>
                  <a:lnTo>
                    <a:pt x="0" y="425593"/>
                  </a:lnTo>
                  <a:lnTo>
                    <a:pt x="0" y="30405"/>
                  </a:lnTo>
                  <a:lnTo>
                    <a:pt x="2389" y="18570"/>
                  </a:lnTo>
                  <a:lnTo>
                    <a:pt x="8905" y="8905"/>
                  </a:lnTo>
                  <a:lnTo>
                    <a:pt x="18570" y="2389"/>
                  </a:lnTo>
                  <a:lnTo>
                    <a:pt x="30406" y="0"/>
                  </a:lnTo>
                  <a:lnTo>
                    <a:pt x="433657" y="0"/>
                  </a:lnTo>
                  <a:lnTo>
                    <a:pt x="441391" y="3203"/>
                  </a:lnTo>
                  <a:lnTo>
                    <a:pt x="452796" y="14607"/>
                  </a:lnTo>
                  <a:lnTo>
                    <a:pt x="455999" y="22341"/>
                  </a:lnTo>
                  <a:lnTo>
                    <a:pt x="455999" y="425593"/>
                  </a:lnTo>
                  <a:lnTo>
                    <a:pt x="453610" y="437429"/>
                  </a:lnTo>
                  <a:lnTo>
                    <a:pt x="447094" y="447094"/>
                  </a:lnTo>
                  <a:lnTo>
                    <a:pt x="437429" y="453610"/>
                  </a:lnTo>
                  <a:lnTo>
                    <a:pt x="425593" y="455999"/>
                  </a:lnTo>
                  <a:close/>
                </a:path>
              </a:pathLst>
            </a:custGeom>
            <a:solidFill>
              <a:srgbClr val="E0E0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169079" y="6250863"/>
            <a:ext cx="196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90" dirty="0"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399" y="6182693"/>
            <a:ext cx="5298977" cy="1090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79320">
              <a:lnSpc>
                <a:spcPct val="100000"/>
              </a:lnSpc>
              <a:spcBef>
                <a:spcPts val="100"/>
              </a:spcBef>
            </a:pPr>
            <a:r>
              <a:rPr sz="1950" b="1" dirty="0">
                <a:solidFill>
                  <a:srgbClr val="38383C"/>
                </a:solidFill>
                <a:latin typeface="Times New Roman"/>
                <a:cs typeface="Times New Roman"/>
              </a:rPr>
              <a:t>Audit</a:t>
            </a:r>
            <a:r>
              <a:rPr sz="1950" b="1" spc="80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50" b="1" spc="70" dirty="0">
                <a:solidFill>
                  <a:srgbClr val="38383C"/>
                </a:solidFill>
                <a:latin typeface="Times New Roman"/>
                <a:cs typeface="Times New Roman"/>
              </a:rPr>
              <a:t>and</a:t>
            </a:r>
            <a:r>
              <a:rPr sz="1950" b="1" spc="5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50" b="1" dirty="0">
                <a:solidFill>
                  <a:srgbClr val="38383C"/>
                </a:solidFill>
                <a:latin typeface="Times New Roman"/>
                <a:cs typeface="Times New Roman"/>
              </a:rPr>
              <a:t>Activity</a:t>
            </a:r>
            <a:r>
              <a:rPr sz="1950" b="1" spc="-25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50" b="1" spc="50" dirty="0">
                <a:solidFill>
                  <a:srgbClr val="38383C"/>
                </a:solidFill>
                <a:latin typeface="Times New Roman"/>
                <a:cs typeface="Times New Roman"/>
              </a:rPr>
              <a:t>Tracking</a:t>
            </a:r>
            <a:endParaRPr sz="1950" dirty="0">
              <a:latin typeface="Times New Roman"/>
              <a:cs typeface="Times New Roman"/>
            </a:endParaRPr>
          </a:p>
          <a:p>
            <a:pPr marL="43815" marR="10160" indent="-31750" algn="just">
              <a:lnSpc>
                <a:spcPts val="3060"/>
              </a:lnSpc>
              <a:spcBef>
                <a:spcPts val="30"/>
              </a:spcBef>
            </a:pPr>
            <a:r>
              <a:rPr sz="1550" spc="65" dirty="0">
                <a:solidFill>
                  <a:srgbClr val="38383C"/>
                </a:solidFill>
                <a:latin typeface="Arial MT"/>
                <a:cs typeface="Arial MT"/>
              </a:rPr>
              <a:t>Implement</a:t>
            </a:r>
            <a:r>
              <a:rPr sz="1550" spc="5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an</a:t>
            </a:r>
            <a:r>
              <a:rPr sz="1550" spc="5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activity</a:t>
            </a:r>
            <a:r>
              <a:rPr sz="1550" spc="5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log</a:t>
            </a:r>
            <a:r>
              <a:rPr sz="1550" spc="4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90" dirty="0">
                <a:solidFill>
                  <a:srgbClr val="38383C"/>
                </a:solidFill>
                <a:latin typeface="Arial MT"/>
                <a:cs typeface="Arial MT"/>
              </a:rPr>
              <a:t>to</a:t>
            </a:r>
            <a:r>
              <a:rPr sz="1550" spc="5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dirty="0">
                <a:solidFill>
                  <a:srgbClr val="38383C"/>
                </a:solidFill>
                <a:latin typeface="Arial MT"/>
                <a:cs typeface="Arial MT"/>
              </a:rPr>
              <a:t>track</a:t>
            </a:r>
            <a:r>
              <a:rPr sz="1550" spc="5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60" dirty="0">
                <a:solidFill>
                  <a:srgbClr val="38383C"/>
                </a:solidFill>
                <a:latin typeface="Arial MT"/>
                <a:cs typeface="Arial MT"/>
              </a:rPr>
              <a:t>document</a:t>
            </a:r>
            <a:r>
              <a:rPr sz="1550" spc="5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-25" dirty="0">
                <a:solidFill>
                  <a:srgbClr val="38383C"/>
                </a:solidFill>
                <a:latin typeface="Arial MT"/>
                <a:cs typeface="Arial MT"/>
              </a:rPr>
              <a:t>access,</a:t>
            </a:r>
            <a:r>
              <a:rPr sz="1550" spc="5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38383C"/>
                </a:solidFill>
                <a:latin typeface="Arial MT"/>
                <a:cs typeface="Arial MT"/>
              </a:rPr>
              <a:t>edits, </a:t>
            </a:r>
            <a:r>
              <a:rPr sz="1550" spc="20" dirty="0">
                <a:solidFill>
                  <a:srgbClr val="38383C"/>
                </a:solidFill>
                <a:latin typeface="Arial MT"/>
                <a:cs typeface="Arial MT"/>
              </a:rPr>
              <a:t>and</a:t>
            </a:r>
            <a:r>
              <a:rPr sz="1550" spc="9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38383C"/>
                </a:solidFill>
                <a:latin typeface="Arial MT"/>
                <a:cs typeface="Arial MT"/>
              </a:rPr>
              <a:t>user</a:t>
            </a:r>
            <a:r>
              <a:rPr sz="1550" spc="9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38383C"/>
                </a:solidFill>
                <a:latin typeface="Arial MT"/>
                <a:cs typeface="Arial MT"/>
              </a:rPr>
              <a:t>interactions</a:t>
            </a:r>
            <a:r>
              <a:rPr sz="1550" spc="9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85" dirty="0">
                <a:solidFill>
                  <a:srgbClr val="38383C"/>
                </a:solidFill>
                <a:latin typeface="Arial MT"/>
                <a:cs typeface="Arial MT"/>
              </a:rPr>
              <a:t>for</a:t>
            </a:r>
            <a:r>
              <a:rPr sz="1550" spc="10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38383C"/>
                </a:solidFill>
                <a:latin typeface="Arial MT"/>
                <a:cs typeface="Arial MT"/>
              </a:rPr>
              <a:t>accountability</a:t>
            </a:r>
            <a:r>
              <a:rPr sz="1550" spc="9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20" dirty="0">
                <a:solidFill>
                  <a:srgbClr val="38383C"/>
                </a:solidFill>
                <a:latin typeface="Arial MT"/>
                <a:cs typeface="Arial MT"/>
              </a:rPr>
              <a:t>and</a:t>
            </a:r>
            <a:r>
              <a:rPr sz="1550" spc="9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50" spc="-10" dirty="0">
                <a:solidFill>
                  <a:srgbClr val="38383C"/>
                </a:solidFill>
                <a:latin typeface="Arial MT"/>
                <a:cs typeface="Arial MT"/>
              </a:rPr>
              <a:t>transparency</a:t>
            </a:r>
            <a:endParaRPr sz="155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0" y="0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36679" y="566992"/>
            <a:ext cx="6261735" cy="242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4200" spc="145" dirty="0"/>
              <a:t>Alignment</a:t>
            </a:r>
            <a:r>
              <a:rPr sz="4200" spc="-195" dirty="0"/>
              <a:t> </a:t>
            </a:r>
            <a:r>
              <a:rPr sz="4200" spc="175" dirty="0"/>
              <a:t>with</a:t>
            </a:r>
            <a:r>
              <a:rPr sz="4200" spc="-55" dirty="0"/>
              <a:t> </a:t>
            </a:r>
            <a:r>
              <a:rPr sz="4200" spc="-25" dirty="0"/>
              <a:t>UN </a:t>
            </a:r>
            <a:r>
              <a:rPr sz="4200" spc="140" dirty="0"/>
              <a:t>Sustainable</a:t>
            </a:r>
            <a:r>
              <a:rPr sz="4200" spc="-75" dirty="0"/>
              <a:t> </a:t>
            </a:r>
            <a:r>
              <a:rPr sz="4200" spc="165" dirty="0"/>
              <a:t>Development </a:t>
            </a:r>
            <a:r>
              <a:rPr sz="4200" spc="120" dirty="0"/>
              <a:t>Goals</a:t>
            </a:r>
            <a:r>
              <a:rPr sz="4200" spc="-60" dirty="0"/>
              <a:t> </a:t>
            </a:r>
            <a:r>
              <a:rPr sz="4200" spc="-10" dirty="0"/>
              <a:t>(SDGs)</a:t>
            </a:r>
            <a:endParaRPr sz="4200"/>
          </a:p>
        </p:txBody>
      </p:sp>
      <p:sp>
        <p:nvSpPr>
          <p:cNvPr id="4" name="object 4"/>
          <p:cNvSpPr/>
          <p:nvPr/>
        </p:nvSpPr>
        <p:spPr>
          <a:xfrm>
            <a:off x="749408" y="3159286"/>
            <a:ext cx="7388859" cy="4236720"/>
          </a:xfrm>
          <a:custGeom>
            <a:avLst/>
            <a:gdLst/>
            <a:ahLst/>
            <a:cxnLst/>
            <a:rect l="l" t="t" r="r" b="b"/>
            <a:pathLst>
              <a:path w="7388859" h="4236720">
                <a:moveTo>
                  <a:pt x="7317183" y="4236600"/>
                </a:moveTo>
                <a:lnTo>
                  <a:pt x="71217" y="4236600"/>
                </a:lnTo>
                <a:lnTo>
                  <a:pt x="43496" y="4231003"/>
                </a:lnTo>
                <a:lnTo>
                  <a:pt x="20859" y="4215741"/>
                </a:lnTo>
                <a:lnTo>
                  <a:pt x="5596" y="4193103"/>
                </a:lnTo>
                <a:lnTo>
                  <a:pt x="0" y="4165382"/>
                </a:lnTo>
                <a:lnTo>
                  <a:pt x="0" y="71217"/>
                </a:lnTo>
                <a:lnTo>
                  <a:pt x="5596" y="43496"/>
                </a:lnTo>
                <a:lnTo>
                  <a:pt x="20859" y="20859"/>
                </a:lnTo>
                <a:lnTo>
                  <a:pt x="43496" y="5596"/>
                </a:lnTo>
                <a:lnTo>
                  <a:pt x="71217" y="0"/>
                </a:lnTo>
                <a:lnTo>
                  <a:pt x="7317183" y="0"/>
                </a:lnTo>
                <a:lnTo>
                  <a:pt x="7356694" y="11965"/>
                </a:lnTo>
                <a:lnTo>
                  <a:pt x="7382979" y="43963"/>
                </a:lnTo>
                <a:lnTo>
                  <a:pt x="7388400" y="71217"/>
                </a:lnTo>
                <a:lnTo>
                  <a:pt x="7388400" y="4165382"/>
                </a:lnTo>
                <a:lnTo>
                  <a:pt x="7382803" y="4193103"/>
                </a:lnTo>
                <a:lnTo>
                  <a:pt x="7367541" y="4215741"/>
                </a:lnTo>
                <a:lnTo>
                  <a:pt x="7344903" y="4231003"/>
                </a:lnTo>
                <a:lnTo>
                  <a:pt x="7317183" y="4236600"/>
                </a:lnTo>
                <a:close/>
              </a:path>
            </a:pathLst>
          </a:custGeom>
          <a:solidFill>
            <a:srgbClr val="E0E0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43292" y="3500603"/>
            <a:ext cx="7178675" cy="3530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b="1" dirty="0">
                <a:latin typeface="Times New Roman"/>
                <a:cs typeface="Times New Roman"/>
              </a:rPr>
              <a:t>SDG</a:t>
            </a:r>
            <a:r>
              <a:rPr sz="2300" b="1" spc="-20" dirty="0">
                <a:latin typeface="Times New Roman"/>
                <a:cs typeface="Times New Roman"/>
              </a:rPr>
              <a:t> </a:t>
            </a:r>
            <a:r>
              <a:rPr lang="en-US" sz="2300" b="1" spc="114" dirty="0">
                <a:latin typeface="Times New Roman"/>
                <a:cs typeface="Times New Roman"/>
              </a:rPr>
              <a:t>9</a:t>
            </a:r>
            <a:r>
              <a:rPr sz="2300" b="1" spc="-15" dirty="0">
                <a:latin typeface="Times New Roman"/>
                <a:cs typeface="Times New Roman"/>
              </a:rPr>
              <a:t> </a:t>
            </a:r>
            <a:r>
              <a:rPr sz="2300" b="1" spc="180" dirty="0">
                <a:latin typeface="Times New Roman"/>
                <a:cs typeface="Times New Roman"/>
              </a:rPr>
              <a:t>–</a:t>
            </a: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300" b="1" spc="50" dirty="0">
                <a:latin typeface="Times New Roman"/>
                <a:cs typeface="Times New Roman"/>
              </a:rPr>
              <a:t>Industry,</a:t>
            </a:r>
            <a:r>
              <a:rPr sz="2300" b="1" spc="-10" dirty="0">
                <a:latin typeface="Times New Roman"/>
                <a:cs typeface="Times New Roman"/>
              </a:rPr>
              <a:t> </a:t>
            </a:r>
            <a:r>
              <a:rPr sz="2300" b="1" spc="70" dirty="0">
                <a:latin typeface="Times New Roman"/>
                <a:cs typeface="Times New Roman"/>
              </a:rPr>
              <a:t>Innovation,</a:t>
            </a:r>
            <a:r>
              <a:rPr sz="2300" b="1" spc="-5" dirty="0">
                <a:latin typeface="Times New Roman"/>
                <a:cs typeface="Times New Roman"/>
              </a:rPr>
              <a:t> </a:t>
            </a:r>
            <a:r>
              <a:rPr sz="2300" b="1" spc="85" dirty="0">
                <a:latin typeface="Times New Roman"/>
                <a:cs typeface="Times New Roman"/>
              </a:rPr>
              <a:t>and</a:t>
            </a:r>
            <a:r>
              <a:rPr sz="2300" b="1" spc="-5" dirty="0">
                <a:latin typeface="Times New Roman"/>
                <a:cs typeface="Times New Roman"/>
              </a:rPr>
              <a:t> </a:t>
            </a:r>
            <a:r>
              <a:rPr sz="2300" b="1" spc="60" dirty="0">
                <a:latin typeface="Times New Roman"/>
                <a:cs typeface="Times New Roman"/>
              </a:rPr>
              <a:t>Infrastructure</a:t>
            </a:r>
            <a:endParaRPr sz="23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</a:pPr>
            <a:r>
              <a:rPr sz="2300" dirty="0">
                <a:latin typeface="Cambria"/>
                <a:cs typeface="Cambria"/>
              </a:rPr>
              <a:t>This</a:t>
            </a:r>
            <a:r>
              <a:rPr sz="2300" spc="220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project</a:t>
            </a:r>
            <a:r>
              <a:rPr sz="2300" spc="204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supports</a:t>
            </a:r>
            <a:r>
              <a:rPr sz="2300" spc="225" dirty="0">
                <a:latin typeface="Cambria"/>
                <a:cs typeface="Cambria"/>
              </a:rPr>
              <a:t>  </a:t>
            </a:r>
            <a:r>
              <a:rPr sz="2300" spc="145" dirty="0">
                <a:latin typeface="Cambria"/>
                <a:cs typeface="Cambria"/>
              </a:rPr>
              <a:t>SDG</a:t>
            </a:r>
            <a:r>
              <a:rPr sz="2300" spc="225" dirty="0">
                <a:latin typeface="Cambria"/>
                <a:cs typeface="Cambria"/>
              </a:rPr>
              <a:t>  </a:t>
            </a:r>
            <a:r>
              <a:rPr lang="en-US" sz="2300" spc="225" dirty="0">
                <a:latin typeface="Cambria"/>
                <a:cs typeface="Cambria"/>
              </a:rPr>
              <a:t>9</a:t>
            </a:r>
            <a:r>
              <a:rPr sz="2300" spc="225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by</a:t>
            </a:r>
            <a:r>
              <a:rPr sz="2300" spc="190" dirty="0">
                <a:latin typeface="Cambria"/>
                <a:cs typeface="Cambria"/>
              </a:rPr>
              <a:t>  </a:t>
            </a:r>
            <a:r>
              <a:rPr sz="2300" spc="45" dirty="0">
                <a:latin typeface="Cambria"/>
                <a:cs typeface="Cambria"/>
              </a:rPr>
              <a:t>creating</a:t>
            </a:r>
            <a:r>
              <a:rPr sz="2300" spc="225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a</a:t>
            </a:r>
            <a:r>
              <a:rPr sz="2300" spc="210" dirty="0">
                <a:latin typeface="Cambria"/>
                <a:cs typeface="Cambria"/>
              </a:rPr>
              <a:t>  </a:t>
            </a:r>
            <a:r>
              <a:rPr sz="2300" spc="-10" dirty="0">
                <a:latin typeface="Cambria"/>
                <a:cs typeface="Cambria"/>
              </a:rPr>
              <a:t>robust </a:t>
            </a:r>
            <a:r>
              <a:rPr sz="2300" dirty="0">
                <a:latin typeface="Cambria"/>
                <a:cs typeface="Cambria"/>
              </a:rPr>
              <a:t>digital</a:t>
            </a:r>
            <a:r>
              <a:rPr sz="2300" spc="525" dirty="0">
                <a:latin typeface="Cambria"/>
                <a:cs typeface="Cambria"/>
              </a:rPr>
              <a:t>  </a:t>
            </a:r>
            <a:r>
              <a:rPr sz="2300" spc="50" dirty="0">
                <a:latin typeface="Cambria"/>
                <a:cs typeface="Cambria"/>
              </a:rPr>
              <a:t>infrastructure</a:t>
            </a:r>
            <a:r>
              <a:rPr sz="2300" spc="525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for</a:t>
            </a:r>
            <a:r>
              <a:rPr sz="2300" spc="500" dirty="0">
                <a:latin typeface="Cambria"/>
                <a:cs typeface="Cambria"/>
              </a:rPr>
              <a:t>  </a:t>
            </a:r>
            <a:r>
              <a:rPr sz="2300" spc="60" dirty="0">
                <a:latin typeface="Cambria"/>
                <a:cs typeface="Cambria"/>
              </a:rPr>
              <a:t>document</a:t>
            </a:r>
            <a:r>
              <a:rPr sz="2300" spc="505" dirty="0">
                <a:latin typeface="Cambria"/>
                <a:cs typeface="Cambria"/>
              </a:rPr>
              <a:t>  </a:t>
            </a:r>
            <a:r>
              <a:rPr sz="2300" spc="-10" dirty="0">
                <a:latin typeface="Cambria"/>
                <a:cs typeface="Cambria"/>
              </a:rPr>
              <a:t>management, </a:t>
            </a:r>
            <a:r>
              <a:rPr sz="2300" spc="45" dirty="0">
                <a:latin typeface="Cambria"/>
                <a:cs typeface="Cambria"/>
              </a:rPr>
              <a:t>fostering</a:t>
            </a:r>
            <a:r>
              <a:rPr sz="2300" spc="509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innovation</a:t>
            </a:r>
            <a:r>
              <a:rPr sz="2300" spc="509" dirty="0">
                <a:latin typeface="Cambria"/>
                <a:cs typeface="Cambria"/>
              </a:rPr>
              <a:t>  </a:t>
            </a:r>
            <a:r>
              <a:rPr sz="2300" spc="55" dirty="0">
                <a:latin typeface="Cambria"/>
                <a:cs typeface="Cambria"/>
              </a:rPr>
              <a:t>in</a:t>
            </a:r>
            <a:r>
              <a:rPr sz="2300" spc="480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workplace</a:t>
            </a:r>
            <a:r>
              <a:rPr sz="2300" spc="509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efficiency,</a:t>
            </a:r>
            <a:r>
              <a:rPr sz="2300" spc="509" dirty="0">
                <a:latin typeface="Cambria"/>
                <a:cs typeface="Cambria"/>
              </a:rPr>
              <a:t>  </a:t>
            </a:r>
            <a:r>
              <a:rPr sz="2300" spc="-25" dirty="0">
                <a:latin typeface="Cambria"/>
                <a:cs typeface="Cambria"/>
              </a:rPr>
              <a:t>and </a:t>
            </a:r>
            <a:r>
              <a:rPr sz="2300" spc="55" dirty="0">
                <a:latin typeface="Cambria"/>
                <a:cs typeface="Cambria"/>
              </a:rPr>
              <a:t>enhancing</a:t>
            </a:r>
            <a:r>
              <a:rPr sz="2300" spc="405" dirty="0">
                <a:latin typeface="Cambria"/>
                <a:cs typeface="Cambria"/>
              </a:rPr>
              <a:t>     </a:t>
            </a:r>
            <a:r>
              <a:rPr sz="2300" dirty="0">
                <a:latin typeface="Cambria"/>
                <a:cs typeface="Cambria"/>
              </a:rPr>
              <a:t>operational</a:t>
            </a:r>
            <a:r>
              <a:rPr sz="2300" spc="409" dirty="0">
                <a:latin typeface="Cambria"/>
                <a:cs typeface="Cambria"/>
              </a:rPr>
              <a:t>     </a:t>
            </a:r>
            <a:r>
              <a:rPr sz="2300" dirty="0">
                <a:latin typeface="Cambria"/>
                <a:cs typeface="Cambria"/>
              </a:rPr>
              <a:t>productivity</a:t>
            </a:r>
            <a:r>
              <a:rPr sz="2300" spc="390" dirty="0">
                <a:latin typeface="Cambria"/>
                <a:cs typeface="Cambria"/>
              </a:rPr>
              <a:t>     </a:t>
            </a:r>
            <a:r>
              <a:rPr sz="2300" spc="-10" dirty="0">
                <a:latin typeface="Cambria"/>
                <a:cs typeface="Cambria"/>
              </a:rPr>
              <a:t>through </a:t>
            </a:r>
            <a:r>
              <a:rPr sz="2300" dirty="0">
                <a:latin typeface="Cambria"/>
                <a:cs typeface="Cambria"/>
              </a:rPr>
              <a:t>technology.</a:t>
            </a:r>
            <a:r>
              <a:rPr sz="2300" spc="40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By</a:t>
            </a:r>
            <a:r>
              <a:rPr sz="2300" spc="51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digitizing</a:t>
            </a:r>
            <a:r>
              <a:rPr sz="2300" spc="45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and</a:t>
            </a:r>
            <a:r>
              <a:rPr sz="2300" spc="45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centralizing</a:t>
            </a:r>
            <a:r>
              <a:rPr sz="2300" spc="40" dirty="0">
                <a:latin typeface="Cambria"/>
                <a:cs typeface="Cambria"/>
              </a:rPr>
              <a:t>  </a:t>
            </a:r>
            <a:r>
              <a:rPr sz="2300" spc="55" dirty="0">
                <a:latin typeface="Cambria"/>
                <a:cs typeface="Cambria"/>
              </a:rPr>
              <a:t>documents, </a:t>
            </a:r>
            <a:r>
              <a:rPr sz="2300" dirty="0">
                <a:latin typeface="Cambria"/>
                <a:cs typeface="Cambria"/>
              </a:rPr>
              <a:t>it</a:t>
            </a:r>
            <a:r>
              <a:rPr sz="2300" spc="114" dirty="0">
                <a:latin typeface="Cambria"/>
                <a:cs typeface="Cambria"/>
              </a:rPr>
              <a:t>  </a:t>
            </a:r>
            <a:r>
              <a:rPr sz="2300" spc="50" dirty="0">
                <a:latin typeface="Cambria"/>
                <a:cs typeface="Cambria"/>
              </a:rPr>
              <a:t>reduces</a:t>
            </a:r>
            <a:r>
              <a:rPr sz="2300" spc="140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reliance</a:t>
            </a:r>
            <a:r>
              <a:rPr sz="2300" spc="140" dirty="0">
                <a:latin typeface="Cambria"/>
                <a:cs typeface="Cambria"/>
              </a:rPr>
              <a:t>  </a:t>
            </a:r>
            <a:r>
              <a:rPr sz="2300" spc="50" dirty="0">
                <a:latin typeface="Cambria"/>
                <a:cs typeface="Cambria"/>
              </a:rPr>
              <a:t>on</a:t>
            </a:r>
            <a:r>
              <a:rPr sz="2300" spc="140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paper,</a:t>
            </a:r>
            <a:r>
              <a:rPr sz="2300" spc="140" dirty="0">
                <a:latin typeface="Cambria"/>
                <a:cs typeface="Cambria"/>
              </a:rPr>
              <a:t>  </a:t>
            </a:r>
            <a:r>
              <a:rPr sz="2300" spc="55" dirty="0">
                <a:latin typeface="Cambria"/>
                <a:cs typeface="Cambria"/>
              </a:rPr>
              <a:t>minimizes</a:t>
            </a:r>
            <a:r>
              <a:rPr sz="2300" spc="110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waste,</a:t>
            </a:r>
            <a:r>
              <a:rPr sz="2300" spc="140" dirty="0">
                <a:latin typeface="Cambria"/>
                <a:cs typeface="Cambria"/>
              </a:rPr>
              <a:t>  </a:t>
            </a:r>
            <a:r>
              <a:rPr sz="2300" spc="-25" dirty="0">
                <a:latin typeface="Cambria"/>
                <a:cs typeface="Cambria"/>
              </a:rPr>
              <a:t>and </a:t>
            </a:r>
            <a:r>
              <a:rPr sz="2300" dirty="0">
                <a:latin typeface="Cambria"/>
                <a:cs typeface="Cambria"/>
              </a:rPr>
              <a:t>promotes</a:t>
            </a:r>
            <a:r>
              <a:rPr sz="2300" spc="505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a</a:t>
            </a:r>
            <a:r>
              <a:rPr sz="2300" spc="490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more</a:t>
            </a:r>
            <a:r>
              <a:rPr sz="2300" spc="505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sustainable</a:t>
            </a:r>
            <a:r>
              <a:rPr sz="2300" spc="505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approach</a:t>
            </a:r>
            <a:r>
              <a:rPr sz="2300" spc="484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to</a:t>
            </a:r>
            <a:r>
              <a:rPr sz="2300" spc="505" dirty="0">
                <a:latin typeface="Cambria"/>
                <a:cs typeface="Cambria"/>
              </a:rPr>
              <a:t>  </a:t>
            </a:r>
            <a:r>
              <a:rPr sz="2300" spc="-10" dirty="0">
                <a:latin typeface="Cambria"/>
                <a:cs typeface="Cambria"/>
              </a:rPr>
              <a:t>office </a:t>
            </a:r>
            <a:r>
              <a:rPr sz="2300" dirty="0">
                <a:latin typeface="Cambria"/>
                <a:cs typeface="Cambria"/>
              </a:rPr>
              <a:t>resource</a:t>
            </a:r>
            <a:r>
              <a:rPr sz="2300" spc="390" dirty="0">
                <a:latin typeface="Cambria"/>
                <a:cs typeface="Cambria"/>
              </a:rPr>
              <a:t> </a:t>
            </a:r>
            <a:r>
              <a:rPr sz="2300" spc="50" dirty="0">
                <a:latin typeface="Cambria"/>
                <a:cs typeface="Cambria"/>
              </a:rPr>
              <a:t>management.</a:t>
            </a:r>
            <a:endParaRPr sz="23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88610">
              <a:lnSpc>
                <a:spcPct val="100000"/>
              </a:lnSpc>
              <a:spcBef>
                <a:spcPts val="100"/>
              </a:spcBef>
            </a:pPr>
            <a:r>
              <a:rPr spc="125" dirty="0"/>
              <a:t>Methodology</a:t>
            </a:r>
            <a:r>
              <a:rPr spc="-140" dirty="0"/>
              <a:t> </a:t>
            </a:r>
            <a:r>
              <a:rPr spc="140" dirty="0"/>
              <a:t>and</a:t>
            </a:r>
            <a:r>
              <a:rPr spc="-185" dirty="0"/>
              <a:t> </a:t>
            </a:r>
            <a:r>
              <a:rPr spc="90" dirty="0"/>
              <a:t>Approach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69938" y="1441728"/>
            <a:ext cx="976431" cy="6249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26562" y="1444081"/>
            <a:ext cx="6353175" cy="590931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1900" b="1" spc="65" dirty="0">
                <a:solidFill>
                  <a:srgbClr val="38383C"/>
                </a:solidFill>
                <a:latin typeface="Times New Roman"/>
                <a:cs typeface="Times New Roman"/>
              </a:rPr>
              <a:t>Requirement</a:t>
            </a:r>
            <a:r>
              <a:rPr sz="1900" b="1" spc="-120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00" b="1" spc="40" dirty="0">
                <a:solidFill>
                  <a:srgbClr val="38383C"/>
                </a:solidFill>
                <a:latin typeface="Times New Roman"/>
                <a:cs typeface="Times New Roman"/>
              </a:rPr>
              <a:t>Analysis</a:t>
            </a:r>
            <a:endParaRPr sz="1900" dirty="0">
              <a:latin typeface="Times New Roman"/>
              <a:cs typeface="Times New Roman"/>
            </a:endParaRPr>
          </a:p>
          <a:p>
            <a:pPr marL="12700" marR="93980">
              <a:lnSpc>
                <a:spcPts val="2940"/>
              </a:lnSpc>
              <a:spcBef>
                <a:spcPts val="210"/>
              </a:spcBef>
            </a:pP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Gather</a:t>
            </a:r>
            <a:r>
              <a:rPr sz="1500" spc="8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50" dirty="0">
                <a:solidFill>
                  <a:srgbClr val="38383C"/>
                </a:solidFill>
                <a:latin typeface="Arial MT"/>
                <a:cs typeface="Arial MT"/>
              </a:rPr>
              <a:t>requirements</a:t>
            </a:r>
            <a:r>
              <a:rPr sz="1500" spc="8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65" dirty="0">
                <a:solidFill>
                  <a:srgbClr val="38383C"/>
                </a:solidFill>
                <a:latin typeface="Arial MT"/>
                <a:cs typeface="Arial MT"/>
              </a:rPr>
              <a:t>through</a:t>
            </a:r>
            <a:r>
              <a:rPr sz="1500" spc="8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surveys</a:t>
            </a:r>
            <a:r>
              <a:rPr sz="1500" spc="8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and</a:t>
            </a:r>
            <a:r>
              <a:rPr sz="1500" spc="8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interviews</a:t>
            </a:r>
            <a:r>
              <a:rPr sz="1500" spc="85" dirty="0">
                <a:solidFill>
                  <a:srgbClr val="38383C"/>
                </a:solidFill>
                <a:latin typeface="Arial MT"/>
                <a:cs typeface="Arial MT"/>
              </a:rPr>
              <a:t> to</a:t>
            </a:r>
            <a:r>
              <a:rPr sz="1500" spc="8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identify</a:t>
            </a:r>
            <a:r>
              <a:rPr sz="1500" spc="8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-25" dirty="0">
                <a:solidFill>
                  <a:srgbClr val="38383C"/>
                </a:solidFill>
                <a:latin typeface="Arial MT"/>
                <a:cs typeface="Arial MT"/>
              </a:rPr>
              <a:t>key </a:t>
            </a: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features</a:t>
            </a:r>
            <a:r>
              <a:rPr sz="1500" spc="13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like</a:t>
            </a:r>
            <a:r>
              <a:rPr sz="1500" spc="13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60" dirty="0">
                <a:solidFill>
                  <a:srgbClr val="38383C"/>
                </a:solidFill>
                <a:latin typeface="Arial MT"/>
                <a:cs typeface="Arial MT"/>
              </a:rPr>
              <a:t>document</a:t>
            </a:r>
            <a:r>
              <a:rPr sz="1500" spc="13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categorization,</a:t>
            </a:r>
            <a:r>
              <a:rPr sz="1500" spc="13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version</a:t>
            </a:r>
            <a:r>
              <a:rPr sz="1500" spc="13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control,</a:t>
            </a:r>
            <a:r>
              <a:rPr sz="1500" spc="13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and</a:t>
            </a:r>
            <a:r>
              <a:rPr sz="1500" spc="13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40" dirty="0">
                <a:solidFill>
                  <a:srgbClr val="38383C"/>
                </a:solidFill>
                <a:latin typeface="Arial MT"/>
                <a:cs typeface="Arial MT"/>
              </a:rPr>
              <a:t>integration </a:t>
            </a:r>
            <a:r>
              <a:rPr sz="1500" spc="-10" dirty="0">
                <a:solidFill>
                  <a:srgbClr val="38383C"/>
                </a:solidFill>
                <a:latin typeface="Arial MT"/>
                <a:cs typeface="Arial MT"/>
              </a:rPr>
              <a:t>needs</a:t>
            </a: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995"/>
              </a:spcBef>
            </a:pPr>
            <a:r>
              <a:rPr sz="1900" b="1" spc="70" dirty="0">
                <a:solidFill>
                  <a:srgbClr val="38383C"/>
                </a:solidFill>
                <a:latin typeface="Times New Roman"/>
                <a:cs typeface="Times New Roman"/>
              </a:rPr>
              <a:t>System</a:t>
            </a:r>
            <a:r>
              <a:rPr sz="1900" b="1" spc="-35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00" b="1" spc="100" dirty="0">
                <a:solidFill>
                  <a:srgbClr val="38383C"/>
                </a:solidFill>
                <a:latin typeface="Times New Roman"/>
                <a:cs typeface="Times New Roman"/>
              </a:rPr>
              <a:t>Design</a:t>
            </a:r>
            <a:r>
              <a:rPr sz="1900" b="1" spc="-30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00" b="1" spc="60" dirty="0">
                <a:solidFill>
                  <a:srgbClr val="38383C"/>
                </a:solidFill>
                <a:latin typeface="Times New Roman"/>
                <a:cs typeface="Times New Roman"/>
              </a:rPr>
              <a:t>and</a:t>
            </a:r>
            <a:r>
              <a:rPr sz="1900" b="1" spc="-105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00" b="1" spc="40" dirty="0">
                <a:solidFill>
                  <a:srgbClr val="38383C"/>
                </a:solidFill>
                <a:latin typeface="Times New Roman"/>
                <a:cs typeface="Times New Roman"/>
              </a:rPr>
              <a:t>Architecture</a:t>
            </a:r>
            <a:endParaRPr sz="19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ts val="2940"/>
              </a:lnSpc>
              <a:spcBef>
                <a:spcPts val="204"/>
              </a:spcBef>
            </a:pP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Design</a:t>
            </a:r>
            <a:r>
              <a:rPr sz="1500" spc="8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a</a:t>
            </a:r>
            <a:r>
              <a:rPr sz="1500" spc="8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three-tier,</a:t>
            </a:r>
            <a:r>
              <a:rPr sz="1500" spc="8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65" dirty="0">
                <a:solidFill>
                  <a:srgbClr val="38383C"/>
                </a:solidFill>
                <a:latin typeface="Arial MT"/>
                <a:cs typeface="Arial MT"/>
              </a:rPr>
              <a:t>modular</a:t>
            </a:r>
            <a:r>
              <a:rPr sz="1500" spc="8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architecture</a:t>
            </a:r>
            <a:r>
              <a:rPr sz="1500" spc="80" dirty="0">
                <a:solidFill>
                  <a:srgbClr val="38383C"/>
                </a:solidFill>
                <a:latin typeface="Arial MT"/>
                <a:cs typeface="Arial MT"/>
              </a:rPr>
              <a:t> for</a:t>
            </a:r>
            <a:r>
              <a:rPr sz="1500" spc="8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scalability</a:t>
            </a:r>
            <a:r>
              <a:rPr sz="1500" spc="8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and</a:t>
            </a:r>
            <a:r>
              <a:rPr sz="1500" spc="8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8383C"/>
                </a:solidFill>
                <a:latin typeface="Arial MT"/>
                <a:cs typeface="Arial MT"/>
              </a:rPr>
              <a:t>efficient </a:t>
            </a: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maintenance,</a:t>
            </a:r>
            <a:r>
              <a:rPr sz="1500" spc="5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separating</a:t>
            </a:r>
            <a:r>
              <a:rPr sz="1500" spc="5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65" dirty="0">
                <a:solidFill>
                  <a:srgbClr val="38383C"/>
                </a:solidFill>
                <a:latin typeface="Arial MT"/>
                <a:cs typeface="Arial MT"/>
              </a:rPr>
              <a:t>the</a:t>
            </a:r>
            <a:r>
              <a:rPr sz="1500" spc="5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UI,</a:t>
            </a:r>
            <a:r>
              <a:rPr sz="1500" spc="5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business</a:t>
            </a:r>
            <a:r>
              <a:rPr sz="1500" spc="5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logic,</a:t>
            </a:r>
            <a:r>
              <a:rPr sz="1500" spc="5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and</a:t>
            </a:r>
            <a:r>
              <a:rPr sz="1500" spc="6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data</a:t>
            </a:r>
            <a:r>
              <a:rPr sz="1500" spc="5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10" dirty="0">
                <a:solidFill>
                  <a:srgbClr val="38383C"/>
                </a:solidFill>
                <a:latin typeface="Arial MT"/>
                <a:cs typeface="Arial MT"/>
              </a:rPr>
              <a:t>storage</a:t>
            </a:r>
            <a:r>
              <a:rPr sz="1500" spc="5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8383C"/>
                </a:solidFill>
                <a:latin typeface="Arial MT"/>
                <a:cs typeface="Arial MT"/>
              </a:rPr>
              <a:t>layers.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900" b="1" dirty="0">
                <a:solidFill>
                  <a:srgbClr val="38383C"/>
                </a:solidFill>
                <a:latin typeface="Times New Roman"/>
                <a:cs typeface="Times New Roman"/>
              </a:rPr>
              <a:t>Agile</a:t>
            </a:r>
            <a:r>
              <a:rPr sz="1900" b="1" spc="160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00" b="1" spc="65" dirty="0">
                <a:solidFill>
                  <a:srgbClr val="38383C"/>
                </a:solidFill>
                <a:latin typeface="Times New Roman"/>
                <a:cs typeface="Times New Roman"/>
              </a:rPr>
              <a:t>Development</a:t>
            </a:r>
            <a:endParaRPr sz="1900" dirty="0">
              <a:latin typeface="Times New Roman"/>
              <a:cs typeface="Times New Roman"/>
            </a:endParaRPr>
          </a:p>
          <a:p>
            <a:pPr marL="12700" marR="53340">
              <a:lnSpc>
                <a:spcPts val="2940"/>
              </a:lnSpc>
              <a:spcBef>
                <a:spcPts val="210"/>
              </a:spcBef>
            </a:pPr>
            <a:r>
              <a:rPr sz="1500" dirty="0">
                <a:solidFill>
                  <a:srgbClr val="38383C"/>
                </a:solidFill>
                <a:latin typeface="Arial MT"/>
                <a:cs typeface="Arial MT"/>
              </a:rPr>
              <a:t>Use</a:t>
            </a:r>
            <a:r>
              <a:rPr sz="1500" spc="10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8383C"/>
                </a:solidFill>
                <a:latin typeface="Arial MT"/>
                <a:cs typeface="Arial MT"/>
              </a:rPr>
              <a:t>Agile</a:t>
            </a:r>
            <a:r>
              <a:rPr sz="1500" spc="10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50" dirty="0">
                <a:solidFill>
                  <a:srgbClr val="38383C"/>
                </a:solidFill>
                <a:latin typeface="Arial MT"/>
                <a:cs typeface="Arial MT"/>
              </a:rPr>
              <a:t>methodology</a:t>
            </a:r>
            <a:r>
              <a:rPr sz="1500" spc="10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85" dirty="0">
                <a:solidFill>
                  <a:srgbClr val="38383C"/>
                </a:solidFill>
                <a:latin typeface="Arial MT"/>
                <a:cs typeface="Arial MT"/>
              </a:rPr>
              <a:t>to</a:t>
            </a:r>
            <a:r>
              <a:rPr sz="1500" spc="10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8383C"/>
                </a:solidFill>
                <a:latin typeface="Arial MT"/>
                <a:cs typeface="Arial MT"/>
              </a:rPr>
              <a:t>develop</a:t>
            </a:r>
            <a:r>
              <a:rPr sz="1500" spc="10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8383C"/>
                </a:solidFill>
                <a:latin typeface="Arial MT"/>
                <a:cs typeface="Arial MT"/>
              </a:rPr>
              <a:t>features</a:t>
            </a:r>
            <a:r>
              <a:rPr sz="1500" spc="10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55" dirty="0">
                <a:solidFill>
                  <a:srgbClr val="38383C"/>
                </a:solidFill>
                <a:latin typeface="Arial MT"/>
                <a:cs typeface="Arial MT"/>
              </a:rPr>
              <a:t>in</a:t>
            </a:r>
            <a:r>
              <a:rPr sz="1500" spc="10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8383C"/>
                </a:solidFill>
                <a:latin typeface="Arial MT"/>
                <a:cs typeface="Arial MT"/>
              </a:rPr>
              <a:t>iterative</a:t>
            </a:r>
            <a:r>
              <a:rPr sz="1500" spc="10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8383C"/>
                </a:solidFill>
                <a:latin typeface="Arial MT"/>
                <a:cs typeface="Arial MT"/>
              </a:rPr>
              <a:t>sprints,</a:t>
            </a:r>
            <a:r>
              <a:rPr sz="1500" spc="10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8383C"/>
                </a:solidFill>
                <a:latin typeface="Arial MT"/>
                <a:cs typeface="Arial MT"/>
              </a:rPr>
              <a:t>allowing </a:t>
            </a:r>
            <a:r>
              <a:rPr sz="1500" spc="80" dirty="0">
                <a:solidFill>
                  <a:srgbClr val="38383C"/>
                </a:solidFill>
                <a:latin typeface="Arial MT"/>
                <a:cs typeface="Arial MT"/>
              </a:rPr>
              <a:t>for</a:t>
            </a:r>
            <a:r>
              <a:rPr sz="1500" spc="10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20" dirty="0">
                <a:solidFill>
                  <a:srgbClr val="38383C"/>
                </a:solidFill>
                <a:latin typeface="Arial MT"/>
                <a:cs typeface="Arial MT"/>
              </a:rPr>
              <a:t>continuous</a:t>
            </a:r>
            <a:r>
              <a:rPr sz="1500" spc="10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20" dirty="0">
                <a:solidFill>
                  <a:srgbClr val="38383C"/>
                </a:solidFill>
                <a:latin typeface="Arial MT"/>
                <a:cs typeface="Arial MT"/>
              </a:rPr>
              <a:t>feedback</a:t>
            </a:r>
            <a:r>
              <a:rPr sz="1500" spc="10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20" dirty="0">
                <a:solidFill>
                  <a:srgbClr val="38383C"/>
                </a:solidFill>
                <a:latin typeface="Arial MT"/>
                <a:cs typeface="Arial MT"/>
              </a:rPr>
              <a:t>and</a:t>
            </a:r>
            <a:r>
              <a:rPr sz="1500" spc="10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20" dirty="0">
                <a:solidFill>
                  <a:srgbClr val="38383C"/>
                </a:solidFill>
                <a:latin typeface="Arial MT"/>
                <a:cs typeface="Arial MT"/>
              </a:rPr>
              <a:t>incremental</a:t>
            </a:r>
            <a:r>
              <a:rPr sz="1500" spc="11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35" dirty="0">
                <a:solidFill>
                  <a:srgbClr val="38383C"/>
                </a:solidFill>
                <a:latin typeface="Arial MT"/>
                <a:cs typeface="Arial MT"/>
              </a:rPr>
              <a:t>improvements.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5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b="1" dirty="0">
                <a:solidFill>
                  <a:srgbClr val="38383C"/>
                </a:solidFill>
                <a:latin typeface="Times New Roman"/>
                <a:cs typeface="Times New Roman"/>
              </a:rPr>
              <a:t>User</a:t>
            </a:r>
            <a:r>
              <a:rPr sz="1900" b="1" spc="-40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00" b="1" spc="50" dirty="0">
                <a:solidFill>
                  <a:srgbClr val="38383C"/>
                </a:solidFill>
                <a:latin typeface="Times New Roman"/>
                <a:cs typeface="Times New Roman"/>
              </a:rPr>
              <a:t>Interface</a:t>
            </a:r>
            <a:r>
              <a:rPr sz="1900" b="1" spc="5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00" b="1" spc="-10" dirty="0">
                <a:solidFill>
                  <a:srgbClr val="38383C"/>
                </a:solidFill>
                <a:latin typeface="Times New Roman"/>
                <a:cs typeface="Times New Roman"/>
              </a:rPr>
              <a:t>(UI)</a:t>
            </a:r>
            <a:r>
              <a:rPr sz="1900" b="1" spc="10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00" b="1" spc="60" dirty="0">
                <a:solidFill>
                  <a:srgbClr val="38383C"/>
                </a:solidFill>
                <a:latin typeface="Times New Roman"/>
                <a:cs typeface="Times New Roman"/>
              </a:rPr>
              <a:t>and</a:t>
            </a:r>
            <a:r>
              <a:rPr sz="1900" b="1" spc="5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00" b="1" dirty="0">
                <a:solidFill>
                  <a:srgbClr val="38383C"/>
                </a:solidFill>
                <a:latin typeface="Times New Roman"/>
                <a:cs typeface="Times New Roman"/>
              </a:rPr>
              <a:t>User</a:t>
            </a:r>
            <a:r>
              <a:rPr sz="1900" b="1" spc="-40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00" b="1" spc="75" dirty="0">
                <a:solidFill>
                  <a:srgbClr val="38383C"/>
                </a:solidFill>
                <a:latin typeface="Times New Roman"/>
                <a:cs typeface="Times New Roman"/>
              </a:rPr>
              <a:t>Experience</a:t>
            </a:r>
            <a:r>
              <a:rPr sz="1900" b="1" spc="10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00" b="1" spc="-45" dirty="0">
                <a:solidFill>
                  <a:srgbClr val="38383C"/>
                </a:solidFill>
                <a:latin typeface="Times New Roman"/>
                <a:cs typeface="Times New Roman"/>
              </a:rPr>
              <a:t>(UX)</a:t>
            </a:r>
            <a:r>
              <a:rPr sz="1900" b="1" spc="5" dirty="0">
                <a:solidFill>
                  <a:srgbClr val="38383C"/>
                </a:solidFill>
                <a:latin typeface="Times New Roman"/>
                <a:cs typeface="Times New Roman"/>
              </a:rPr>
              <a:t> </a:t>
            </a:r>
            <a:r>
              <a:rPr sz="1900" b="1" spc="90" dirty="0">
                <a:solidFill>
                  <a:srgbClr val="38383C"/>
                </a:solidFill>
                <a:latin typeface="Times New Roman"/>
                <a:cs typeface="Times New Roman"/>
              </a:rPr>
              <a:t>Design</a:t>
            </a:r>
            <a:endParaRPr sz="1900" dirty="0">
              <a:latin typeface="Times New Roman"/>
              <a:cs typeface="Times New Roman"/>
            </a:endParaRPr>
          </a:p>
          <a:p>
            <a:pPr marL="12700" marR="167005">
              <a:lnSpc>
                <a:spcPts val="2940"/>
              </a:lnSpc>
              <a:spcBef>
                <a:spcPts val="20"/>
              </a:spcBef>
            </a:pPr>
            <a:r>
              <a:rPr sz="1500" dirty="0">
                <a:solidFill>
                  <a:srgbClr val="38383C"/>
                </a:solidFill>
                <a:latin typeface="Arial MT"/>
                <a:cs typeface="Arial MT"/>
              </a:rPr>
              <a:t>Develop</a:t>
            </a:r>
            <a:r>
              <a:rPr sz="1500" spc="14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8383C"/>
                </a:solidFill>
                <a:latin typeface="Arial MT"/>
                <a:cs typeface="Arial MT"/>
              </a:rPr>
              <a:t>a</a:t>
            </a:r>
            <a:r>
              <a:rPr sz="1500" spc="14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8383C"/>
                </a:solidFill>
                <a:latin typeface="Arial MT"/>
                <a:cs typeface="Arial MT"/>
              </a:rPr>
              <a:t>user-friendly,</a:t>
            </a:r>
            <a:r>
              <a:rPr sz="1500" spc="14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8383C"/>
                </a:solidFill>
                <a:latin typeface="Arial MT"/>
                <a:cs typeface="Arial MT"/>
              </a:rPr>
              <a:t>responsive</a:t>
            </a:r>
            <a:r>
              <a:rPr sz="1500" spc="14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8383C"/>
                </a:solidFill>
                <a:latin typeface="Arial MT"/>
                <a:cs typeface="Arial MT"/>
              </a:rPr>
              <a:t>interface</a:t>
            </a:r>
            <a:r>
              <a:rPr sz="1500" spc="15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65" dirty="0">
                <a:solidFill>
                  <a:srgbClr val="38383C"/>
                </a:solidFill>
                <a:latin typeface="Arial MT"/>
                <a:cs typeface="Arial MT"/>
              </a:rPr>
              <a:t>with</a:t>
            </a:r>
            <a:r>
              <a:rPr sz="1500" spc="14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50" dirty="0">
                <a:solidFill>
                  <a:srgbClr val="38383C"/>
                </a:solidFill>
                <a:latin typeface="Arial MT"/>
                <a:cs typeface="Arial MT"/>
              </a:rPr>
              <a:t>intuitive</a:t>
            </a:r>
            <a:r>
              <a:rPr sz="1500" spc="14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8383C"/>
                </a:solidFill>
                <a:latin typeface="Arial MT"/>
                <a:cs typeface="Arial MT"/>
              </a:rPr>
              <a:t>navigation, </a:t>
            </a:r>
            <a:r>
              <a:rPr sz="1500" dirty="0">
                <a:solidFill>
                  <a:srgbClr val="38383C"/>
                </a:solidFill>
                <a:latin typeface="Arial MT"/>
                <a:cs typeface="Arial MT"/>
              </a:rPr>
              <a:t>ensuring</a:t>
            </a:r>
            <a:r>
              <a:rPr sz="1500" spc="4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8383C"/>
                </a:solidFill>
                <a:latin typeface="Arial MT"/>
                <a:cs typeface="Arial MT"/>
              </a:rPr>
              <a:t>accessibility</a:t>
            </a:r>
            <a:r>
              <a:rPr sz="1500" spc="4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8383C"/>
                </a:solidFill>
                <a:latin typeface="Arial MT"/>
                <a:cs typeface="Arial MT"/>
              </a:rPr>
              <a:t>across</a:t>
            </a:r>
            <a:r>
              <a:rPr sz="1500" spc="5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8383C"/>
                </a:solidFill>
                <a:latin typeface="Arial MT"/>
                <a:cs typeface="Arial MT"/>
              </a:rPr>
              <a:t>devices</a:t>
            </a:r>
            <a:r>
              <a:rPr sz="1500" spc="4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80" dirty="0">
                <a:solidFill>
                  <a:srgbClr val="38383C"/>
                </a:solidFill>
                <a:latin typeface="Arial MT"/>
                <a:cs typeface="Arial MT"/>
              </a:rPr>
              <a:t>for</a:t>
            </a:r>
            <a:r>
              <a:rPr sz="1500" spc="5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8383C"/>
                </a:solidFill>
                <a:latin typeface="Arial MT"/>
                <a:cs typeface="Arial MT"/>
              </a:rPr>
              <a:t>a</a:t>
            </a:r>
            <a:r>
              <a:rPr sz="1500" spc="4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8383C"/>
                </a:solidFill>
                <a:latin typeface="Arial MT"/>
                <a:cs typeface="Arial MT"/>
              </a:rPr>
              <a:t>seamless</a:t>
            </a:r>
            <a:r>
              <a:rPr sz="1500" spc="45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38383C"/>
                </a:solidFill>
                <a:latin typeface="Arial MT"/>
                <a:cs typeface="Arial MT"/>
              </a:rPr>
              <a:t>user</a:t>
            </a:r>
            <a:r>
              <a:rPr sz="1500" spc="50" dirty="0">
                <a:solidFill>
                  <a:srgbClr val="38383C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38383C"/>
                </a:solidFill>
                <a:latin typeface="Arial MT"/>
                <a:cs typeface="Arial MT"/>
              </a:rPr>
              <a:t>experience.</a:t>
            </a:r>
            <a:endParaRPr sz="15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76200" y="0"/>
            <a:ext cx="5459600" cy="8153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1090" y="3786124"/>
            <a:ext cx="8262620" cy="703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50" b="1" spc="150" dirty="0">
                <a:solidFill>
                  <a:srgbClr val="101014"/>
                </a:solidFill>
                <a:latin typeface="Times New Roman"/>
                <a:cs typeface="Times New Roman"/>
              </a:rPr>
              <a:t>Expected</a:t>
            </a:r>
            <a:r>
              <a:rPr sz="4450" b="1" spc="-65" dirty="0">
                <a:solidFill>
                  <a:srgbClr val="101014"/>
                </a:solidFill>
                <a:latin typeface="Times New Roman"/>
                <a:cs typeface="Times New Roman"/>
              </a:rPr>
              <a:t> </a:t>
            </a:r>
            <a:r>
              <a:rPr sz="4450" b="1" spc="204" dirty="0">
                <a:solidFill>
                  <a:srgbClr val="101014"/>
                </a:solidFill>
                <a:latin typeface="Times New Roman"/>
                <a:cs typeface="Times New Roman"/>
              </a:rPr>
              <a:t>Outcomes</a:t>
            </a:r>
            <a:r>
              <a:rPr sz="4450" b="1" spc="-65" dirty="0">
                <a:solidFill>
                  <a:srgbClr val="101014"/>
                </a:solidFill>
                <a:latin typeface="Times New Roman"/>
                <a:cs typeface="Times New Roman"/>
              </a:rPr>
              <a:t> </a:t>
            </a:r>
            <a:r>
              <a:rPr sz="4450" b="1" spc="165" dirty="0">
                <a:solidFill>
                  <a:srgbClr val="101014"/>
                </a:solidFill>
                <a:latin typeface="Times New Roman"/>
                <a:cs typeface="Times New Roman"/>
              </a:rPr>
              <a:t>and</a:t>
            </a:r>
            <a:r>
              <a:rPr sz="4450" b="1" spc="-60" dirty="0">
                <a:solidFill>
                  <a:srgbClr val="101014"/>
                </a:solidFill>
                <a:latin typeface="Times New Roman"/>
                <a:cs typeface="Times New Roman"/>
              </a:rPr>
              <a:t> </a:t>
            </a:r>
            <a:r>
              <a:rPr sz="4450" b="1" spc="125" dirty="0">
                <a:solidFill>
                  <a:srgbClr val="101014"/>
                </a:solidFill>
                <a:latin typeface="Times New Roman"/>
                <a:cs typeface="Times New Roman"/>
              </a:rPr>
              <a:t>Impact</a:t>
            </a:r>
            <a:endParaRPr sz="4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66825" y="5106549"/>
            <a:ext cx="939673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Arial"/>
                <a:cs typeface="Arial"/>
              </a:rPr>
              <a:t>Improved</a:t>
            </a:r>
            <a:r>
              <a:rPr sz="2200" b="1" spc="-13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Document</a:t>
            </a:r>
            <a:r>
              <a:rPr sz="2200" b="1" spc="-13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Management</a:t>
            </a:r>
            <a:r>
              <a:rPr sz="2200" b="1" spc="-130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Efficiency:</a:t>
            </a:r>
            <a:endParaRPr sz="2200" dirty="0">
              <a:latin typeface="Arial"/>
              <a:cs typeface="Arial"/>
            </a:endParaRPr>
          </a:p>
          <a:p>
            <a:pPr marL="12700" marR="5080" algn="just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system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will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provide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centralized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storage,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streamlined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categorization,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and </a:t>
            </a:r>
            <a:r>
              <a:rPr sz="2200" spc="-10" dirty="0">
                <a:latin typeface="Arial MT"/>
                <a:cs typeface="Arial MT"/>
              </a:rPr>
              <a:t>efficient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search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capabilities,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significantly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reducing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time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spent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locating</a:t>
            </a:r>
            <a:r>
              <a:rPr sz="2200" spc="-9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managing</a:t>
            </a:r>
            <a:r>
              <a:rPr sz="2200" spc="-1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documents</a:t>
            </a:r>
            <a:r>
              <a:rPr lang="en-US" sz="2200" spc="-10" dirty="0">
                <a:latin typeface="Arial MT"/>
                <a:cs typeface="Arial MT"/>
              </a:rPr>
              <a:t>.</a:t>
            </a:r>
            <a:endParaRPr sz="22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400" cy="2971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1008</Words>
  <Application>Microsoft Office PowerPoint</Application>
  <PresentationFormat>Custom</PresentationFormat>
  <Paragraphs>99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Arial MT</vt:lpstr>
      <vt:lpstr>Calibri</vt:lpstr>
      <vt:lpstr>Cambria</vt:lpstr>
      <vt:lpstr>Times New Roman</vt:lpstr>
      <vt:lpstr>Office Theme</vt:lpstr>
      <vt:lpstr>PowerPoint Presentation</vt:lpstr>
      <vt:lpstr>Project Abstract</vt:lpstr>
      <vt:lpstr>Project Abstract</vt:lpstr>
      <vt:lpstr>Project Abstract</vt:lpstr>
      <vt:lpstr>Project Goals and Objectives</vt:lpstr>
      <vt:lpstr>Project Goals and Objectives</vt:lpstr>
      <vt:lpstr>Alignment with UN Sustainable Development Goals (SDGs)</vt:lpstr>
      <vt:lpstr>Methodology and Approach</vt:lpstr>
      <vt:lpstr>PowerPoint Presentation</vt:lpstr>
      <vt:lpstr>PowerPoint Presentation</vt:lpstr>
      <vt:lpstr>PowerPoint Presentation</vt:lpstr>
      <vt:lpstr>PowerPoint Presentation</vt:lpstr>
      <vt:lpstr>Key Project Deliverables</vt:lpstr>
      <vt:lpstr>Key Project Deliverables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PCS25-06</dc:title>
  <dc:creator>sakshi gupta</dc:creator>
  <cp:lastModifiedBy>Sakshi Gupta</cp:lastModifiedBy>
  <cp:revision>3</cp:revision>
  <dcterms:created xsi:type="dcterms:W3CDTF">2024-11-14T05:19:13Z</dcterms:created>
  <dcterms:modified xsi:type="dcterms:W3CDTF">2024-11-14T08:24:04Z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