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5" r:id="rId5"/>
    <p:sldId id="258" r:id="rId6"/>
    <p:sldId id="276" r:id="rId7"/>
    <p:sldId id="282" r:id="rId8"/>
    <p:sldId id="281" r:id="rId9"/>
    <p:sldId id="283" r:id="rId10"/>
    <p:sldId id="280" r:id="rId11"/>
    <p:sldId id="279" r:id="rId12"/>
    <p:sldId id="27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3A3ABB-C5FB-48C3-A878-724D5437CF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A3A3ABB-C5FB-48C3-A878-724D5437CF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A3A3ABB-C5FB-48C3-A878-724D5437CF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A3A3ABB-C5FB-48C3-A878-724D5437CF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A3A3ABB-C5FB-48C3-A878-724D5437CFF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A3A3ABB-C5FB-48C3-A878-724D5437CF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A3A3ABB-C5FB-48C3-A878-724D5437CFF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A3A3ABB-C5FB-48C3-A878-724D5437CFF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A3ABB-C5FB-48C3-A878-724D5437CFF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3A3ABB-C5FB-48C3-A878-724D5437CF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3A3ABB-C5FB-48C3-A878-724D5437CFF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A0AE6-93A2-4843-982C-2D9FE8A1EA3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3ABB-C5FB-48C3-A878-724D5437CFF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A0AE6-93A2-4843-982C-2D9FE8A1EA3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61391" y="2917861"/>
            <a:ext cx="10680576" cy="1346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b="1" dirty="0">
                <a:solidFill>
                  <a:schemeClr val="bg2">
                    <a:lumMod val="10000"/>
                  </a:schemeClr>
                </a:solidFill>
              </a:rPr>
              <a:t>BLOCKCHAIN BASED VOTING SYSTEM</a:t>
            </a:r>
            <a:endParaRPr lang="en-US" sz="5400" dirty="0">
              <a:solidFill>
                <a:schemeClr val="bg2">
                  <a:lumMod val="10000"/>
                </a:schemeClr>
              </a:solidFill>
              <a:latin typeface="Times New Roman" panose="02020503050405090304" pitchFamily="18" charset="0"/>
              <a:cs typeface="Times New Roman" panose="02020503050405090304" pitchFamily="18" charset="0"/>
            </a:endParaRPr>
          </a:p>
        </p:txBody>
      </p:sp>
      <p:sp>
        <p:nvSpPr>
          <p:cNvPr id="6" name="Rectangle 5"/>
          <p:cNvSpPr/>
          <p:nvPr/>
        </p:nvSpPr>
        <p:spPr>
          <a:xfrm>
            <a:off x="9317299" y="5562468"/>
            <a:ext cx="4611757" cy="1323439"/>
          </a:xfrm>
          <a:prstGeom prst="rect">
            <a:avLst/>
          </a:prstGeom>
        </p:spPr>
        <p:txBody>
          <a:bodyPr wrap="square">
            <a:spAutoFit/>
          </a:bodyPr>
          <a:lstStyle/>
          <a:p>
            <a:r>
              <a:rPr lang="en-US" b="1" dirty="0">
                <a:latin typeface="Times New Roman" panose="02020503050405090304" pitchFamily="18" charset="0"/>
                <a:cs typeface="Times New Roman" panose="02020503050405090304" pitchFamily="18" charset="0"/>
              </a:rPr>
              <a:t>Guide name :</a:t>
            </a:r>
            <a:endParaRPr lang="en-US" b="1" dirty="0">
              <a:latin typeface="Times New Roman" panose="02020503050405090304" pitchFamily="18" charset="0"/>
              <a:cs typeface="Times New Roman" panose="02020503050405090304" pitchFamily="18" charset="0"/>
            </a:endParaRPr>
          </a:p>
          <a:p>
            <a:endParaRPr lang="en-US" b="1" dirty="0">
              <a:latin typeface="Times New Roman" panose="02020503050405090304" pitchFamily="18" charset="0"/>
              <a:cs typeface="Times New Roman" panose="02020503050405090304" pitchFamily="18" charset="0"/>
            </a:endParaRPr>
          </a:p>
          <a:p>
            <a:r>
              <a:rPr lang="en-US" sz="1600" b="1" dirty="0">
                <a:latin typeface="Times New Roman" panose="02020503050405090304" pitchFamily="18" charset="0"/>
                <a:cs typeface="Times New Roman" panose="02020503050405090304" pitchFamily="18" charset="0"/>
              </a:rPr>
              <a:t>MS. SHREELA PAREEK</a:t>
            </a:r>
            <a:endParaRPr lang="en-US" sz="1600" b="1" dirty="0">
              <a:latin typeface="Times New Roman" panose="02020503050405090304" pitchFamily="18" charset="0"/>
              <a:cs typeface="Times New Roman" panose="02020503050405090304" pitchFamily="18" charset="0"/>
            </a:endParaRPr>
          </a:p>
          <a:p>
            <a:r>
              <a:rPr lang="en-US" sz="2800" b="1" dirty="0">
                <a:latin typeface="Times New Roman" panose="02020503050405090304" pitchFamily="18" charset="0"/>
                <a:cs typeface="Times New Roman" panose="02020503050405090304" pitchFamily="18" charset="0"/>
              </a:rPr>
              <a:t> </a:t>
            </a:r>
            <a:endParaRPr lang="en-US" b="1"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11" name="Rectangle 10"/>
          <p:cNvSpPr/>
          <p:nvPr/>
        </p:nvSpPr>
        <p:spPr>
          <a:xfrm>
            <a:off x="861391" y="691477"/>
            <a:ext cx="10495723" cy="769441"/>
          </a:xfrm>
          <a:prstGeom prst="rect">
            <a:avLst/>
          </a:prstGeom>
        </p:spPr>
        <p:txBody>
          <a:bodyPr wrap="square">
            <a:spAutoFit/>
          </a:bodyPr>
          <a:lstStyle/>
          <a:p>
            <a:pPr algn="ctr"/>
            <a:r>
              <a:rPr lang="en-US" sz="2200" b="1" dirty="0">
                <a:latin typeface="Times New Roman" panose="02020503050405090304" pitchFamily="18" charset="0"/>
                <a:cs typeface="Times New Roman" panose="02020503050405090304" pitchFamily="18" charset="0"/>
              </a:rPr>
              <a:t>KIET School of Engineering &amp; Technology, Ghaziabad</a:t>
            </a:r>
            <a:endParaRPr lang="en-US" sz="2200" b="1" dirty="0">
              <a:latin typeface="Times New Roman" panose="02020503050405090304" pitchFamily="18" charset="0"/>
              <a:cs typeface="Times New Roman" panose="02020503050405090304" pitchFamily="18" charset="0"/>
            </a:endParaRPr>
          </a:p>
          <a:p>
            <a:pPr algn="ctr"/>
            <a:r>
              <a:rPr lang="en-US" sz="2200" b="1" u="sng" dirty="0">
                <a:latin typeface="Times New Roman" panose="02020503050405090304" pitchFamily="18" charset="0"/>
                <a:cs typeface="Times New Roman" panose="02020503050405090304" pitchFamily="18" charset="0"/>
              </a:rPr>
              <a:t>Department of Computer Science </a:t>
            </a:r>
            <a:endParaRPr lang="en-US" sz="2200" b="1" u="sng" dirty="0">
              <a:latin typeface="Times New Roman" panose="02020503050405090304" pitchFamily="18" charset="0"/>
              <a:cs typeface="Times New Roman" panose="02020503050405090304" pitchFamily="18" charset="0"/>
            </a:endParaRPr>
          </a:p>
        </p:txBody>
      </p:sp>
      <p:sp>
        <p:nvSpPr>
          <p:cNvPr id="2" name="Rectangle 1"/>
          <p:cNvSpPr/>
          <p:nvPr/>
        </p:nvSpPr>
        <p:spPr>
          <a:xfrm>
            <a:off x="663787" y="5049229"/>
            <a:ext cx="4611757" cy="1969770"/>
          </a:xfrm>
          <a:prstGeom prst="rect">
            <a:avLst/>
          </a:prstGeom>
        </p:spPr>
        <p:txBody>
          <a:bodyPr wrap="square">
            <a:spAutoFit/>
          </a:bodyPr>
          <a:lstStyle/>
          <a:p>
            <a:r>
              <a:rPr lang="en-US" b="1" dirty="0">
                <a:latin typeface="Times New Roman" panose="02020503050405090304" pitchFamily="18" charset="0"/>
                <a:cs typeface="Times New Roman" panose="02020503050405090304" pitchFamily="18" charset="0"/>
              </a:rPr>
              <a:t>Group Number:</a:t>
            </a:r>
            <a:endParaRPr lang="en-US" b="1" dirty="0">
              <a:latin typeface="Times New Roman" panose="02020503050405090304" pitchFamily="18" charset="0"/>
              <a:cs typeface="Times New Roman" panose="02020503050405090304" pitchFamily="18" charset="0"/>
            </a:endParaRPr>
          </a:p>
          <a:p>
            <a:r>
              <a:rPr lang="en-US" sz="1600" b="1" dirty="0">
                <a:latin typeface="Times New Roman" panose="02020503050405090304" pitchFamily="18" charset="0"/>
                <a:cs typeface="Times New Roman" panose="02020503050405090304" pitchFamily="18" charset="0"/>
              </a:rPr>
              <a:t>ABHISHEK</a:t>
            </a:r>
            <a:r>
              <a:rPr lang="en-US" sz="2800" b="1" dirty="0">
                <a:latin typeface="Times New Roman" panose="02020503050405090304" pitchFamily="18" charset="0"/>
                <a:cs typeface="Times New Roman" panose="02020503050405090304" pitchFamily="18" charset="0"/>
              </a:rPr>
              <a:t> </a:t>
            </a:r>
            <a:r>
              <a:rPr lang="en-US" sz="1600" b="1" dirty="0">
                <a:latin typeface="Times New Roman" panose="02020503050405090304" pitchFamily="18" charset="0"/>
                <a:cs typeface="Times New Roman" panose="02020503050405090304" pitchFamily="18" charset="0"/>
              </a:rPr>
              <a:t>GUPTA (2100290120006)</a:t>
            </a:r>
            <a:endParaRPr lang="en-US" sz="1600" b="1" dirty="0">
              <a:latin typeface="Times New Roman" panose="02020503050405090304" pitchFamily="18" charset="0"/>
              <a:cs typeface="Times New Roman" panose="02020503050405090304" pitchFamily="18" charset="0"/>
            </a:endParaRPr>
          </a:p>
          <a:p>
            <a:r>
              <a:rPr lang="en-US" sz="1600" b="1" dirty="0">
                <a:latin typeface="Times New Roman" panose="02020503050405090304" pitchFamily="18" charset="0"/>
                <a:cs typeface="Times New Roman" panose="02020503050405090304" pitchFamily="18" charset="0"/>
              </a:rPr>
              <a:t>AYUSHI CHAUHAN (2100290120063)</a:t>
            </a:r>
            <a:endParaRPr lang="en-US" sz="1600" b="1" dirty="0">
              <a:latin typeface="Times New Roman" panose="02020503050405090304" pitchFamily="18" charset="0"/>
              <a:cs typeface="Times New Roman" panose="02020503050405090304" pitchFamily="18" charset="0"/>
            </a:endParaRPr>
          </a:p>
          <a:p>
            <a:r>
              <a:rPr lang="en-US" sz="1600" b="1" dirty="0">
                <a:latin typeface="Times New Roman" panose="02020503050405090304" pitchFamily="18" charset="0"/>
                <a:cs typeface="Times New Roman" panose="02020503050405090304" pitchFamily="18" charset="0"/>
              </a:rPr>
              <a:t>ABHAS CHAUDHARI (2100290120004)</a:t>
            </a:r>
            <a:endParaRPr lang="en-US" sz="1600" b="1" dirty="0">
              <a:latin typeface="Times New Roman" panose="02020503050405090304" pitchFamily="18" charset="0"/>
              <a:cs typeface="Times New Roman" panose="02020503050405090304" pitchFamily="18" charset="0"/>
            </a:endParaRPr>
          </a:p>
          <a:p>
            <a:r>
              <a:rPr lang="en-US" sz="1600" b="1" dirty="0">
                <a:latin typeface="Times New Roman" panose="02020503050405090304" pitchFamily="18" charset="0"/>
                <a:cs typeface="Times New Roman" panose="02020503050405090304" pitchFamily="18" charset="0"/>
              </a:rPr>
              <a:t>ARAMBH TRAYAMBAK (2100290120044)</a:t>
            </a:r>
            <a:endParaRPr lang="en-US" sz="1600" b="1" dirty="0">
              <a:latin typeface="Times New Roman" panose="02020503050405090304" pitchFamily="18" charset="0"/>
              <a:cs typeface="Times New Roman" panose="02020503050405090304" pitchFamily="18" charset="0"/>
            </a:endParaRPr>
          </a:p>
          <a:p>
            <a:r>
              <a:rPr lang="en-US" sz="2800" b="1" dirty="0">
                <a:latin typeface="Times New Roman" panose="02020503050405090304" pitchFamily="18" charset="0"/>
                <a:cs typeface="Times New Roman" panose="02020503050405090304" pitchFamily="18" charset="0"/>
              </a:rPr>
              <a:t> </a:t>
            </a:r>
            <a:endParaRPr lang="en-US" b="1" dirty="0">
              <a:latin typeface="Times New Roman" panose="02020503050405090304" pitchFamily="18" charset="0"/>
              <a:cs typeface="Times New Roman" panose="02020503050405090304" pitchFamily="18" charset="0"/>
            </a:endParaRPr>
          </a:p>
        </p:txBody>
      </p:sp>
      <p:sp>
        <p:nvSpPr>
          <p:cNvPr id="3" name="Rectangle 2"/>
          <p:cNvSpPr/>
          <p:nvPr/>
        </p:nvSpPr>
        <p:spPr>
          <a:xfrm>
            <a:off x="3895800" y="2104905"/>
            <a:ext cx="4611757" cy="954107"/>
          </a:xfrm>
          <a:prstGeom prst="rect">
            <a:avLst/>
          </a:prstGeom>
        </p:spPr>
        <p:txBody>
          <a:bodyPr wrap="square">
            <a:spAutoFit/>
          </a:bodyPr>
          <a:lstStyle/>
          <a:p>
            <a:r>
              <a:rPr lang="en-US" sz="2800" b="1" dirty="0">
                <a:latin typeface="Times New Roman" panose="02020503050405090304" pitchFamily="18" charset="0"/>
                <a:cs typeface="Times New Roman" panose="02020503050405090304" pitchFamily="18" charset="0"/>
              </a:rPr>
              <a:t>Major Project Presentation  </a:t>
            </a:r>
            <a:endParaRPr lang="en-US" sz="2800" b="1" dirty="0">
              <a:latin typeface="Times New Roman" panose="02020503050405090304" pitchFamily="18" charset="0"/>
              <a:cs typeface="Times New Roman" panose="02020503050405090304" pitchFamily="18" charset="0"/>
            </a:endParaRPr>
          </a:p>
          <a:p>
            <a:r>
              <a:rPr lang="en-US" sz="2800" b="1" dirty="0">
                <a:latin typeface="Times New Roman" panose="02020503050405090304" pitchFamily="18" charset="0"/>
                <a:cs typeface="Times New Roman" panose="02020503050405090304" pitchFamily="18" charset="0"/>
              </a:rPr>
              <a:t> </a:t>
            </a:r>
            <a:endParaRPr lang="en-US" b="1"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209802" y="1497000"/>
            <a:ext cx="9145554" cy="5693866"/>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Conclusion</a:t>
            </a:r>
            <a:endParaRPr lang="en-US" sz="2800" b="1" u="sng" dirty="0">
              <a:latin typeface="Times New Roman" panose="02020503050405090304" pitchFamily="18" charset="0"/>
              <a:cs typeface="Times New Roman" panose="02020503050405090304" pitchFamily="18" charset="0"/>
            </a:endParaRPr>
          </a:p>
          <a:p>
            <a:endParaRPr lang="en-US" sz="2800" b="1" u="sng" dirty="0">
              <a:solidFill>
                <a:srgbClr val="00B050"/>
              </a:solidFill>
              <a:latin typeface="Times New Roman" panose="02020503050405090304" pitchFamily="18" charset="0"/>
              <a:cs typeface="Times New Roman" panose="02020503050405090304" pitchFamily="18" charset="0"/>
            </a:endParaRPr>
          </a:p>
          <a:p>
            <a:pPr marL="342900" indent="-342900" algn="just">
              <a:buFont typeface="Arial" panose="020B0604020202090204" pitchFamily="34" charset="0"/>
              <a:buChar char="•"/>
            </a:pPr>
            <a:r>
              <a:rPr lang="en-US" sz="2000" dirty="0"/>
              <a:t>The blockchain-based voting system presented in this project demonstrates the potential of blockchain technology to revolutionize the voting process.</a:t>
            </a:r>
            <a:endParaRPr lang="en-US" sz="2000" dirty="0"/>
          </a:p>
          <a:p>
            <a:pPr marL="342900" indent="-342900" algn="just">
              <a:buFont typeface="Arial" panose="020B0604020202090204" pitchFamily="34" charset="0"/>
              <a:buChar char="•"/>
            </a:pPr>
            <a:r>
              <a:rPr lang="en-US" sz="2000" dirty="0"/>
              <a:t>By leveraging the security and transparency of the Ethereum blockchain, the system ensures the integrity of the election process while providing a user-friendly interface for voters. </a:t>
            </a:r>
            <a:endParaRPr lang="en-US" sz="2000" dirty="0"/>
          </a:p>
          <a:p>
            <a:pPr marL="342900" indent="-342900" algn="just">
              <a:buFont typeface="Arial" panose="020B0604020202090204" pitchFamily="34" charset="0"/>
              <a:buChar char="•"/>
            </a:pPr>
            <a:r>
              <a:rPr lang="en-US" sz="2000" dirty="0"/>
              <a:t>One of the key strengths of the system is its ability to securely store and tally votes using smart contracts. </a:t>
            </a:r>
            <a:endParaRPr lang="en-US" sz="2000" dirty="0"/>
          </a:p>
          <a:p>
            <a:pPr marL="342900" indent="-342900" algn="just">
              <a:buFont typeface="Arial" panose="020B0604020202090204" pitchFamily="34" charset="0"/>
              <a:buChar char="•"/>
            </a:pPr>
            <a:r>
              <a:rPr lang="en-US" sz="2000" dirty="0"/>
              <a:t>The use of encryption algorithms ensures the confidentiality of votes, while the blockchain's immutability guarantees that the voting data cannot be tampered with. </a:t>
            </a:r>
            <a:endParaRPr lang="en-US" sz="2000" dirty="0"/>
          </a:p>
          <a:p>
            <a:pPr marL="342900" indent="-342900" algn="just">
              <a:buFont typeface="Arial" panose="020B0604020202090204" pitchFamily="34" charset="0"/>
              <a:buChar char="•"/>
            </a:pPr>
            <a:r>
              <a:rPr lang="en-US" sz="2000" dirty="0"/>
              <a:t>Overall, the blockchain-based voting system offers a secure, transparent, and efficient solution for conducting elections. With further development and implementation, this technology has the potential to transform the way elections are conducted, ensuring trust and integrity in the democratic process.</a:t>
            </a:r>
            <a:endParaRPr lang="en-IN" sz="2000" dirty="0"/>
          </a:p>
          <a:p>
            <a:endParaRPr lang="en-US" sz="2800" b="1" dirty="0">
              <a:solidFill>
                <a:srgbClr val="00B050"/>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8427" y="-73927"/>
            <a:ext cx="2268888" cy="1837414"/>
          </a:xfrm>
          <a:prstGeom prst="rect">
            <a:avLst/>
          </a:prstGeom>
          <a:noFill/>
          <a:ln>
            <a:noFill/>
          </a:ln>
        </p:spPr>
      </p:pic>
      <p:sp>
        <p:nvSpPr>
          <p:cNvPr id="2" name="Rectangle 1"/>
          <p:cNvSpPr/>
          <p:nvPr/>
        </p:nvSpPr>
        <p:spPr>
          <a:xfrm>
            <a:off x="2179201" y="1496999"/>
            <a:ext cx="8327068" cy="4399947"/>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Alignment with UN Sustainable Development Goals (SDG)</a:t>
            </a:r>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r>
              <a:rPr lang="en-US" sz="2000" dirty="0">
                <a:latin typeface="Times New Roman" panose="02020503050405090304" pitchFamily="18" charset="0"/>
                <a:cs typeface="Times New Roman" panose="02020503050405090304" pitchFamily="18" charset="0"/>
              </a:rPr>
              <a:t>Blockchain-based voting systems enhance transparency, security, and efficiency, supporting sustainable development by fostering innovation in infrastructure, ensuring trust in electoral processes, and reducing corruption in governance.</a:t>
            </a:r>
            <a:endParaRPr lang="en-US" sz="2000" dirty="0">
              <a:latin typeface="Times New Roman" panose="02020503050405090304" pitchFamily="18" charset="0"/>
              <a:cs typeface="Times New Roman" panose="02020503050405090304" pitchFamily="18" charset="0"/>
            </a:endParaRPr>
          </a:p>
          <a:p>
            <a:endParaRPr lang="en-US" sz="2800" dirty="0">
              <a:latin typeface="Times New Roman" panose="02020503050405090304" pitchFamily="18" charset="0"/>
              <a:cs typeface="Times New Roman" panose="02020503050405090304" pitchFamily="18" charset="0"/>
            </a:endParaRPr>
          </a:p>
          <a:p>
            <a:r>
              <a:rPr lang="en-US" sz="2000" dirty="0">
                <a:latin typeface="Times New Roman" panose="02020503050405090304" pitchFamily="18" charset="0"/>
                <a:cs typeface="Times New Roman" panose="02020503050405090304" pitchFamily="18" charset="0"/>
              </a:rPr>
              <a:t>Blockchain-based voting systems can strengthen sustainable cities by promoting transparent, secure, and inclusive electoral processes, fostering civic participation, and enhancing community trust in local governance and decision-making.</a:t>
            </a:r>
            <a:endParaRPr lang="en-US" sz="2000" dirty="0">
              <a:latin typeface="Times New Roman" panose="02020503050405090304" pitchFamily="18" charset="0"/>
              <a:cs typeface="Times New Roman" panose="0202050305040509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0" y="4333326"/>
            <a:ext cx="1656928" cy="16569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 Sustainable Development Goals (SD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20" y="2564432"/>
            <a:ext cx="1656927" cy="1656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0"/>
            <a:ext cx="2329339" cy="1907268"/>
          </a:xfrm>
          <a:prstGeom prst="rect">
            <a:avLst/>
          </a:prstGeom>
          <a:noFill/>
          <a:ln>
            <a:noFill/>
          </a:ln>
        </p:spPr>
      </p:pic>
      <p:sp>
        <p:nvSpPr>
          <p:cNvPr id="4" name="Rectangle 3"/>
          <p:cNvSpPr/>
          <p:nvPr/>
        </p:nvSpPr>
        <p:spPr>
          <a:xfrm>
            <a:off x="2539999" y="650018"/>
            <a:ext cx="7049477" cy="954107"/>
          </a:xfrm>
          <a:prstGeom prst="rect">
            <a:avLst/>
          </a:prstGeom>
        </p:spPr>
        <p:txBody>
          <a:bodyPr wrap="square">
            <a:spAutoFit/>
          </a:bodyPr>
          <a:lstStyle/>
          <a:p>
            <a:r>
              <a:rPr lang="en-US" sz="2800" dirty="0">
                <a:latin typeface="Times New Roman" panose="02020503050405090304" pitchFamily="18" charset="0"/>
                <a:cs typeface="Times New Roman" panose="02020503050405090304" pitchFamily="18" charset="0"/>
              </a:rPr>
              <a:t> </a:t>
            </a:r>
            <a:r>
              <a:rPr lang="en-US" sz="2800" dirty="0">
                <a:latin typeface="Castellar" pitchFamily="18" charset="0"/>
              </a:rPr>
              <a:t>Major Project presentation</a:t>
            </a:r>
            <a:endParaRPr lang="en-US" sz="2800" dirty="0">
              <a:latin typeface="Castellar" pitchFamily="18" charset="0"/>
            </a:endParaRPr>
          </a:p>
          <a:p>
            <a:pPr algn="ctr"/>
            <a:endParaRPr lang="en-US" sz="2800" dirty="0">
              <a:latin typeface="Times New Roman" panose="02020503050405090304" pitchFamily="18" charset="0"/>
              <a:cs typeface="Times New Roman" panose="02020503050405090304" pitchFamily="18" charset="0"/>
            </a:endParaRPr>
          </a:p>
        </p:txBody>
      </p:sp>
      <p:sp>
        <p:nvSpPr>
          <p:cNvPr id="5" name="TextBox 4"/>
          <p:cNvSpPr txBox="1"/>
          <p:nvPr/>
        </p:nvSpPr>
        <p:spPr>
          <a:xfrm>
            <a:off x="3435532" y="2808514"/>
            <a:ext cx="5029199" cy="2308324"/>
          </a:xfrm>
          <a:prstGeom prst="rect">
            <a:avLst/>
          </a:prstGeom>
          <a:noFill/>
        </p:spPr>
        <p:txBody>
          <a:bodyPr wrap="square" rtlCol="0">
            <a:spAutoFit/>
          </a:bodyPr>
          <a:lstStyle/>
          <a:p>
            <a:pPr algn="ctr"/>
            <a:r>
              <a:rPr lang="en-US" sz="7200" dirty="0">
                <a:solidFill>
                  <a:srgbClr val="C00000"/>
                </a:solidFill>
                <a:latin typeface="Algerian" pitchFamily="82" charset="0"/>
              </a:rPr>
              <a:t>Thank You</a:t>
            </a:r>
            <a:endParaRPr lang="en-US" sz="7200" dirty="0">
              <a:solidFill>
                <a:srgbClr val="C00000"/>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6"/>
            <a:ext cx="8229600" cy="18336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Castellar" pitchFamily="18" charset="0"/>
              </a:rPr>
              <a:t>Major Project presentation</a:t>
            </a:r>
            <a:endParaRPr lang="en-US" sz="2800" dirty="0">
              <a:latin typeface="Castellar" pitchFamily="18" charset="0"/>
            </a:endParaRPr>
          </a:p>
          <a:p>
            <a:endParaRPr lang="en-US" sz="2800" dirty="0">
              <a:solidFill>
                <a:srgbClr val="00B050"/>
              </a:solidFill>
              <a:latin typeface="Castellar" pitchFamily="18" charset="0"/>
            </a:endParaRPr>
          </a:p>
        </p:txBody>
      </p:sp>
      <p:cxnSp>
        <p:nvCxnSpPr>
          <p:cNvPr id="5" name="Straight Connector 4"/>
          <p:cNvCxnSpPr/>
          <p:nvPr/>
        </p:nvCxnSpPr>
        <p:spPr>
          <a:xfrm>
            <a:off x="3564834" y="1690654"/>
            <a:ext cx="5062331"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3" name="Rectangle 2"/>
          <p:cNvSpPr/>
          <p:nvPr/>
        </p:nvSpPr>
        <p:spPr>
          <a:xfrm>
            <a:off x="2584174" y="2155136"/>
            <a:ext cx="7614794" cy="523220"/>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Table of Content</a:t>
            </a:r>
            <a:r>
              <a:rPr lang="en-US" sz="2800" b="1" dirty="0">
                <a:solidFill>
                  <a:srgbClr val="00B050"/>
                </a:solidFill>
                <a:latin typeface="Times New Roman" panose="02020503050405090304" pitchFamily="18" charset="0"/>
                <a:cs typeface="Times New Roman" panose="02020503050405090304" pitchFamily="18" charset="0"/>
              </a:rPr>
              <a:t> </a:t>
            </a:r>
            <a:endParaRPr lang="en-US" sz="2800" b="1" dirty="0">
              <a:solidFill>
                <a:srgbClr val="00B050"/>
              </a:solidFill>
              <a:latin typeface="Times New Roman" panose="02020503050405090304" pitchFamily="18" charset="0"/>
              <a:cs typeface="Times New Roman" panose="02020503050405090304" pitchFamily="18" charset="0"/>
            </a:endParaRPr>
          </a:p>
        </p:txBody>
      </p:sp>
      <p:sp>
        <p:nvSpPr>
          <p:cNvPr id="8" name="TextBox 7"/>
          <p:cNvSpPr txBox="1"/>
          <p:nvPr/>
        </p:nvSpPr>
        <p:spPr>
          <a:xfrm>
            <a:off x="3127514" y="2915478"/>
            <a:ext cx="6904759" cy="3785652"/>
          </a:xfrm>
          <a:prstGeom prst="rect">
            <a:avLst/>
          </a:prstGeom>
          <a:noFill/>
        </p:spPr>
        <p:txBody>
          <a:bodyPr wrap="square" rtlCol="0">
            <a:spAutoFit/>
          </a:bodyPr>
          <a:lstStyle/>
          <a:p>
            <a:pPr marL="285750" indent="-285750">
              <a:buFont typeface="Arial" panose="020B0604020202090204" pitchFamily="34" charset="0"/>
              <a:buChar char="•"/>
            </a:pPr>
            <a:r>
              <a:rPr lang="en-IN" sz="2400" dirty="0">
                <a:solidFill>
                  <a:schemeClr val="accent2">
                    <a:lumMod val="75000"/>
                  </a:schemeClr>
                </a:solidFill>
              </a:rPr>
              <a:t>Problem statement</a:t>
            </a:r>
            <a:endParaRPr lang="en-IN" sz="2400" dirty="0">
              <a:solidFill>
                <a:schemeClr val="accent2">
                  <a:lumMod val="75000"/>
                </a:schemeClr>
              </a:solidFill>
            </a:endParaRPr>
          </a:p>
          <a:p>
            <a:pPr marL="285750" indent="-285750">
              <a:buFont typeface="Arial" panose="020B0604020202090204" pitchFamily="34" charset="0"/>
              <a:buChar char="•"/>
            </a:pPr>
            <a:r>
              <a:rPr lang="en-IN" sz="2400" dirty="0">
                <a:solidFill>
                  <a:schemeClr val="accent2">
                    <a:lumMod val="75000"/>
                  </a:schemeClr>
                </a:solidFill>
              </a:rPr>
              <a:t>Objectives</a:t>
            </a:r>
            <a:endParaRPr lang="en-IN" sz="2400" dirty="0">
              <a:solidFill>
                <a:schemeClr val="accent2">
                  <a:lumMod val="75000"/>
                </a:schemeClr>
              </a:solidFill>
            </a:endParaRPr>
          </a:p>
          <a:p>
            <a:pPr marL="285750" indent="-285750">
              <a:buFont typeface="Arial" panose="020B0604020202090204" pitchFamily="34" charset="0"/>
              <a:buChar char="•"/>
            </a:pPr>
            <a:r>
              <a:rPr lang="en-IN" sz="2400" dirty="0">
                <a:solidFill>
                  <a:schemeClr val="accent2">
                    <a:lumMod val="75000"/>
                  </a:schemeClr>
                </a:solidFill>
              </a:rPr>
              <a:t>Literature Review</a:t>
            </a:r>
            <a:endParaRPr lang="en-IN" sz="2400" dirty="0">
              <a:solidFill>
                <a:schemeClr val="accent2">
                  <a:lumMod val="75000"/>
                </a:schemeClr>
              </a:solidFill>
            </a:endParaRPr>
          </a:p>
          <a:p>
            <a:pPr marL="285750" indent="-285750">
              <a:buFont typeface="Arial" panose="020B0604020202090204" pitchFamily="34" charset="0"/>
              <a:buChar char="•"/>
            </a:pPr>
            <a:r>
              <a:rPr lang="en-IN" sz="2400" dirty="0">
                <a:solidFill>
                  <a:schemeClr val="accent2">
                    <a:lumMod val="75000"/>
                  </a:schemeClr>
                </a:solidFill>
              </a:rPr>
              <a:t>Technology used </a:t>
            </a:r>
            <a:endParaRPr lang="en-IN" sz="2400" dirty="0">
              <a:solidFill>
                <a:schemeClr val="accent2">
                  <a:lumMod val="75000"/>
                </a:schemeClr>
              </a:solidFill>
            </a:endParaRPr>
          </a:p>
          <a:p>
            <a:pPr marL="285750" indent="-285750">
              <a:buFont typeface="Arial" panose="020B0604020202090204" pitchFamily="34" charset="0"/>
              <a:buChar char="•"/>
            </a:pPr>
            <a:r>
              <a:rPr lang="en-IN" sz="2400" dirty="0">
                <a:solidFill>
                  <a:schemeClr val="accent2">
                    <a:lumMod val="75000"/>
                  </a:schemeClr>
                </a:solidFill>
              </a:rPr>
              <a:t>Methodology</a:t>
            </a:r>
            <a:endParaRPr lang="en-IN" sz="2400" dirty="0">
              <a:solidFill>
                <a:schemeClr val="accent2">
                  <a:lumMod val="75000"/>
                </a:schemeClr>
              </a:solidFill>
            </a:endParaRPr>
          </a:p>
          <a:p>
            <a:pPr marL="285750" indent="-285750">
              <a:buFont typeface="Arial" panose="020B0604020202090204" pitchFamily="34" charset="0"/>
              <a:buChar char="•"/>
            </a:pPr>
            <a:r>
              <a:rPr lang="en-US" sz="2400" dirty="0">
                <a:solidFill>
                  <a:schemeClr val="accent2">
                    <a:lumMod val="75000"/>
                  </a:schemeClr>
                </a:solidFill>
              </a:rPr>
              <a:t>Implementation</a:t>
            </a:r>
            <a:endParaRPr lang="en-US" sz="2400" dirty="0">
              <a:solidFill>
                <a:schemeClr val="accent2">
                  <a:lumMod val="75000"/>
                </a:schemeClr>
              </a:solidFill>
            </a:endParaRPr>
          </a:p>
          <a:p>
            <a:pPr marL="285750" indent="-285750">
              <a:buFont typeface="Arial" panose="020B0604020202090204" pitchFamily="34" charset="0"/>
              <a:buChar char="•"/>
            </a:pPr>
            <a:r>
              <a:rPr lang="en-US" sz="2400" dirty="0">
                <a:solidFill>
                  <a:schemeClr val="accent2">
                    <a:lumMod val="75000"/>
                  </a:schemeClr>
                </a:solidFill>
              </a:rPr>
              <a:t>Result</a:t>
            </a:r>
            <a:endParaRPr lang="en-US" sz="2400" dirty="0">
              <a:solidFill>
                <a:schemeClr val="accent2">
                  <a:lumMod val="75000"/>
                </a:schemeClr>
              </a:solidFill>
            </a:endParaRPr>
          </a:p>
          <a:p>
            <a:pPr marL="285750" indent="-285750">
              <a:buFont typeface="Arial" panose="020B0604020202090204" pitchFamily="34" charset="0"/>
              <a:buChar char="•"/>
            </a:pPr>
            <a:r>
              <a:rPr lang="en-US" sz="2400" dirty="0">
                <a:solidFill>
                  <a:schemeClr val="accent2">
                    <a:lumMod val="75000"/>
                  </a:schemeClr>
                </a:solidFill>
              </a:rPr>
              <a:t>Conclusion</a:t>
            </a:r>
            <a:endParaRPr lang="en-US" sz="2400" dirty="0">
              <a:solidFill>
                <a:schemeClr val="accent2">
                  <a:lumMod val="75000"/>
                </a:schemeClr>
              </a:solidFill>
            </a:endParaRPr>
          </a:p>
          <a:p>
            <a:pPr marL="285750" indent="-285750">
              <a:buFont typeface="Arial" panose="020B0604020202090204" pitchFamily="34" charset="0"/>
              <a:buChar char="•"/>
            </a:pPr>
            <a:r>
              <a:rPr lang="en-US" sz="2400" dirty="0">
                <a:solidFill>
                  <a:schemeClr val="accent2">
                    <a:lumMod val="75000"/>
                  </a:schemeClr>
                </a:solidFill>
              </a:rPr>
              <a:t>References</a:t>
            </a:r>
            <a:endParaRPr lang="en-US" sz="2400" dirty="0">
              <a:solidFill>
                <a:schemeClr val="accent2">
                  <a:lumMod val="75000"/>
                </a:schemeClr>
              </a:solidFill>
            </a:endParaRPr>
          </a:p>
          <a:p>
            <a:endParaRPr lang="en-IN" sz="2400"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209801" y="1497000"/>
            <a:ext cx="8548395" cy="5078313"/>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Problem Statement</a:t>
            </a:r>
            <a:endParaRPr lang="en-US" sz="2800" b="1" u="sng" dirty="0">
              <a:latin typeface="Times New Roman" panose="02020503050405090304" pitchFamily="18" charset="0"/>
              <a:cs typeface="Times New Roman" panose="02020503050405090304" pitchFamily="18" charset="0"/>
            </a:endParaRPr>
          </a:p>
          <a:p>
            <a:endParaRPr lang="en-US" sz="2800" b="1" u="sng" dirty="0">
              <a:solidFill>
                <a:srgbClr val="00B050"/>
              </a:solidFill>
              <a:latin typeface="Times New Roman" panose="02020503050405090304" pitchFamily="18" charset="0"/>
              <a:cs typeface="Times New Roman" panose="02020503050405090304" pitchFamily="18" charset="0"/>
            </a:endParaRPr>
          </a:p>
          <a:p>
            <a:pPr algn="just"/>
            <a:r>
              <a:rPr lang="en-US" sz="2400" dirty="0"/>
              <a:t>The current voting systems suffer from several drawbacks, including but not limited to: </a:t>
            </a:r>
            <a:endParaRPr lang="en-US" sz="2400" dirty="0"/>
          </a:p>
          <a:p>
            <a:pPr algn="just"/>
            <a:endParaRPr lang="en-US" sz="2400" dirty="0"/>
          </a:p>
          <a:p>
            <a:pPr marL="342900" indent="-342900" algn="just">
              <a:buFont typeface="Arial" panose="020B0604020202090204" pitchFamily="34" charset="0"/>
              <a:buChar char="•"/>
            </a:pPr>
            <a:r>
              <a:rPr lang="en-US" sz="2400" dirty="0"/>
              <a:t>Vulnerability to manipulation and fraud.</a:t>
            </a:r>
            <a:endParaRPr lang="en-US" sz="2400" dirty="0"/>
          </a:p>
          <a:p>
            <a:pPr marL="342900" indent="-342900" algn="just">
              <a:buFont typeface="Arial" panose="020B0604020202090204" pitchFamily="34" charset="0"/>
              <a:buChar char="•"/>
            </a:pPr>
            <a:r>
              <a:rPr lang="en-US" sz="2400" dirty="0"/>
              <a:t>Lack of transparency in the vote counting process.</a:t>
            </a:r>
            <a:endParaRPr lang="en-US" sz="2400" dirty="0"/>
          </a:p>
          <a:p>
            <a:pPr marL="342900" indent="-342900" algn="just">
              <a:buFont typeface="Arial" panose="020B0604020202090204" pitchFamily="34" charset="0"/>
              <a:buChar char="•"/>
            </a:pPr>
            <a:r>
              <a:rPr lang="en-US" sz="2400" dirty="0"/>
              <a:t>Inefficiencies in the tallying and result declaration process.</a:t>
            </a:r>
            <a:endParaRPr lang="en-US" sz="2400" dirty="0"/>
          </a:p>
          <a:p>
            <a:pPr marL="342900" indent="-342900" algn="just">
              <a:buFont typeface="Arial" panose="020B0604020202090204" pitchFamily="34" charset="0"/>
              <a:buChar char="•"/>
            </a:pPr>
            <a:r>
              <a:rPr lang="en-US" sz="2400" dirty="0"/>
              <a:t>Limited accessibility for remote or disabled voters.</a:t>
            </a:r>
            <a:endParaRPr lang="en-US" sz="2400" dirty="0"/>
          </a:p>
          <a:p>
            <a:pPr marL="342900" indent="-342900" algn="just">
              <a:buFont typeface="Arial" panose="020B0604020202090204" pitchFamily="34" charset="0"/>
              <a:buChar char="•"/>
            </a:pPr>
            <a:r>
              <a:rPr lang="en-US" sz="2400" dirty="0"/>
              <a:t>Developing a blockchain-based voting system can mitigate these issues by providing a secure, transparent, and efficient platform for conducting elections.</a:t>
            </a:r>
            <a:endParaRPr lang="en-IN" sz="2400" dirty="0"/>
          </a:p>
          <a:p>
            <a:endParaRPr lang="en-US" sz="2800" b="1" dirty="0">
              <a:solidFill>
                <a:srgbClr val="00B050"/>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209801" y="1497000"/>
            <a:ext cx="8781660" cy="4770537"/>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Objectives</a:t>
            </a:r>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pPr algn="just"/>
            <a:r>
              <a:rPr lang="en-US" sz="2400" dirty="0"/>
              <a:t>The primary objective of this project is to design and implement a blockchain-based voting system that addresses the shortcomings of traditional voting systems. The system aims to provide :</a:t>
            </a:r>
            <a:endParaRPr lang="en-US" sz="2400" dirty="0"/>
          </a:p>
          <a:p>
            <a:pPr algn="just"/>
            <a:endParaRPr lang="en-US" sz="2400" dirty="0"/>
          </a:p>
          <a:p>
            <a:pPr marL="342900" indent="-342900" algn="just">
              <a:buFont typeface="Arial" panose="020B0604020202090204" pitchFamily="34" charset="0"/>
              <a:buChar char="•"/>
            </a:pPr>
            <a:r>
              <a:rPr lang="en-US" sz="2400" dirty="0"/>
              <a:t> Enhanced security through the use of blockchain technology.</a:t>
            </a:r>
            <a:endParaRPr lang="en-US" sz="2400" dirty="0"/>
          </a:p>
          <a:p>
            <a:pPr marL="342900" indent="-342900" algn="just">
              <a:buFont typeface="Arial" panose="020B0604020202090204" pitchFamily="34" charset="0"/>
              <a:buChar char="•"/>
            </a:pPr>
            <a:r>
              <a:rPr lang="en-US" sz="2400" dirty="0"/>
              <a:t> Transparency in the voting and vote-counting process.</a:t>
            </a:r>
            <a:endParaRPr lang="en-US" sz="2400" dirty="0"/>
          </a:p>
          <a:p>
            <a:pPr marL="342900" indent="-342900" algn="just">
              <a:buFont typeface="Arial" panose="020B0604020202090204" pitchFamily="34" charset="0"/>
              <a:buChar char="•"/>
            </a:pPr>
            <a:r>
              <a:rPr lang="en-US" sz="2400" dirty="0"/>
              <a:t> Efficiency in tallying and declaring election results.</a:t>
            </a:r>
            <a:endParaRPr lang="en-US" sz="2400" dirty="0"/>
          </a:p>
          <a:p>
            <a:pPr marL="342900" indent="-342900" algn="just">
              <a:buFont typeface="Arial" panose="020B0604020202090204" pitchFamily="34" charset="0"/>
              <a:buChar char="•"/>
            </a:pPr>
            <a:r>
              <a:rPr lang="en-US" sz="2400" dirty="0"/>
              <a:t> Accessibility for remote or disabled voters.</a:t>
            </a:r>
            <a:endParaRPr lang="en-IN" sz="2400" dirty="0"/>
          </a:p>
          <a:p>
            <a:endParaRPr lang="en-US" sz="2800" b="1"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332653" y="1497000"/>
            <a:ext cx="8565502" cy="5078313"/>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Technology used</a:t>
            </a:r>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pPr marL="342900" indent="-342900">
              <a:buFont typeface="Arial" panose="020B0604020202090204" pitchFamily="34" charset="0"/>
              <a:buChar char="•"/>
            </a:pPr>
            <a:r>
              <a:rPr lang="en-IN" sz="2400" dirty="0"/>
              <a:t>Solidity</a:t>
            </a:r>
            <a:endParaRPr lang="en-IN" sz="2400" dirty="0"/>
          </a:p>
          <a:p>
            <a:pPr marL="342900" indent="-342900">
              <a:buFont typeface="Arial" panose="020B0604020202090204" pitchFamily="34" charset="0"/>
              <a:buChar char="•"/>
            </a:pPr>
            <a:r>
              <a:rPr lang="en-IN" sz="2400" dirty="0"/>
              <a:t>Ethereum Blockchain</a:t>
            </a:r>
            <a:endParaRPr lang="en-IN" sz="2400" dirty="0"/>
          </a:p>
          <a:p>
            <a:pPr marL="342900" indent="-342900">
              <a:buFont typeface="Arial" panose="020B0604020202090204" pitchFamily="34" charset="0"/>
              <a:buChar char="•"/>
            </a:pPr>
            <a:r>
              <a:rPr lang="en-IN" sz="2400" dirty="0"/>
              <a:t>Encryption Algorithms</a:t>
            </a:r>
            <a:endParaRPr lang="en-IN" sz="2400" dirty="0"/>
          </a:p>
          <a:p>
            <a:pPr marL="342900" indent="-342900">
              <a:buFont typeface="Arial" panose="020B0604020202090204" pitchFamily="34" charset="0"/>
              <a:buChar char="•"/>
            </a:pPr>
            <a:r>
              <a:rPr lang="en-IN" sz="2400" dirty="0"/>
              <a:t>Blockchain</a:t>
            </a:r>
            <a:endParaRPr lang="en-IN" sz="2400" dirty="0"/>
          </a:p>
          <a:p>
            <a:pPr marL="342900" indent="-342900">
              <a:buFont typeface="Arial" panose="020B0604020202090204" pitchFamily="34" charset="0"/>
              <a:buChar char="•"/>
            </a:pPr>
            <a:r>
              <a:rPr lang="en-IN" sz="2400" dirty="0"/>
              <a:t>Web3</a:t>
            </a:r>
            <a:endParaRPr lang="en-IN" sz="2400" dirty="0"/>
          </a:p>
          <a:p>
            <a:pPr marL="342900" indent="-342900">
              <a:buFont typeface="Arial" panose="020B0604020202090204" pitchFamily="34" charset="0"/>
              <a:buChar char="•"/>
            </a:pPr>
            <a:r>
              <a:rPr lang="en-IN" sz="2400" dirty="0"/>
              <a:t>Node.js</a:t>
            </a:r>
            <a:endParaRPr lang="en-IN" sz="2400" dirty="0"/>
          </a:p>
          <a:p>
            <a:pPr marL="342900" indent="-342900">
              <a:buFont typeface="Arial" panose="020B0604020202090204" pitchFamily="34" charset="0"/>
              <a:buChar char="•"/>
            </a:pPr>
            <a:r>
              <a:rPr lang="en-IN" sz="2400" dirty="0"/>
              <a:t>Express.js	</a:t>
            </a:r>
            <a:endParaRPr lang="en-IN" sz="2400" dirty="0"/>
          </a:p>
          <a:p>
            <a:pPr marL="342900" indent="-342900">
              <a:buFont typeface="Arial" panose="020B0604020202090204" pitchFamily="34" charset="0"/>
              <a:buChar char="•"/>
            </a:pPr>
            <a:r>
              <a:rPr lang="en-IN" sz="2400" dirty="0"/>
              <a:t>CORS(Cross-Origin)</a:t>
            </a:r>
            <a:endParaRPr lang="en-IN" sz="2400" dirty="0"/>
          </a:p>
          <a:p>
            <a:pPr marL="342900" indent="-342900">
              <a:buFont typeface="Arial" panose="020B0604020202090204" pitchFamily="34" charset="0"/>
              <a:buChar char="•"/>
            </a:pPr>
            <a:r>
              <a:rPr lang="en-IN" sz="2400" dirty="0"/>
              <a:t>HTML/CSS</a:t>
            </a:r>
            <a:endParaRPr lang="en-IN" sz="2400" dirty="0"/>
          </a:p>
          <a:p>
            <a:pPr marL="342900" indent="-342900">
              <a:buFont typeface="Arial" panose="020B0604020202090204" pitchFamily="34" charset="0"/>
              <a:buChar char="•"/>
            </a:pPr>
            <a:r>
              <a:rPr lang="en-IN" sz="2400" dirty="0"/>
              <a:t>JavaScript</a:t>
            </a:r>
            <a:endParaRPr lang="en-IN" sz="2400" dirty="0"/>
          </a:p>
          <a:p>
            <a:endParaRPr lang="en-US" sz="2800" b="1"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209801" y="1497000"/>
            <a:ext cx="7879751" cy="954107"/>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Methodology</a:t>
            </a:r>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346" y="1045420"/>
            <a:ext cx="5492934" cy="58142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474758" y="1497000"/>
            <a:ext cx="7614794" cy="523220"/>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Implementation</a:t>
            </a:r>
            <a:endParaRPr lang="en-US" sz="2800" b="1" dirty="0">
              <a:solidFill>
                <a:srgbClr val="00B050"/>
              </a:solidFill>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3"/>
          <a:stretch>
            <a:fillRect/>
          </a:stretch>
        </p:blipFill>
        <p:spPr>
          <a:xfrm>
            <a:off x="1039923" y="2276195"/>
            <a:ext cx="7284488" cy="36760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Castellar" pitchFamily="18" charset="0"/>
              </a:rPr>
              <a:t>Major Project presentation</a:t>
            </a:r>
            <a:br>
              <a:rPr lang="en-US" sz="4400" dirty="0">
                <a:latin typeface="Castellar" pitchFamily="18" charset="0"/>
              </a:rPr>
            </a:br>
            <a:endParaRPr lang="en-IN" dirty="0"/>
          </a:p>
        </p:txBody>
      </p:sp>
      <p:pic>
        <p:nvPicPr>
          <p:cNvPr id="4" name="Picture 3" descr="C:\Users\Manu Gupta\Downloads\KIET logo.png"/>
          <p:cNvPicPr>
            <a:picLocks noChangeAspect="1" noChangeArrowheads="1"/>
          </p:cNvPicPr>
          <p:nvPr/>
        </p:nvPicPr>
        <p:blipFill>
          <a:blip r:embed="rId1" cstate="print"/>
          <a:srcRect/>
          <a:stretch>
            <a:fillRect/>
          </a:stretch>
        </p:blipFill>
        <p:spPr bwMode="auto">
          <a:xfrm>
            <a:off x="0" y="0"/>
            <a:ext cx="2146236" cy="1852406"/>
          </a:xfrm>
          <a:prstGeom prst="rect">
            <a:avLst/>
          </a:prstGeom>
          <a:noFill/>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0"/>
            <a:ext cx="2329339" cy="1907268"/>
          </a:xfrm>
          <a:prstGeom prst="rect">
            <a:avLst/>
          </a:prstGeom>
          <a:noFill/>
          <a:ln>
            <a:noFill/>
          </a:ln>
        </p:spPr>
      </p:pic>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60717" y="2055813"/>
            <a:ext cx="5607170" cy="42846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404" y="2055813"/>
            <a:ext cx="5607170" cy="42846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918252" y="112685"/>
            <a:ext cx="8229600" cy="13634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endParaRPr lang="en-US" sz="2800" dirty="0">
              <a:solidFill>
                <a:srgbClr val="00B050"/>
              </a:solidFill>
              <a:latin typeface="Castellar" pitchFamily="18" charset="0"/>
            </a:endParaRPr>
          </a:p>
          <a:p>
            <a:r>
              <a:rPr lang="en-US" sz="2800" dirty="0">
                <a:latin typeface="Castellar" pitchFamily="18" charset="0"/>
              </a:rPr>
              <a:t>Major Project presentation</a:t>
            </a:r>
            <a:endParaRPr lang="en-US" sz="2800" dirty="0">
              <a:latin typeface="Castellar" pitchFamily="18" charset="0"/>
            </a:endParaRPr>
          </a:p>
          <a:p>
            <a:r>
              <a:rPr lang="en-US" sz="2800" dirty="0">
                <a:latin typeface="Times New Roman" panose="02020503050405090304" pitchFamily="18" charset="0"/>
                <a:cs typeface="Times New Roman" panose="02020503050405090304" pitchFamily="18" charset="0"/>
              </a:rPr>
              <a:t> </a:t>
            </a:r>
            <a:endParaRPr lang="en-US" sz="2800" dirty="0">
              <a:latin typeface="Times New Roman" panose="02020503050405090304" pitchFamily="18" charset="0"/>
              <a:cs typeface="Times New Roman" panose="02020503050405090304" pitchFamily="18" charset="0"/>
            </a:endParaRPr>
          </a:p>
        </p:txBody>
      </p:sp>
      <p:pic>
        <p:nvPicPr>
          <p:cNvPr id="7" name="Picture 3" descr="C:\Users\Manu Gupta\Downloads\KIET logo.png"/>
          <p:cNvPicPr>
            <a:picLocks noChangeAspect="1" noChangeArrowheads="1"/>
          </p:cNvPicPr>
          <p:nvPr/>
        </p:nvPicPr>
        <p:blipFill>
          <a:blip r:embed="rId1" cstate="print"/>
          <a:srcRect/>
          <a:stretch>
            <a:fillRect/>
          </a:stretch>
        </p:blipFill>
        <p:spPr bwMode="auto">
          <a:xfrm>
            <a:off x="0" y="91787"/>
            <a:ext cx="2209801" cy="1907268"/>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2661" y="91786"/>
            <a:ext cx="2329339" cy="1907268"/>
          </a:xfrm>
          <a:prstGeom prst="rect">
            <a:avLst/>
          </a:prstGeom>
          <a:noFill/>
          <a:ln>
            <a:noFill/>
          </a:ln>
        </p:spPr>
      </p:pic>
      <p:sp>
        <p:nvSpPr>
          <p:cNvPr id="2" name="Rectangle 1"/>
          <p:cNvSpPr/>
          <p:nvPr/>
        </p:nvSpPr>
        <p:spPr>
          <a:xfrm>
            <a:off x="2474758" y="1497000"/>
            <a:ext cx="7614794" cy="2246769"/>
          </a:xfrm>
          <a:prstGeom prst="rect">
            <a:avLst/>
          </a:prstGeom>
        </p:spPr>
        <p:txBody>
          <a:bodyPr wrap="square">
            <a:spAutoFit/>
          </a:bodyPr>
          <a:lstStyle/>
          <a:p>
            <a:r>
              <a:rPr lang="en-US" sz="2800" b="1" u="sng" dirty="0">
                <a:latin typeface="Times New Roman" panose="02020503050405090304" pitchFamily="18" charset="0"/>
                <a:cs typeface="Times New Roman" panose="02020503050405090304" pitchFamily="18" charset="0"/>
              </a:rPr>
              <a:t>Yukti Portal Proof:</a:t>
            </a:r>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endParaRPr lang="en-US" sz="2800" b="1" u="sng" dirty="0">
              <a:latin typeface="Times New Roman" panose="02020503050405090304" pitchFamily="18" charset="0"/>
              <a:cs typeface="Times New Roman" panose="02020503050405090304" pitchFamily="18" charset="0"/>
            </a:endParaRPr>
          </a:p>
          <a:p>
            <a:endParaRPr lang="en-US" sz="2800" b="1" dirty="0">
              <a:latin typeface="Times New Roman" panose="02020503050405090304" pitchFamily="18" charset="0"/>
              <a:cs typeface="Times New Roman" panose="02020503050405090304" pitchFamily="18" charset="0"/>
            </a:endParaRPr>
          </a:p>
        </p:txBody>
      </p:sp>
      <p:sp>
        <p:nvSpPr>
          <p:cNvPr id="3"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242868"/>
            <a:ext cx="8901023" cy="43389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3244</Words>
  <Application>WPS Slides</Application>
  <PresentationFormat>Widescreen</PresentationFormat>
  <Paragraphs>145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Times New Roman</vt:lpstr>
      <vt:lpstr>Castellar</vt:lpstr>
      <vt:lpstr>苹方-简</vt:lpstr>
      <vt:lpstr>Algerian</vt:lpstr>
      <vt:lpstr>Calibri Light</vt:lpstr>
      <vt:lpstr>Helvetica Neue</vt:lpstr>
      <vt:lpstr>Microsoft YaHei</vt:lpstr>
      <vt:lpstr>汉仪旗黑</vt:lpstr>
      <vt:lpstr>Arial Unicode MS</vt:lpstr>
      <vt:lpstr>Calibri</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Major Project presentation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Chandra Gupta</dc:creator>
  <cp:lastModifiedBy>abhaschaudhari</cp:lastModifiedBy>
  <cp:revision>93</cp:revision>
  <dcterms:created xsi:type="dcterms:W3CDTF">2025-05-26T07:33:51Z</dcterms:created>
  <dcterms:modified xsi:type="dcterms:W3CDTF">2025-05-26T07:33:51Z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FEC3F2FAD735E0FC5F1934682874A1EF_43</vt:lpwstr>
  </property>
  <property fmtid="{D5CDD505-2E9C-101B-9397-08002B2CF9AE}" pid="3" name="KSOProductBuildVer">
    <vt:lpwstr>1033-6.13.1.8710</vt:lpwstr>
  </property>
</Properties>
</file>