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Montserrat Ultra-Bold" charset="1" panose="00000900000000000000"/>
      <p:regular r:id="rId21"/>
    </p:embeddedFont>
    <p:embeddedFont>
      <p:font typeface="Montserrat Bold" charset="1" panose="00000800000000000000"/>
      <p:regular r:id="rId22"/>
    </p:embeddedFont>
    <p:embeddedFont>
      <p:font typeface="Open Sauce Bold" charset="1" panose="00000800000000000000"/>
      <p:regular r:id="rId23"/>
    </p:embeddedFont>
    <p:embeddedFont>
      <p:font typeface="Montserrat" charset="1" panose="00000500000000000000"/>
      <p:regular r:id="rId24"/>
    </p:embeddedFont>
    <p:embeddedFont>
      <p:font typeface="Open Sauce" charset="1" panose="00000500000000000000"/>
      <p:regular r:id="rId25"/>
    </p:embeddedFont>
    <p:embeddedFont>
      <p:font typeface="Montserrat Medium" charset="1" panose="000006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40790" y="0"/>
            <a:ext cx="212090" cy="5143500"/>
            <a:chOff x="0" y="0"/>
            <a:chExt cx="55859" cy="13546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5859" cy="1354667"/>
            </a:xfrm>
            <a:custGeom>
              <a:avLst/>
              <a:gdLst/>
              <a:ahLst/>
              <a:cxnLst/>
              <a:rect r="r" b="b" t="t" l="l"/>
              <a:pathLst>
                <a:path h="1354667" w="55859">
                  <a:moveTo>
                    <a:pt x="0" y="0"/>
                  </a:moveTo>
                  <a:lnTo>
                    <a:pt x="55859" y="0"/>
                  </a:lnTo>
                  <a:lnTo>
                    <a:pt x="55859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5859" cy="1392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233486" y="2090748"/>
            <a:ext cx="10597189" cy="142549"/>
            <a:chOff x="0" y="0"/>
            <a:chExt cx="2791029" cy="375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91029" cy="37544"/>
            </a:xfrm>
            <a:custGeom>
              <a:avLst/>
              <a:gdLst/>
              <a:ahLst/>
              <a:cxnLst/>
              <a:rect r="r" b="b" t="t" l="l"/>
              <a:pathLst>
                <a:path h="37544" w="2791029">
                  <a:moveTo>
                    <a:pt x="0" y="0"/>
                  </a:moveTo>
                  <a:lnTo>
                    <a:pt x="2791029" y="0"/>
                  </a:lnTo>
                  <a:lnTo>
                    <a:pt x="2791029" y="37544"/>
                  </a:lnTo>
                  <a:lnTo>
                    <a:pt x="0" y="37544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91029" cy="756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500659" y="2860223"/>
            <a:ext cx="14184213" cy="73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9"/>
              </a:lnSpc>
            </a:pPr>
            <a:r>
              <a:rPr lang="en-US" b="true" sz="5199">
                <a:solidFill>
                  <a:srgbClr val="1211CA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DESIGNING AN APP FOR SCREENING OF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00659" y="3633110"/>
            <a:ext cx="12319843" cy="73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9"/>
              </a:lnSpc>
            </a:pPr>
            <a:r>
              <a:rPr lang="en-US" b="true" sz="5199">
                <a:solidFill>
                  <a:srgbClr val="F9B314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POSSIBLE MENTAL HEALTH ISSUES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00659" y="6926401"/>
            <a:ext cx="5935414" cy="172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b="true" sz="2499" spc="-89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KAPIL KUMAR SINGH (2100290120092)</a:t>
            </a:r>
          </a:p>
          <a:p>
            <a:pPr algn="l">
              <a:lnSpc>
                <a:spcPts val="3499"/>
              </a:lnSpc>
            </a:pPr>
            <a:r>
              <a:rPr lang="en-US" b="true" sz="2499" spc="-89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PIYUSH MISHRA (2100290120118)</a:t>
            </a:r>
          </a:p>
          <a:p>
            <a:pPr algn="l">
              <a:lnSpc>
                <a:spcPts val="3499"/>
              </a:lnSpc>
            </a:pPr>
            <a:r>
              <a:rPr lang="en-US" b="true" sz="2499" spc="-89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NAYAN PATHAK (2100290120112)</a:t>
            </a:r>
          </a:p>
          <a:p>
            <a:pPr algn="l">
              <a:lnSpc>
                <a:spcPts val="3499"/>
              </a:lnSpc>
            </a:pPr>
            <a:r>
              <a:rPr lang="en-US" b="true" sz="2499" spc="-89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KAPIL CHAUHDHARY (2100290120091)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00659" y="5303976"/>
            <a:ext cx="4880372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b="true" sz="3500" spc="-126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MS. SHREELA PAREEK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500659" y="6481901"/>
            <a:ext cx="2034629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b="true" sz="2000" spc="-72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PRESENTED BY-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500659" y="4897576"/>
            <a:ext cx="1424583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b="true" sz="2000" spc="-72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GUIDED BY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2410612" y="459586"/>
            <a:ext cx="14364307" cy="1488287"/>
            <a:chOff x="0" y="0"/>
            <a:chExt cx="19152410" cy="198438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24398" cy="1898453"/>
            </a:xfrm>
            <a:custGeom>
              <a:avLst/>
              <a:gdLst/>
              <a:ahLst/>
              <a:cxnLst/>
              <a:rect r="r" b="b" t="t" l="l"/>
              <a:pathLst>
                <a:path h="1898453" w="1724398">
                  <a:moveTo>
                    <a:pt x="0" y="0"/>
                  </a:moveTo>
                  <a:lnTo>
                    <a:pt x="1724398" y="0"/>
                  </a:lnTo>
                  <a:lnTo>
                    <a:pt x="1724398" y="1898453"/>
                  </a:lnTo>
                  <a:lnTo>
                    <a:pt x="0" y="18984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7182" t="0" r="-719255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3170731" y="0"/>
              <a:ext cx="12772617" cy="1984383"/>
            </a:xfrm>
            <a:custGeom>
              <a:avLst/>
              <a:gdLst/>
              <a:ahLst/>
              <a:cxnLst/>
              <a:rect r="r" b="b" t="t" l="l"/>
              <a:pathLst>
                <a:path h="1984383" w="12772617">
                  <a:moveTo>
                    <a:pt x="0" y="0"/>
                  </a:moveTo>
                  <a:lnTo>
                    <a:pt x="12772617" y="0"/>
                  </a:lnTo>
                  <a:lnTo>
                    <a:pt x="12772617" y="1984383"/>
                  </a:lnTo>
                  <a:lnTo>
                    <a:pt x="0" y="198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4285" t="0" r="-15311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7391148" y="270621"/>
              <a:ext cx="1761261" cy="1627832"/>
            </a:xfrm>
            <a:custGeom>
              <a:avLst/>
              <a:gdLst/>
              <a:ahLst/>
              <a:cxnLst/>
              <a:rect r="r" b="b" t="t" l="l"/>
              <a:pathLst>
                <a:path h="1627832" w="1761261">
                  <a:moveTo>
                    <a:pt x="0" y="0"/>
                  </a:moveTo>
                  <a:lnTo>
                    <a:pt x="1761262" y="0"/>
                  </a:lnTo>
                  <a:lnTo>
                    <a:pt x="1761262" y="1627832"/>
                  </a:lnTo>
                  <a:lnTo>
                    <a:pt x="0" y="16278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60104" y="3554033"/>
            <a:ext cx="13913276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AI analyzes user chats and voice inputs to detect emotions (stress, anxiety, calmness)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</a:t>
            </a: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</a:t>
            </a: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Natu</a:t>
            </a: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ral Language Processing (NLP) for tone, sentiment &amp; language 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69629" y="8014335"/>
            <a:ext cx="15241312" cy="123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Gemini API: Handles chatbot interaction and symptom queries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AI models process user behavior and mood patterns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Improv</a:t>
            </a: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 therapy personalization and intervention timing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36279" y="2993339"/>
            <a:ext cx="476285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400">
                <a:solidFill>
                  <a:srgbClr val="1211C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🧠 Real-Time Mood Detection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12479" y="4860953"/>
            <a:ext cx="550926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400">
                <a:solidFill>
                  <a:srgbClr val="1211C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🎯 Personalized Recommendations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71625" y="7362933"/>
            <a:ext cx="4033237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400">
                <a:solidFill>
                  <a:srgbClr val="1211C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🛠️ Technology Behind It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60104" y="5419118"/>
            <a:ext cx="15241312" cy="2072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   Based on detected mood, the system suggests: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Breathing exercises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Meditation techniques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Peer support or therapist consultation</a:t>
            </a:r>
          </a:p>
          <a:p>
            <a:pPr algn="l">
              <a:lnSpc>
                <a:spcPts val="335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219200" y="1595069"/>
            <a:ext cx="11371511" cy="76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40"/>
              </a:lnSpc>
            </a:pPr>
            <a:r>
              <a:rPr lang="en-US" b="true" sz="6000">
                <a:solidFill>
                  <a:srgbClr val="1211CA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🤖 AI Conversation</a:t>
            </a:r>
            <a:r>
              <a:rPr lang="en-US" b="true" sz="6000">
                <a:solidFill>
                  <a:srgbClr val="F9B314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 Analysis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5174478" y="517815"/>
            <a:ext cx="2550848" cy="730180"/>
          </a:xfrm>
          <a:custGeom>
            <a:avLst/>
            <a:gdLst/>
            <a:ahLst/>
            <a:cxnLst/>
            <a:rect r="r" b="b" t="t" l="l"/>
            <a:pathLst>
              <a:path h="730180" w="2550848">
                <a:moveTo>
                  <a:pt x="0" y="0"/>
                </a:moveTo>
                <a:lnTo>
                  <a:pt x="2550848" y="0"/>
                </a:lnTo>
                <a:lnTo>
                  <a:pt x="2550848" y="730180"/>
                </a:lnTo>
                <a:lnTo>
                  <a:pt x="0" y="7301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80820" y="3571293"/>
            <a:ext cx="13913276" cy="123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Integrated text and audio chat rooms within the platform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</a:t>
            </a: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ers</a:t>
            </a: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c</a:t>
            </a: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 share experiences, seek advice, and offer emotional support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Builds a sense of belonging and reduces loneliness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90345" y="7839593"/>
            <a:ext cx="15241312" cy="123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85% of users reported feeling emotionally supported by peers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Avg. chatroom usage: 15 minutes/day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Increas</a:t>
            </a: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 user retention, trust, and engagement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56995" y="3010599"/>
            <a:ext cx="548084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400">
                <a:solidFill>
                  <a:srgbClr val="1211C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🧑‍🤝‍🧑 Safe &amp; Supportive Community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90345" y="5024808"/>
            <a:ext cx="4635699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400">
                <a:solidFill>
                  <a:srgbClr val="1211C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🔧 Technical Implementation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56995" y="7185169"/>
            <a:ext cx="2030053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400">
                <a:solidFill>
                  <a:srgbClr val="1211C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📈 Impact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80820" y="5436379"/>
            <a:ext cx="15241312" cy="123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Powered by Vuplex WebView to embed chatrooms inside VR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Backend: Firebase for user auth</a:t>
            </a: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entication and data management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Frontend: Built using React for seamless user experience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727694"/>
            <a:ext cx="11443097" cy="76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40"/>
              </a:lnSpc>
            </a:pPr>
            <a:r>
              <a:rPr lang="en-US" b="true" sz="6000">
                <a:solidFill>
                  <a:srgbClr val="1211CA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💬 Peer Support </a:t>
            </a:r>
            <a:r>
              <a:rPr lang="en-US" b="true" sz="6000">
                <a:solidFill>
                  <a:srgbClr val="F9B314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Integration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5295299" y="537056"/>
            <a:ext cx="2550848" cy="730180"/>
          </a:xfrm>
          <a:custGeom>
            <a:avLst/>
            <a:gdLst/>
            <a:ahLst/>
            <a:cxnLst/>
            <a:rect r="r" b="b" t="t" l="l"/>
            <a:pathLst>
              <a:path h="730180" w="2550848">
                <a:moveTo>
                  <a:pt x="0" y="0"/>
                </a:moveTo>
                <a:lnTo>
                  <a:pt x="2550848" y="0"/>
                </a:lnTo>
                <a:lnTo>
                  <a:pt x="2550848" y="730180"/>
                </a:lnTo>
                <a:lnTo>
                  <a:pt x="0" y="7301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75479" y="2782773"/>
            <a:ext cx="3639144" cy="1323739"/>
          </a:xfrm>
          <a:custGeom>
            <a:avLst/>
            <a:gdLst/>
            <a:ahLst/>
            <a:cxnLst/>
            <a:rect r="r" b="b" t="t" l="l"/>
            <a:pathLst>
              <a:path h="1323739" w="3639144">
                <a:moveTo>
                  <a:pt x="0" y="0"/>
                </a:moveTo>
                <a:lnTo>
                  <a:pt x="3639145" y="0"/>
                </a:lnTo>
                <a:lnTo>
                  <a:pt x="3639145" y="1323739"/>
                </a:lnTo>
                <a:lnTo>
                  <a:pt x="0" y="13237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221841" y="4981575"/>
            <a:ext cx="3184521" cy="1178273"/>
          </a:xfrm>
          <a:custGeom>
            <a:avLst/>
            <a:gdLst/>
            <a:ahLst/>
            <a:cxnLst/>
            <a:rect r="r" b="b" t="t" l="l"/>
            <a:pathLst>
              <a:path h="1178273" w="3184521">
                <a:moveTo>
                  <a:pt x="0" y="0"/>
                </a:moveTo>
                <a:lnTo>
                  <a:pt x="3184521" y="0"/>
                </a:lnTo>
                <a:lnTo>
                  <a:pt x="3184521" y="1178273"/>
                </a:lnTo>
                <a:lnTo>
                  <a:pt x="0" y="11782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07879" y="7403143"/>
            <a:ext cx="3555295" cy="1241121"/>
          </a:xfrm>
          <a:custGeom>
            <a:avLst/>
            <a:gdLst/>
            <a:ahLst/>
            <a:cxnLst/>
            <a:rect r="r" b="b" t="t" l="l"/>
            <a:pathLst>
              <a:path h="1241121" w="3555295">
                <a:moveTo>
                  <a:pt x="0" y="0"/>
                </a:moveTo>
                <a:lnTo>
                  <a:pt x="3555295" y="0"/>
                </a:lnTo>
                <a:lnTo>
                  <a:pt x="3555295" y="1241121"/>
                </a:lnTo>
                <a:lnTo>
                  <a:pt x="0" y="12411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72306" y="2954223"/>
            <a:ext cx="13913276" cy="123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Built using Unity 3D for realistic and interactive VR environments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Compatible with Google Cardboard, Oculus, and other VR headsets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Enab</a:t>
            </a: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les immersive phobia simulation and guided meditation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72306" y="7622218"/>
            <a:ext cx="15241312" cy="123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Vuplex WebView: Embeds websites and chatrooms inside VR scenes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Firebase: Handles authentication and real-time database for chatrooms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React: Frontend f</a:t>
            </a: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ram</a:t>
            </a: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ework for responsive, modular interface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72306" y="2291283"/>
            <a:ext cx="2845077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400">
                <a:solidFill>
                  <a:srgbClr val="1211C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🎮 Virtual Reality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72306" y="4625280"/>
            <a:ext cx="2722884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400">
                <a:solidFill>
                  <a:srgbClr val="1211C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🤖 AI &amp; Chatbots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67531" y="6959278"/>
            <a:ext cx="4244099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400">
                <a:solidFill>
                  <a:srgbClr val="1211C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💬 Communication &amp; UI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72306" y="5288220"/>
            <a:ext cx="12031712" cy="123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Gemini API: AI chatbot for symptom discussion and mental support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Uses Natural Languag</a:t>
            </a: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 Processing (NLP) for mood and sentiment analysis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Personalized response generation for mental health guidance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95625" y="1093038"/>
            <a:ext cx="7128570" cy="76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40"/>
              </a:lnSpc>
            </a:pPr>
            <a:r>
              <a:rPr lang="en-US" b="true" sz="6000">
                <a:solidFill>
                  <a:srgbClr val="1211C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Technology </a:t>
            </a:r>
            <a:r>
              <a:rPr lang="en-US" b="true" sz="6000">
                <a:solidFill>
                  <a:srgbClr val="F9B31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Stack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11042" y="3809694"/>
            <a:ext cx="13913276" cy="2072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Overwhelming VR environments: Needs careful design to balance realism and comfort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Inaccurate AI sentiment analysis: Limited emotion detection accuracy in diverse user inputs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Limited VR diversity: Fewer scenarios for varied mental health conditions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26121" y="3222954"/>
            <a:ext cx="3492723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400">
                <a:solidFill>
                  <a:srgbClr val="1211C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❗ Current Challenges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26121" y="6309149"/>
            <a:ext cx="4003114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400">
                <a:solidFill>
                  <a:srgbClr val="1211C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🔮 Future Improvements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20567" y="7067339"/>
            <a:ext cx="15241312" cy="2072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Refine AI models using larger and more diverse emotional datasets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Expand VR</a:t>
            </a: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scenarios to cover broader phobia types and mental health needs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Adaptive therapy loops: Use AI to dynamically adjust VR difficulty and treatment plans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Enhanced peer support features: Real-time moderator support or expert-led sessions</a:t>
            </a:r>
          </a:p>
          <a:p>
            <a:pPr algn="l">
              <a:lnSpc>
                <a:spcPts val="335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01933"/>
            <a:ext cx="8384991" cy="1638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96"/>
              </a:lnSpc>
            </a:pPr>
            <a:r>
              <a:rPr lang="en-US" sz="5600" b="true">
                <a:solidFill>
                  <a:srgbClr val="F9B31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Current Challenges &amp; </a:t>
            </a:r>
            <a:r>
              <a:rPr lang="en-US" sz="5600" b="true">
                <a:solidFill>
                  <a:srgbClr val="1211C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Future Scope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19200" y="983914"/>
            <a:ext cx="4488210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F9B31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References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05918" y="2671006"/>
            <a:ext cx="15029860" cy="626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1211C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Riva, G. (2005). Virtual reality in psychotherapy: Review. CyberPsychology &amp; Behavior.</a:t>
            </a:r>
          </a:p>
          <a:p>
            <a:pPr algn="l">
              <a:lnSpc>
                <a:spcPts val="3359"/>
              </a:lnSpc>
            </a:pP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1211C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Freeman, D. et al. (2017). Automated VR therapy for fear of heights: A RCT. Lancet Psychiatry.</a:t>
            </a:r>
          </a:p>
          <a:p>
            <a:pPr algn="l">
              <a:lnSpc>
                <a:spcPts val="3359"/>
              </a:lnSpc>
            </a:pP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1211C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Calvo, R. A., &amp; D’Mello, S. K. (2020). AI in mental health: Opportunities and ethical concerns.</a:t>
            </a:r>
          </a:p>
          <a:p>
            <a:pPr algn="l">
              <a:lnSpc>
                <a:spcPts val="3359"/>
              </a:lnSpc>
            </a:pP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1211C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Tutun, S. et al. (2020). Deep learning for mood detection in real-time applications.</a:t>
            </a:r>
          </a:p>
          <a:p>
            <a:pPr algn="l">
              <a:lnSpc>
                <a:spcPts val="3359"/>
              </a:lnSpc>
            </a:pP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1211C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Miner, A. S. et al. (2016). Smart therapy: Chatbots in mental health.</a:t>
            </a:r>
          </a:p>
          <a:p>
            <a:pPr algn="l">
              <a:lnSpc>
                <a:spcPts val="3359"/>
              </a:lnSpc>
            </a:pP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1211C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SCL-90-R Manual. Derogatis, L. R. (1977). Symptom Checklist Overview.</a:t>
            </a:r>
          </a:p>
          <a:p>
            <a:pPr algn="l">
              <a:lnSpc>
                <a:spcPts val="3359"/>
              </a:lnSpc>
            </a:pP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1211C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American Psychiatric Association. (2013). DSM-5: Diagnostic and Statistical Manual of Mental Disorders.</a:t>
            </a:r>
          </a:p>
          <a:p>
            <a:pPr algn="l"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2879082" y="-1649095"/>
            <a:ext cx="212090" cy="5143500"/>
            <a:chOff x="0" y="0"/>
            <a:chExt cx="55859" cy="13546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5859" cy="1354667"/>
            </a:xfrm>
            <a:custGeom>
              <a:avLst/>
              <a:gdLst/>
              <a:ahLst/>
              <a:cxnLst/>
              <a:rect r="r" b="b" t="t" l="l"/>
              <a:pathLst>
                <a:path h="1354667" w="55859">
                  <a:moveTo>
                    <a:pt x="0" y="0"/>
                  </a:moveTo>
                  <a:lnTo>
                    <a:pt x="55859" y="0"/>
                  </a:lnTo>
                  <a:lnTo>
                    <a:pt x="55859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5859" cy="1392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241950" y="4174930"/>
            <a:ext cx="7804100" cy="1360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60"/>
              </a:lnSpc>
            </a:pPr>
            <a:r>
              <a:rPr lang="en-US" b="true" sz="9600">
                <a:solidFill>
                  <a:srgbClr val="1211CA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THANK YOU</a:t>
            </a:r>
          </a:p>
        </p:txBody>
      </p:sp>
      <p:grpSp>
        <p:nvGrpSpPr>
          <p:cNvPr name="Group 6" id="6"/>
          <p:cNvGrpSpPr/>
          <p:nvPr/>
        </p:nvGrpSpPr>
        <p:grpSpPr>
          <a:xfrm rot="5400000">
            <a:off x="15128100" y="6792595"/>
            <a:ext cx="212090" cy="5143500"/>
            <a:chOff x="0" y="0"/>
            <a:chExt cx="55859" cy="13546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859" cy="1354667"/>
            </a:xfrm>
            <a:custGeom>
              <a:avLst/>
              <a:gdLst/>
              <a:ahLst/>
              <a:cxnLst/>
              <a:rect r="r" b="b" t="t" l="l"/>
              <a:pathLst>
                <a:path h="1354667" w="55859">
                  <a:moveTo>
                    <a:pt x="0" y="0"/>
                  </a:moveTo>
                  <a:lnTo>
                    <a:pt x="55859" y="0"/>
                  </a:lnTo>
                  <a:lnTo>
                    <a:pt x="55859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5859" cy="1392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125037"/>
            <a:ext cx="11625923" cy="85331"/>
            <a:chOff x="0" y="0"/>
            <a:chExt cx="3061971" cy="224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61971" cy="22474"/>
            </a:xfrm>
            <a:custGeom>
              <a:avLst/>
              <a:gdLst/>
              <a:ahLst/>
              <a:cxnLst/>
              <a:rect r="r" b="b" t="t" l="l"/>
              <a:pathLst>
                <a:path h="22474" w="3061971">
                  <a:moveTo>
                    <a:pt x="0" y="0"/>
                  </a:moveTo>
                  <a:lnTo>
                    <a:pt x="3061971" y="0"/>
                  </a:lnTo>
                  <a:lnTo>
                    <a:pt x="3061971" y="22474"/>
                  </a:lnTo>
                  <a:lnTo>
                    <a:pt x="0" y="22474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061971" cy="605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708452" y="1025722"/>
            <a:ext cx="2550848" cy="730180"/>
          </a:xfrm>
          <a:custGeom>
            <a:avLst/>
            <a:gdLst/>
            <a:ahLst/>
            <a:cxnLst/>
            <a:rect r="r" b="b" t="t" l="l"/>
            <a:pathLst>
              <a:path h="730180" w="2550848">
                <a:moveTo>
                  <a:pt x="0" y="0"/>
                </a:moveTo>
                <a:lnTo>
                  <a:pt x="2550848" y="0"/>
                </a:lnTo>
                <a:lnTo>
                  <a:pt x="2550848" y="730180"/>
                </a:lnTo>
                <a:lnTo>
                  <a:pt x="0" y="7301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149547"/>
            <a:ext cx="9048675" cy="848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6399" spc="-191" b="true">
                <a:solidFill>
                  <a:srgbClr val="F9B31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Problem </a:t>
            </a:r>
            <a:r>
              <a:rPr lang="en-US" sz="6399" spc="-191" b="true">
                <a:solidFill>
                  <a:srgbClr val="1211C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Statement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40723" y="2974219"/>
            <a:ext cx="5814268" cy="353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5"/>
              </a:lnSpc>
            </a:pPr>
            <a:r>
              <a:rPr lang="en-US" sz="2675" spc="-80" b="true">
                <a:solidFill>
                  <a:srgbClr val="0B22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Mental Health Crisis Among Youth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614954"/>
            <a:ext cx="5681216" cy="353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5"/>
              </a:lnSpc>
            </a:pPr>
            <a:r>
              <a:rPr lang="en-US" sz="2675" spc="-80" b="true">
                <a:solidFill>
                  <a:srgbClr val="0B22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Limitations of Traditional Therapy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7024974"/>
            <a:ext cx="5557242" cy="353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5"/>
              </a:lnSpc>
            </a:pPr>
            <a:r>
              <a:rPr lang="en-US" sz="2675" spc="-80" b="true">
                <a:solidFill>
                  <a:srgbClr val="0B22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Need for Technological Solutions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12223" y="3430866"/>
            <a:ext cx="16218577" cy="772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1320" indent="-240660" lvl="1">
              <a:lnSpc>
                <a:spcPts val="3121"/>
              </a:lnSpc>
              <a:buFont typeface="Arial"/>
              <a:buChar char="•"/>
            </a:pPr>
            <a:r>
              <a:rPr lang="en-US" sz="2229" spc="-66">
                <a:solidFill>
                  <a:srgbClr val="0B221C"/>
                </a:solidFill>
                <a:latin typeface="Montserrat"/>
                <a:ea typeface="Montserrat"/>
                <a:cs typeface="Montserrat"/>
                <a:sym typeface="Montserrat"/>
              </a:rPr>
              <a:t>Rising levels of anxiety, depression, and phobias, especially in adolescents and young adults</a:t>
            </a:r>
          </a:p>
          <a:p>
            <a:pPr algn="l" marL="481320" indent="-240660" lvl="1">
              <a:lnSpc>
                <a:spcPts val="3121"/>
              </a:lnSpc>
              <a:buFont typeface="Arial"/>
              <a:buChar char="•"/>
            </a:pPr>
            <a:r>
              <a:rPr lang="en-US" sz="2229" spc="-66">
                <a:solidFill>
                  <a:srgbClr val="0B221C"/>
                </a:solidFill>
                <a:latin typeface="Montserrat"/>
                <a:ea typeface="Montserrat"/>
                <a:cs typeface="Montserrat"/>
                <a:sym typeface="Montserrat"/>
              </a:rPr>
              <a:t>Increased societal pressure, academic stress, and digital overload contribute to the growing concern.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12223" y="5098862"/>
            <a:ext cx="15112011" cy="1411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81320" indent="-240660" lvl="1">
              <a:lnSpc>
                <a:spcPts val="2809"/>
              </a:lnSpc>
              <a:buFont typeface="Arial"/>
              <a:buChar char="•"/>
            </a:pPr>
            <a:r>
              <a:rPr lang="en-US" sz="2229" spc="-66">
                <a:solidFill>
                  <a:srgbClr val="0B221C"/>
                </a:solidFill>
                <a:latin typeface="Montserrat"/>
                <a:ea typeface="Montserrat"/>
                <a:cs typeface="Montserrat"/>
                <a:sym typeface="Montserrat"/>
              </a:rPr>
              <a:t>Accessibility: Many individuals, especially in rural or underprivileged areas, lack access to trained professionals.</a:t>
            </a:r>
          </a:p>
          <a:p>
            <a:pPr algn="just" marL="481320" indent="-240660" lvl="1">
              <a:lnSpc>
                <a:spcPts val="2809"/>
              </a:lnSpc>
              <a:buFont typeface="Arial"/>
              <a:buChar char="•"/>
            </a:pPr>
            <a:r>
              <a:rPr lang="en-US" sz="2229" spc="-66">
                <a:solidFill>
                  <a:srgbClr val="0B221C"/>
                </a:solidFill>
                <a:latin typeface="Montserrat"/>
                <a:ea typeface="Montserrat"/>
                <a:cs typeface="Montserrat"/>
                <a:sym typeface="Montserrat"/>
              </a:rPr>
              <a:t>Stigma: Social stigma prevents people from seeking help openly.</a:t>
            </a:r>
          </a:p>
          <a:p>
            <a:pPr algn="just" marL="481320" indent="-240660" lvl="1">
              <a:lnSpc>
                <a:spcPts val="2809"/>
              </a:lnSpc>
              <a:buFont typeface="Arial"/>
              <a:buChar char="•"/>
            </a:pPr>
            <a:r>
              <a:rPr lang="en-US" sz="2229" spc="-66">
                <a:solidFill>
                  <a:srgbClr val="0B221C"/>
                </a:solidFill>
                <a:latin typeface="Montserrat"/>
                <a:ea typeface="Montserrat"/>
                <a:cs typeface="Montserrat"/>
                <a:sym typeface="Montserrat"/>
              </a:rPr>
              <a:t>Engagement: Conventional therapy methods often feel impersonal or unrelatable to tech-savvy younger audiences.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12223" y="7522799"/>
            <a:ext cx="15112011" cy="1438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81320" indent="-240660" lvl="1">
              <a:lnSpc>
                <a:spcPts val="2898"/>
              </a:lnSpc>
              <a:buFont typeface="Arial"/>
              <a:buChar char="•"/>
            </a:pPr>
            <a:r>
              <a:rPr lang="en-US" sz="2229" spc="-66">
                <a:solidFill>
                  <a:srgbClr val="0B221C"/>
                </a:solidFill>
                <a:latin typeface="Montserrat"/>
                <a:ea typeface="Montserrat"/>
                <a:cs typeface="Montserrat"/>
                <a:sym typeface="Montserrat"/>
              </a:rPr>
              <a:t>There is a critical need to enhance therapy delivery using technologies that resonate with today’s generation.</a:t>
            </a:r>
          </a:p>
          <a:p>
            <a:pPr algn="just" marL="481320" indent="-240660" lvl="1">
              <a:lnSpc>
                <a:spcPts val="2898"/>
              </a:lnSpc>
              <a:buFont typeface="Arial"/>
              <a:buChar char="•"/>
            </a:pPr>
            <a:r>
              <a:rPr lang="en-US" sz="2229" spc="-66">
                <a:solidFill>
                  <a:srgbClr val="0B221C"/>
                </a:solidFill>
                <a:latin typeface="Montserrat"/>
                <a:ea typeface="Montserrat"/>
                <a:cs typeface="Montserrat"/>
                <a:sym typeface="Montserrat"/>
              </a:rPr>
              <a:t>The integration of AI and VR presents a promising opportunity to bridge gaps in access, engagement, and personalization.</a:t>
            </a:r>
          </a:p>
          <a:p>
            <a:pPr algn="just">
              <a:lnSpc>
                <a:spcPts val="2898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56710" y="-824155"/>
            <a:ext cx="7266083" cy="10905940"/>
          </a:xfrm>
          <a:custGeom>
            <a:avLst/>
            <a:gdLst/>
            <a:ahLst/>
            <a:cxnLst/>
            <a:rect r="r" b="b" t="t" l="l"/>
            <a:pathLst>
              <a:path h="10905940" w="7266083">
                <a:moveTo>
                  <a:pt x="0" y="0"/>
                </a:moveTo>
                <a:lnTo>
                  <a:pt x="7266083" y="0"/>
                </a:lnTo>
                <a:lnTo>
                  <a:pt x="7266083" y="10905941"/>
                </a:lnTo>
                <a:lnTo>
                  <a:pt x="0" y="109059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954927"/>
            <a:ext cx="9569474" cy="1940121"/>
            <a:chOff x="0" y="0"/>
            <a:chExt cx="2660449" cy="53938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60449" cy="539381"/>
            </a:xfrm>
            <a:custGeom>
              <a:avLst/>
              <a:gdLst/>
              <a:ahLst/>
              <a:cxnLst/>
              <a:rect r="r" b="b" t="t" l="l"/>
              <a:pathLst>
                <a:path h="539381" w="2660449">
                  <a:moveTo>
                    <a:pt x="20226" y="0"/>
                  </a:moveTo>
                  <a:lnTo>
                    <a:pt x="2640224" y="0"/>
                  </a:lnTo>
                  <a:cubicBezTo>
                    <a:pt x="2651394" y="0"/>
                    <a:pt x="2660449" y="9055"/>
                    <a:pt x="2660449" y="20226"/>
                  </a:cubicBezTo>
                  <a:lnTo>
                    <a:pt x="2660449" y="519156"/>
                  </a:lnTo>
                  <a:cubicBezTo>
                    <a:pt x="2660449" y="524520"/>
                    <a:pt x="2658318" y="529664"/>
                    <a:pt x="2654525" y="533457"/>
                  </a:cubicBezTo>
                  <a:cubicBezTo>
                    <a:pt x="2650732" y="537250"/>
                    <a:pt x="2645588" y="539381"/>
                    <a:pt x="2640224" y="539381"/>
                  </a:cubicBezTo>
                  <a:lnTo>
                    <a:pt x="20226" y="539381"/>
                  </a:lnTo>
                  <a:cubicBezTo>
                    <a:pt x="14861" y="539381"/>
                    <a:pt x="9717" y="537250"/>
                    <a:pt x="5924" y="533457"/>
                  </a:cubicBezTo>
                  <a:cubicBezTo>
                    <a:pt x="2131" y="529664"/>
                    <a:pt x="0" y="524520"/>
                    <a:pt x="0" y="519156"/>
                  </a:cubicBezTo>
                  <a:lnTo>
                    <a:pt x="0" y="20226"/>
                  </a:lnTo>
                  <a:cubicBezTo>
                    <a:pt x="0" y="14861"/>
                    <a:pt x="2131" y="9717"/>
                    <a:pt x="5924" y="5924"/>
                  </a:cubicBezTo>
                  <a:cubicBezTo>
                    <a:pt x="9717" y="2131"/>
                    <a:pt x="14861" y="0"/>
                    <a:pt x="20226" y="0"/>
                  </a:cubicBez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19050"/>
              <a:ext cx="2660449" cy="5203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5075517"/>
            <a:ext cx="9569474" cy="2193439"/>
            <a:chOff x="0" y="0"/>
            <a:chExt cx="2660449" cy="60980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60449" cy="609807"/>
            </a:xfrm>
            <a:custGeom>
              <a:avLst/>
              <a:gdLst/>
              <a:ahLst/>
              <a:cxnLst/>
              <a:rect r="r" b="b" t="t" l="l"/>
              <a:pathLst>
                <a:path h="609807" w="2660449">
                  <a:moveTo>
                    <a:pt x="20226" y="0"/>
                  </a:moveTo>
                  <a:lnTo>
                    <a:pt x="2640224" y="0"/>
                  </a:lnTo>
                  <a:cubicBezTo>
                    <a:pt x="2651394" y="0"/>
                    <a:pt x="2660449" y="9055"/>
                    <a:pt x="2660449" y="20226"/>
                  </a:cubicBezTo>
                  <a:lnTo>
                    <a:pt x="2660449" y="589582"/>
                  </a:lnTo>
                  <a:cubicBezTo>
                    <a:pt x="2660449" y="594946"/>
                    <a:pt x="2658318" y="600090"/>
                    <a:pt x="2654525" y="603883"/>
                  </a:cubicBezTo>
                  <a:cubicBezTo>
                    <a:pt x="2650732" y="607676"/>
                    <a:pt x="2645588" y="609807"/>
                    <a:pt x="2640224" y="609807"/>
                  </a:cubicBezTo>
                  <a:lnTo>
                    <a:pt x="20226" y="609807"/>
                  </a:lnTo>
                  <a:cubicBezTo>
                    <a:pt x="14861" y="609807"/>
                    <a:pt x="9717" y="607676"/>
                    <a:pt x="5924" y="603883"/>
                  </a:cubicBezTo>
                  <a:cubicBezTo>
                    <a:pt x="2131" y="600090"/>
                    <a:pt x="0" y="594946"/>
                    <a:pt x="0" y="589582"/>
                  </a:cubicBezTo>
                  <a:lnTo>
                    <a:pt x="0" y="20226"/>
                  </a:lnTo>
                  <a:cubicBezTo>
                    <a:pt x="0" y="14861"/>
                    <a:pt x="2131" y="9717"/>
                    <a:pt x="5924" y="5924"/>
                  </a:cubicBezTo>
                  <a:cubicBezTo>
                    <a:pt x="9717" y="2131"/>
                    <a:pt x="14861" y="0"/>
                    <a:pt x="20226" y="0"/>
                  </a:cubicBezTo>
                  <a:close/>
                </a:path>
              </a:pathLst>
            </a:custGeom>
            <a:solidFill>
              <a:srgbClr val="1211C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19050"/>
              <a:ext cx="2660449" cy="590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7467472"/>
            <a:ext cx="9569474" cy="1984824"/>
            <a:chOff x="0" y="0"/>
            <a:chExt cx="2660449" cy="55180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660449" cy="551809"/>
            </a:xfrm>
            <a:custGeom>
              <a:avLst/>
              <a:gdLst/>
              <a:ahLst/>
              <a:cxnLst/>
              <a:rect r="r" b="b" t="t" l="l"/>
              <a:pathLst>
                <a:path h="551809" w="2660449">
                  <a:moveTo>
                    <a:pt x="20226" y="0"/>
                  </a:moveTo>
                  <a:lnTo>
                    <a:pt x="2640224" y="0"/>
                  </a:lnTo>
                  <a:cubicBezTo>
                    <a:pt x="2651394" y="0"/>
                    <a:pt x="2660449" y="9055"/>
                    <a:pt x="2660449" y="20226"/>
                  </a:cubicBezTo>
                  <a:lnTo>
                    <a:pt x="2660449" y="531584"/>
                  </a:lnTo>
                  <a:cubicBezTo>
                    <a:pt x="2660449" y="536948"/>
                    <a:pt x="2658318" y="542092"/>
                    <a:pt x="2654525" y="545885"/>
                  </a:cubicBezTo>
                  <a:cubicBezTo>
                    <a:pt x="2650732" y="549678"/>
                    <a:pt x="2645588" y="551809"/>
                    <a:pt x="2640224" y="551809"/>
                  </a:cubicBezTo>
                  <a:lnTo>
                    <a:pt x="20226" y="551809"/>
                  </a:lnTo>
                  <a:cubicBezTo>
                    <a:pt x="14861" y="551809"/>
                    <a:pt x="9717" y="549678"/>
                    <a:pt x="5924" y="545885"/>
                  </a:cubicBezTo>
                  <a:cubicBezTo>
                    <a:pt x="2131" y="542092"/>
                    <a:pt x="0" y="536948"/>
                    <a:pt x="0" y="531584"/>
                  </a:cubicBezTo>
                  <a:lnTo>
                    <a:pt x="0" y="20226"/>
                  </a:lnTo>
                  <a:cubicBezTo>
                    <a:pt x="0" y="14861"/>
                    <a:pt x="2131" y="9717"/>
                    <a:pt x="5924" y="5924"/>
                  </a:cubicBezTo>
                  <a:cubicBezTo>
                    <a:pt x="9717" y="2131"/>
                    <a:pt x="14861" y="0"/>
                    <a:pt x="20226" y="0"/>
                  </a:cubicBezTo>
                  <a:close/>
                </a:path>
              </a:pathLst>
            </a:custGeom>
            <a:solidFill>
              <a:srgbClr val="C7F2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19050"/>
              <a:ext cx="2660449" cy="532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1401726"/>
            <a:ext cx="9779714" cy="1234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42"/>
              </a:lnSpc>
            </a:pPr>
            <a:r>
              <a:rPr lang="en-US" sz="4742" spc="-142" b="true">
                <a:solidFill>
                  <a:srgbClr val="0B22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Alignment with UN Sustainable Development Goals (SDGs)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32609" y="3230217"/>
            <a:ext cx="8561656" cy="507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9"/>
              </a:lnSpc>
            </a:pPr>
            <a:r>
              <a:rPr lang="en-US" sz="3789" spc="-113" b="true">
                <a:solidFill>
                  <a:srgbClr val="0B221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SDG 3: Good Health and Well-Being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32609" y="5350807"/>
            <a:ext cx="8680865" cy="986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9"/>
              </a:lnSpc>
            </a:pPr>
            <a:r>
              <a:rPr lang="en-US" sz="3789" spc="-113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SDG 9: Industry, Innovation, and Infrastructure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32609" y="7742762"/>
            <a:ext cx="8680865" cy="507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9"/>
              </a:lnSpc>
            </a:pPr>
            <a:r>
              <a:rPr lang="en-US" sz="3789" spc="-113" b="true">
                <a:solidFill>
                  <a:srgbClr val="0B221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SDG 17: Partnerships for the Goals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32609" y="3924988"/>
            <a:ext cx="8125629" cy="703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2"/>
              </a:lnSpc>
            </a:pPr>
            <a:r>
              <a:rPr lang="en-US" sz="2368">
                <a:solidFill>
                  <a:srgbClr val="404040"/>
                </a:solidFill>
                <a:latin typeface="Open Sauce"/>
                <a:ea typeface="Open Sauce"/>
                <a:cs typeface="Open Sauce"/>
                <a:sym typeface="Open Sauce"/>
              </a:rPr>
              <a:t>Promote mental health and well-being through innovative therapy solutions.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32609" y="6405935"/>
            <a:ext cx="8125629" cy="703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2"/>
              </a:lnSpc>
            </a:pPr>
            <a:r>
              <a:rPr lang="en-US" sz="2368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Leverage advanced technologies like VR and AI to create impactful solutions.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32609" y="8413000"/>
            <a:ext cx="8125629" cy="703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2"/>
              </a:lnSpc>
            </a:pPr>
            <a:r>
              <a:rPr lang="en-US" sz="2368">
                <a:solidFill>
                  <a:srgbClr val="404040"/>
                </a:solidFill>
                <a:latin typeface="Open Sauce"/>
                <a:ea typeface="Open Sauce"/>
                <a:cs typeface="Open Sauce"/>
                <a:sym typeface="Open Sauce"/>
              </a:rPr>
              <a:t>Collaborate with mental health organizations and tech communities for global reach.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486409"/>
            <a:ext cx="2692664" cy="50273"/>
            <a:chOff x="0" y="0"/>
            <a:chExt cx="709179" cy="132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09179" cy="13241"/>
            </a:xfrm>
            <a:custGeom>
              <a:avLst/>
              <a:gdLst/>
              <a:ahLst/>
              <a:cxnLst/>
              <a:rect r="r" b="b" t="t" l="l"/>
              <a:pathLst>
                <a:path h="13241" w="709179">
                  <a:moveTo>
                    <a:pt x="0" y="0"/>
                  </a:moveTo>
                  <a:lnTo>
                    <a:pt x="709179" y="0"/>
                  </a:lnTo>
                  <a:lnTo>
                    <a:pt x="709179" y="13241"/>
                  </a:lnTo>
                  <a:lnTo>
                    <a:pt x="0" y="13241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09179" cy="513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2249043"/>
            <a:ext cx="3437334" cy="820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5"/>
              </a:lnSpc>
            </a:pPr>
            <a:r>
              <a:rPr lang="en-US" sz="6399" b="true">
                <a:solidFill>
                  <a:srgbClr val="1211CA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Primary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01121" y="2249043"/>
            <a:ext cx="1932087" cy="820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5"/>
              </a:lnSpc>
            </a:pPr>
            <a:r>
              <a:rPr lang="en-US" sz="6399" b="true">
                <a:solidFill>
                  <a:srgbClr val="F9B314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Goal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372118"/>
            <a:ext cx="15647077" cy="107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98"/>
              </a:lnSpc>
            </a:pPr>
            <a:r>
              <a:rPr lang="en-US" sz="2229" spc="-66">
                <a:solidFill>
                  <a:srgbClr val="0B221C"/>
                </a:solidFill>
                <a:latin typeface="Montserrat"/>
                <a:ea typeface="Montserrat"/>
                <a:cs typeface="Montserrat"/>
                <a:sym typeface="Montserrat"/>
              </a:rPr>
              <a:t>To explore and evaluate an </a:t>
            </a:r>
            <a:r>
              <a:rPr lang="en-US" b="true" sz="2229" spc="-66">
                <a:solidFill>
                  <a:srgbClr val="0B22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accessible</a:t>
            </a:r>
            <a:r>
              <a:rPr lang="en-US" sz="2229" spc="-66">
                <a:solidFill>
                  <a:srgbClr val="0B221C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b="true" sz="2229" spc="-66">
                <a:solidFill>
                  <a:srgbClr val="0B22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adaptive</a:t>
            </a:r>
            <a:r>
              <a:rPr lang="en-US" sz="2229" spc="-66">
                <a:solidFill>
                  <a:srgbClr val="0B221C"/>
                </a:solidFill>
                <a:latin typeface="Montserrat"/>
                <a:ea typeface="Montserrat"/>
                <a:cs typeface="Montserrat"/>
                <a:sym typeface="Montserrat"/>
              </a:rPr>
              <a:t>, and </a:t>
            </a:r>
            <a:r>
              <a:rPr lang="en-US" b="true" sz="2229" spc="-66">
                <a:solidFill>
                  <a:srgbClr val="0B22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immersive mental health platform</a:t>
            </a:r>
            <a:r>
              <a:rPr lang="en-US" sz="2229" spc="-66">
                <a:solidFill>
                  <a:srgbClr val="0B221C"/>
                </a:solidFill>
                <a:latin typeface="Montserrat"/>
                <a:ea typeface="Montserrat"/>
                <a:cs typeface="Montserrat"/>
                <a:sym typeface="Montserrat"/>
              </a:rPr>
              <a:t> using Virtual Reality (VR) and Artificial Intelligence (AI) to support individuals suffering from anxiety, phobias, and other p.sychological challenges.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3721364" y="4688903"/>
            <a:ext cx="10845271" cy="2825843"/>
            <a:chOff x="0" y="0"/>
            <a:chExt cx="14460362" cy="376779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318614"/>
              <a:ext cx="2635117" cy="2434189"/>
            </a:xfrm>
            <a:custGeom>
              <a:avLst/>
              <a:gdLst/>
              <a:ahLst/>
              <a:cxnLst/>
              <a:rect r="r" b="b" t="t" l="l"/>
              <a:pathLst>
                <a:path h="2434189" w="2635117">
                  <a:moveTo>
                    <a:pt x="0" y="0"/>
                  </a:moveTo>
                  <a:lnTo>
                    <a:pt x="2635117" y="0"/>
                  </a:lnTo>
                  <a:lnTo>
                    <a:pt x="2635117" y="2434189"/>
                  </a:lnTo>
                  <a:lnTo>
                    <a:pt x="0" y="24341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5041044" y="139597"/>
              <a:ext cx="2895173" cy="2931821"/>
            </a:xfrm>
            <a:custGeom>
              <a:avLst/>
              <a:gdLst/>
              <a:ahLst/>
              <a:cxnLst/>
              <a:rect r="r" b="b" t="t" l="l"/>
              <a:pathLst>
                <a:path h="2931821" w="2895173">
                  <a:moveTo>
                    <a:pt x="0" y="0"/>
                  </a:moveTo>
                  <a:lnTo>
                    <a:pt x="2895173" y="0"/>
                  </a:lnTo>
                  <a:lnTo>
                    <a:pt x="2895173" y="2931820"/>
                  </a:lnTo>
                  <a:lnTo>
                    <a:pt x="0" y="29318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0342143" y="0"/>
              <a:ext cx="3231732" cy="2892400"/>
            </a:xfrm>
            <a:custGeom>
              <a:avLst/>
              <a:gdLst/>
              <a:ahLst/>
              <a:cxnLst/>
              <a:rect r="r" b="b" t="t" l="l"/>
              <a:pathLst>
                <a:path h="2892400" w="3231732">
                  <a:moveTo>
                    <a:pt x="0" y="0"/>
                  </a:moveTo>
                  <a:lnTo>
                    <a:pt x="3231732" y="0"/>
                  </a:lnTo>
                  <a:lnTo>
                    <a:pt x="3231732" y="2892400"/>
                  </a:lnTo>
                  <a:lnTo>
                    <a:pt x="0" y="2892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3509775" y="1277202"/>
              <a:ext cx="656610" cy="656610"/>
            </a:xfrm>
            <a:custGeom>
              <a:avLst/>
              <a:gdLst/>
              <a:ahLst/>
              <a:cxnLst/>
              <a:rect r="r" b="b" t="t" l="l"/>
              <a:pathLst>
                <a:path h="656610" w="656610">
                  <a:moveTo>
                    <a:pt x="0" y="0"/>
                  </a:moveTo>
                  <a:lnTo>
                    <a:pt x="656610" y="0"/>
                  </a:lnTo>
                  <a:lnTo>
                    <a:pt x="656610" y="656610"/>
                  </a:lnTo>
                  <a:lnTo>
                    <a:pt x="0" y="6566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8810709" y="1277202"/>
              <a:ext cx="656610" cy="656610"/>
            </a:xfrm>
            <a:custGeom>
              <a:avLst/>
              <a:gdLst/>
              <a:ahLst/>
              <a:cxnLst/>
              <a:rect r="r" b="b" t="t" l="l"/>
              <a:pathLst>
                <a:path h="656610" w="656610">
                  <a:moveTo>
                    <a:pt x="0" y="0"/>
                  </a:moveTo>
                  <a:lnTo>
                    <a:pt x="656610" y="0"/>
                  </a:lnTo>
                  <a:lnTo>
                    <a:pt x="656610" y="656610"/>
                  </a:lnTo>
                  <a:lnTo>
                    <a:pt x="0" y="6566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122246" y="3401705"/>
              <a:ext cx="2724814" cy="3660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917"/>
                </a:lnSpc>
              </a:pPr>
              <a:r>
                <a:rPr lang="en-US" sz="2040" b="true">
                  <a:solidFill>
                    <a:srgbClr val="1211CA"/>
                  </a:solidFill>
                  <a:latin typeface="Montserrat Ultra-Bold"/>
                  <a:ea typeface="Montserrat Ultra-Bold"/>
                  <a:cs typeface="Montserrat Ultra-Bold"/>
                  <a:sym typeface="Montserrat Ultra-Bold"/>
                </a:rPr>
                <a:t>Virtual Reality 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4548933" y="3401705"/>
              <a:ext cx="3879394" cy="3660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917"/>
                </a:lnSpc>
              </a:pPr>
              <a:r>
                <a:rPr lang="en-US" sz="2040" b="true">
                  <a:solidFill>
                    <a:srgbClr val="1211CA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Artificial Intelligence 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9598759" y="3401705"/>
              <a:ext cx="4861603" cy="3660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917"/>
                </a:lnSpc>
              </a:pPr>
              <a:r>
                <a:rPr lang="en-US" sz="2040" b="true">
                  <a:solidFill>
                    <a:srgbClr val="1211CA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Peer/Professional Support 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028700" y="8031168"/>
            <a:ext cx="15647077" cy="1236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66"/>
              </a:lnSpc>
            </a:pPr>
            <a:r>
              <a:rPr lang="en-US" sz="2229" spc="-66">
                <a:solidFill>
                  <a:srgbClr val="0B221C"/>
                </a:solidFill>
                <a:latin typeface="Montserrat"/>
                <a:ea typeface="Montserrat"/>
                <a:cs typeface="Montserrat"/>
                <a:sym typeface="Montserrat"/>
              </a:rPr>
              <a:t>🧠 Integrate VR Exposure Therapy (VRET)</a:t>
            </a:r>
          </a:p>
          <a:p>
            <a:pPr algn="just">
              <a:lnSpc>
                <a:spcPts val="3366"/>
              </a:lnSpc>
            </a:pPr>
            <a:r>
              <a:rPr lang="en-US" sz="2229" spc="-66">
                <a:solidFill>
                  <a:srgbClr val="0B221C"/>
                </a:solidFill>
                <a:latin typeface="Montserrat"/>
                <a:ea typeface="Montserrat"/>
                <a:cs typeface="Montserrat"/>
                <a:sym typeface="Montserrat"/>
              </a:rPr>
              <a:t>🤖 Implement AI-Based Emotional Analysis</a:t>
            </a:r>
          </a:p>
          <a:p>
            <a:pPr algn="just">
              <a:lnSpc>
                <a:spcPts val="3366"/>
              </a:lnSpc>
            </a:pPr>
            <a:r>
              <a:rPr lang="en-US" sz="2229" spc="-66">
                <a:solidFill>
                  <a:srgbClr val="0B221C"/>
                </a:solidFill>
                <a:latin typeface="Montserrat"/>
                <a:ea typeface="Montserrat"/>
                <a:cs typeface="Montserrat"/>
                <a:sym typeface="Montserrat"/>
              </a:rPr>
              <a:t>💬 Enable Peer-Support Chatrooms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614362"/>
            <a:ext cx="6827716" cy="752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b="true" sz="4499">
                <a:solidFill>
                  <a:srgbClr val="10101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Objective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5260779" y="473395"/>
            <a:ext cx="2550848" cy="730180"/>
          </a:xfrm>
          <a:custGeom>
            <a:avLst/>
            <a:gdLst/>
            <a:ahLst/>
            <a:cxnLst/>
            <a:rect r="r" b="b" t="t" l="l"/>
            <a:pathLst>
              <a:path h="730180" w="2550848">
                <a:moveTo>
                  <a:pt x="0" y="0"/>
                </a:moveTo>
                <a:lnTo>
                  <a:pt x="2550848" y="0"/>
                </a:lnTo>
                <a:lnTo>
                  <a:pt x="2550848" y="730180"/>
                </a:lnTo>
                <a:lnTo>
                  <a:pt x="0" y="73018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63492" y="3118328"/>
            <a:ext cx="12210426" cy="991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8276" indent="-224138" lvl="1">
              <a:lnSpc>
                <a:spcPts val="2636"/>
              </a:lnSpc>
              <a:buFont typeface="Arial"/>
              <a:buChar char="•"/>
            </a:pPr>
            <a:r>
              <a:rPr lang="en-US" b="true" sz="2076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SCL-90-R: Widely used but lengthy and time-consuming</a:t>
            </a:r>
          </a:p>
          <a:p>
            <a:pPr algn="l" marL="448276" indent="-224138" lvl="1">
              <a:lnSpc>
                <a:spcPts val="2636"/>
              </a:lnSpc>
              <a:buFont typeface="Arial"/>
              <a:buChar char="•"/>
            </a:pPr>
            <a:r>
              <a:rPr lang="en-US" b="true" sz="2076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Shortened versions like SCL-14 reduce time but compromise diagnostic coverage</a:t>
            </a:r>
          </a:p>
          <a:p>
            <a:pPr algn="l" marL="448276" indent="-224138" lvl="1">
              <a:lnSpc>
                <a:spcPts val="2636"/>
              </a:lnSpc>
              <a:buFont typeface="Arial"/>
              <a:buChar char="•"/>
            </a:pPr>
            <a:r>
              <a:rPr lang="en-US" b="true" sz="2076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Relies on self-reporting, leading to bias and low engagement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63492" y="4485992"/>
            <a:ext cx="8265907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1211C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🤖 AI in Diagnosis and Treatment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76325" y="1873189"/>
            <a:ext cx="5615392" cy="99406"/>
            <a:chOff x="0" y="0"/>
            <a:chExt cx="1478951" cy="2618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78951" cy="26181"/>
            </a:xfrm>
            <a:custGeom>
              <a:avLst/>
              <a:gdLst/>
              <a:ahLst/>
              <a:cxnLst/>
              <a:rect r="r" b="b" t="t" l="l"/>
              <a:pathLst>
                <a:path h="26181" w="1478951">
                  <a:moveTo>
                    <a:pt x="0" y="0"/>
                  </a:moveTo>
                  <a:lnTo>
                    <a:pt x="1478951" y="0"/>
                  </a:lnTo>
                  <a:lnTo>
                    <a:pt x="1478951" y="26181"/>
                  </a:lnTo>
                  <a:lnTo>
                    <a:pt x="0" y="26181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478951" cy="64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263492" y="2426813"/>
            <a:ext cx="8265907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1211C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🧠 Traditional Diagnosis of Mental Health Disorders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63492" y="5044157"/>
            <a:ext cx="11627774" cy="1324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8276" indent="-224138" lvl="1">
              <a:lnSpc>
                <a:spcPts val="2636"/>
              </a:lnSpc>
              <a:buFont typeface="Arial"/>
              <a:buChar char="•"/>
            </a:pPr>
            <a:r>
              <a:rPr lang="en-US" b="true" sz="2076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AI-powered chatbots use Natural Language Processing (NLP) for dynamic conversations</a:t>
            </a:r>
          </a:p>
          <a:p>
            <a:pPr algn="l" marL="448276" indent="-224138" lvl="1">
              <a:lnSpc>
                <a:spcPts val="2636"/>
              </a:lnSpc>
              <a:buFont typeface="Arial"/>
              <a:buChar char="•"/>
            </a:pPr>
            <a:r>
              <a:rPr lang="en-US" b="true" sz="2076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Real-time emotion detection through tone and sentiment analysis</a:t>
            </a:r>
          </a:p>
          <a:p>
            <a:pPr algn="l" marL="448276" indent="-224138" lvl="1">
              <a:lnSpc>
                <a:spcPts val="2636"/>
              </a:lnSpc>
              <a:buFont typeface="Arial"/>
              <a:buChar char="•"/>
            </a:pPr>
            <a:r>
              <a:rPr lang="en-US" b="true" sz="2076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Enab</a:t>
            </a:r>
            <a:r>
              <a:rPr lang="en-US" b="true" sz="2076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les personalized treatment plans (e.g. CBT, meditation, VR therapy).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82542" y="6759249"/>
            <a:ext cx="8265907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1211C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🎮 VR for Mental Health Therapy</a:t>
            </a:r>
          </a:p>
          <a:p>
            <a:pPr algn="l">
              <a:lnSpc>
                <a:spcPts val="335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244442" y="7368849"/>
            <a:ext cx="10839826" cy="2324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8276" indent="-224138" lvl="1">
              <a:lnSpc>
                <a:spcPts val="2636"/>
              </a:lnSpc>
              <a:buFont typeface="Arial"/>
              <a:buChar char="•"/>
            </a:pPr>
            <a:r>
              <a:rPr lang="en-US" b="true" sz="2076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VR enables controlled exposure to fear-inducing stimuli (e.g. heights, public speaking)</a:t>
            </a:r>
          </a:p>
          <a:p>
            <a:pPr algn="l" marL="448276" indent="-224138" lvl="1">
              <a:lnSpc>
                <a:spcPts val="2636"/>
              </a:lnSpc>
              <a:buFont typeface="Arial"/>
              <a:buChar char="•"/>
            </a:pPr>
            <a:r>
              <a:rPr lang="en-US" b="true" sz="2076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Prov</a:t>
            </a:r>
            <a:r>
              <a:rPr lang="en-US" b="true" sz="2076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 effective for phobia, PTSD, depression</a:t>
            </a:r>
          </a:p>
          <a:p>
            <a:pPr algn="l" marL="448276" indent="-224138" lvl="1">
              <a:lnSpc>
                <a:spcPts val="2636"/>
              </a:lnSpc>
              <a:buFont typeface="Arial"/>
              <a:buChar char="•"/>
            </a:pPr>
            <a:r>
              <a:rPr lang="en-US" b="true" sz="2076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Method: Virtual Reality Exposure Therapy (VRET) – safe, gradual desensitization</a:t>
            </a:r>
          </a:p>
          <a:p>
            <a:pPr algn="l" marL="448276" indent="-224138" lvl="1">
              <a:lnSpc>
                <a:spcPts val="2636"/>
              </a:lnSpc>
              <a:buFont typeface="Arial"/>
              <a:buChar char="•"/>
            </a:pPr>
            <a:r>
              <a:rPr lang="en-US" b="true" sz="2076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Higher engagement and success compared to traditional methods</a:t>
            </a:r>
          </a:p>
          <a:p>
            <a:pPr algn="l">
              <a:lnSpc>
                <a:spcPts val="2636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5208998" y="565631"/>
            <a:ext cx="2550848" cy="730180"/>
          </a:xfrm>
          <a:custGeom>
            <a:avLst/>
            <a:gdLst/>
            <a:ahLst/>
            <a:cxnLst/>
            <a:rect r="r" b="b" t="t" l="l"/>
            <a:pathLst>
              <a:path h="730180" w="2550848">
                <a:moveTo>
                  <a:pt x="0" y="0"/>
                </a:moveTo>
                <a:lnTo>
                  <a:pt x="2550848" y="0"/>
                </a:lnTo>
                <a:lnTo>
                  <a:pt x="2550848" y="730180"/>
                </a:lnTo>
                <a:lnTo>
                  <a:pt x="0" y="7301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991964"/>
            <a:ext cx="7101185" cy="76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40"/>
              </a:lnSpc>
            </a:pPr>
            <a:r>
              <a:rPr lang="en-US" sz="6000" b="true">
                <a:solidFill>
                  <a:srgbClr val="F9B31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Literature </a:t>
            </a:r>
            <a:r>
              <a:rPr lang="en-US" sz="6000" b="true">
                <a:solidFill>
                  <a:srgbClr val="1211C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Review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38225" y="1781395"/>
            <a:ext cx="3274266" cy="76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40"/>
              </a:lnSpc>
            </a:pPr>
            <a:r>
              <a:rPr lang="en-US" sz="6000" b="true">
                <a:solidFill>
                  <a:srgbClr val="1211CA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System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268997" y="1781395"/>
            <a:ext cx="5148858" cy="76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40"/>
              </a:lnSpc>
            </a:pPr>
            <a:r>
              <a:rPr lang="en-US" sz="6000" b="true">
                <a:solidFill>
                  <a:srgbClr val="F9B314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Architecture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31442" y="3538906"/>
            <a:ext cx="11849846" cy="123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Uses interactive VR environments to simulate real-life anxiety triggers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Gradual desensitization through staged exposure (e.g., heights, reptiles)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Users progress as confidence increases and fear reduces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69542" y="5638913"/>
            <a:ext cx="15241312" cy="123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Analyzes text and voice inputs in real time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Detects emotions like stress, anxiety, or calmness using NLP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Provides tailored recommendations: breathing exercises, meditation, or therapist suggestions.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97459" y="3047614"/>
            <a:ext cx="443149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400">
                <a:solidFill>
                  <a:srgbClr val="1211C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🧠 1. VR Exposure Therapy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43430" y="5071223"/>
            <a:ext cx="641296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400">
                <a:solidFill>
                  <a:srgbClr val="1211C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🤖 2. AI-Based Mood &amp; Emotion 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56773" y="7149578"/>
            <a:ext cx="641296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400">
                <a:solidFill>
                  <a:srgbClr val="1211C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💬 3. Peer-Support Chatrooms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60017" y="7717268"/>
            <a:ext cx="15241312" cy="123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Enables safe, anonymous communication with others facing similar issues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</a:t>
            </a: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ext and audio-based chat for sharing experiences and emotional support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Increases user engagement and reduces feelings of isolation.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5174478" y="517815"/>
            <a:ext cx="2550848" cy="730180"/>
          </a:xfrm>
          <a:custGeom>
            <a:avLst/>
            <a:gdLst/>
            <a:ahLst/>
            <a:cxnLst/>
            <a:rect r="r" b="b" t="t" l="l"/>
            <a:pathLst>
              <a:path h="730180" w="2550848">
                <a:moveTo>
                  <a:pt x="0" y="0"/>
                </a:moveTo>
                <a:lnTo>
                  <a:pt x="2550848" y="0"/>
                </a:lnTo>
                <a:lnTo>
                  <a:pt x="2550848" y="730180"/>
                </a:lnTo>
                <a:lnTo>
                  <a:pt x="0" y="7301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60054" y="3343119"/>
            <a:ext cx="13521676" cy="1653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Users face phobia-inducing scenarios in a safe VR environment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Exposure intensity increases stage-by-stage as confidence builds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Examples:</a:t>
            </a: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Ac</a:t>
            </a: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rophobia (Fear of Heights): Standing on virtual ledges or rooftops</a:t>
            </a:r>
          </a:p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                         </a:t>
            </a:r>
            <a:r>
              <a:rPr lang="en-US" sz="2400" b="true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Herpetophobia (Fear of Reptiles): Gradual exposure to reptiles like lizards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69579" y="7843534"/>
            <a:ext cx="15241312" cy="123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Realistic, controlled settings without real-world risks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Bo</a:t>
            </a: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osts engagement and therapy success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Reduces therapy-related stigma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26070" y="2851827"/>
            <a:ext cx="6766034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400">
                <a:solidFill>
                  <a:srgbClr val="1211C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🔄 Gradual Desensitization Technique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36229" y="5311021"/>
            <a:ext cx="4936929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400">
                <a:solidFill>
                  <a:srgbClr val="1211C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🧘‍♂️ Guided Relaxation Modules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71575" y="7152019"/>
            <a:ext cx="2030053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400">
                <a:solidFill>
                  <a:srgbClr val="1211C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✅ Benefits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60054" y="5926336"/>
            <a:ext cx="15241312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Includes VR meditation and calm environments for stress relief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Enhances coping mechanisms post-exposure therapy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657350"/>
            <a:ext cx="8704511" cy="76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40"/>
              </a:lnSpc>
            </a:pPr>
            <a:r>
              <a:rPr lang="en-US" b="true" sz="6000">
                <a:solidFill>
                  <a:srgbClr val="1211CA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VR Exposure </a:t>
            </a:r>
            <a:r>
              <a:rPr lang="en-US" b="true" sz="6000">
                <a:solidFill>
                  <a:srgbClr val="F9B314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Therapy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5174478" y="517815"/>
            <a:ext cx="2550848" cy="730180"/>
          </a:xfrm>
          <a:custGeom>
            <a:avLst/>
            <a:gdLst/>
            <a:ahLst/>
            <a:cxnLst/>
            <a:rect r="r" b="b" t="t" l="l"/>
            <a:pathLst>
              <a:path h="730180" w="2550848">
                <a:moveTo>
                  <a:pt x="0" y="0"/>
                </a:moveTo>
                <a:lnTo>
                  <a:pt x="2550848" y="0"/>
                </a:lnTo>
                <a:lnTo>
                  <a:pt x="2550848" y="730180"/>
                </a:lnTo>
                <a:lnTo>
                  <a:pt x="0" y="7301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15849" y="1245415"/>
            <a:ext cx="14456302" cy="7643770"/>
          </a:xfrm>
          <a:custGeom>
            <a:avLst/>
            <a:gdLst/>
            <a:ahLst/>
            <a:cxnLst/>
            <a:rect r="r" b="b" t="t" l="l"/>
            <a:pathLst>
              <a:path h="7643770" w="14456302">
                <a:moveTo>
                  <a:pt x="0" y="0"/>
                </a:moveTo>
                <a:lnTo>
                  <a:pt x="14456302" y="0"/>
                </a:lnTo>
                <a:lnTo>
                  <a:pt x="14456302" y="7643770"/>
                </a:lnTo>
                <a:lnTo>
                  <a:pt x="0" y="76437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34140" y="3706505"/>
            <a:ext cx="7774093" cy="3304635"/>
          </a:xfrm>
          <a:custGeom>
            <a:avLst/>
            <a:gdLst/>
            <a:ahLst/>
            <a:cxnLst/>
            <a:rect r="r" b="b" t="t" l="l"/>
            <a:pathLst>
              <a:path h="3304635" w="7774093">
                <a:moveTo>
                  <a:pt x="0" y="0"/>
                </a:moveTo>
                <a:lnTo>
                  <a:pt x="7774093" y="0"/>
                </a:lnTo>
                <a:lnTo>
                  <a:pt x="7774093" y="3304634"/>
                </a:lnTo>
                <a:lnTo>
                  <a:pt x="0" y="33046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03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12236" y="3706505"/>
            <a:ext cx="7447064" cy="3304635"/>
          </a:xfrm>
          <a:custGeom>
            <a:avLst/>
            <a:gdLst/>
            <a:ahLst/>
            <a:cxnLst/>
            <a:rect r="r" b="b" t="t" l="l"/>
            <a:pathLst>
              <a:path h="3304635" w="7447064">
                <a:moveTo>
                  <a:pt x="0" y="0"/>
                </a:moveTo>
                <a:lnTo>
                  <a:pt x="7447064" y="0"/>
                </a:lnTo>
                <a:lnTo>
                  <a:pt x="7447064" y="3304634"/>
                </a:lnTo>
                <a:lnTo>
                  <a:pt x="0" y="33046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046427"/>
            <a:ext cx="9596811" cy="708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64"/>
              </a:lnSpc>
            </a:pPr>
            <a:r>
              <a:rPr lang="en-US" b="true" sz="5600">
                <a:solidFill>
                  <a:srgbClr val="1211CA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🎮 VR Exposure </a:t>
            </a:r>
            <a:r>
              <a:rPr lang="en-US" b="true" sz="5600">
                <a:solidFill>
                  <a:srgbClr val="F9B314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Therapy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99628" y="7573114"/>
            <a:ext cx="6843117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2D262A"/>
                </a:solidFill>
                <a:latin typeface="Montserrat"/>
                <a:ea typeface="Montserrat"/>
                <a:cs typeface="Montserrat"/>
                <a:sym typeface="Montserrat"/>
              </a:rPr>
              <a:t>VR Exposure Therapy module for acrophobia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725795" y="7573114"/>
            <a:ext cx="361994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2D262A"/>
                </a:solidFill>
                <a:latin typeface="Montserrat"/>
                <a:ea typeface="Montserrat"/>
                <a:cs typeface="Montserrat"/>
                <a:sym typeface="Montserrat"/>
              </a:rPr>
              <a:t>VR - Meditation Module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DAGlWB2dULk</dc:identifier>
  <dcterms:modified xsi:type="dcterms:W3CDTF">2011-08-01T06:04:30Z</dcterms:modified>
  <cp:revision>1</cp:revision>
  <dc:title>Blue and White Project Proposal - Presentation</dc:title>
</cp:coreProperties>
</file>