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Default Extension="jpg" ContentType="image/jpg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01F5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 u="sng">
                <a:solidFill>
                  <a:schemeClr val="hlink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1F5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 u="sng">
                <a:solidFill>
                  <a:schemeClr val="hlink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1F5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1F5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11553" y="532003"/>
            <a:ext cx="8298814" cy="9514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01F5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56512" y="1920493"/>
            <a:ext cx="9859010" cy="3331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 u="sng">
                <a:solidFill>
                  <a:schemeClr val="hlink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3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4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https://omniweb.gsfc.nasa.gov/" TargetMode="External"/><Relationship Id="rId4" Type="http://schemas.openxmlformats.org/officeDocument/2006/relationships/hyperlink" Target="https://www.swpc.noaa.gov/" TargetMode="External"/><Relationship Id="rId5" Type="http://schemas.openxmlformats.org/officeDocument/2006/relationships/hyperlink" Target="https://wdc.kugi.kyoto-u.ac.jp/wdc/Sec3.html" TargetMode="External"/><Relationship Id="rId6" Type="http://schemas.openxmlformats.org/officeDocument/2006/relationships/hyperlink" Target="https://igs.org/data/" TargetMode="External"/><Relationship Id="rId7" Type="http://schemas.openxmlformats.org/officeDocument/2006/relationships/hyperlink" Target="https://deepblue.lib.umich.edu/bitstream/handle/2027.42/163558/swe21083_am.pdf?sequence=1" TargetMode="External"/><Relationship Id="rId8" Type="http://schemas.openxmlformats.org/officeDocument/2006/relationships/hyperlink" Target="https://ieeexplore.ieee.org/document/10005062" TargetMode="External"/><Relationship Id="rId9" Type="http://schemas.openxmlformats.org/officeDocument/2006/relationships/hyperlink" Target="https://www.mdpi.com/2073-4433/13/11/1939" TargetMode="Externa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https://sih.gov.in/sih2022PS" TargetMode="Externa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onolab.org/" TargetMode="External"/><Relationship Id="rId3" Type="http://schemas.openxmlformats.org/officeDocument/2006/relationships/hyperlink" Target="http://www.nasa.gov/goddard/)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0023" y="1554937"/>
            <a:ext cx="8121650" cy="826135"/>
          </a:xfrm>
          <a:prstGeom prst="rect"/>
        </p:spPr>
        <p:txBody>
          <a:bodyPr wrap="square" lIns="0" tIns="57150" rIns="0" bIns="0" rtlCol="0" vert="horz">
            <a:spAutoFit/>
          </a:bodyPr>
          <a:lstStyle/>
          <a:p>
            <a:pPr marL="12700" marR="5080" indent="505459">
              <a:lnSpc>
                <a:spcPts val="3000"/>
              </a:lnSpc>
              <a:spcBef>
                <a:spcPts val="450"/>
              </a:spcBef>
            </a:pPr>
            <a:r>
              <a:rPr dirty="0" sz="2750" spc="-20"/>
              <a:t>Prediction</a:t>
            </a:r>
            <a:r>
              <a:rPr dirty="0" sz="2750" spc="-180"/>
              <a:t> </a:t>
            </a:r>
            <a:r>
              <a:rPr dirty="0" sz="2750"/>
              <a:t>of</a:t>
            </a:r>
            <a:r>
              <a:rPr dirty="0" sz="2750" spc="-130"/>
              <a:t> </a:t>
            </a:r>
            <a:r>
              <a:rPr dirty="0" sz="2750" spc="105"/>
              <a:t>TEC</a:t>
            </a:r>
            <a:r>
              <a:rPr dirty="0" sz="2750" spc="60"/>
              <a:t> </a:t>
            </a:r>
            <a:r>
              <a:rPr dirty="0" sz="2750" spc="-50"/>
              <a:t>variations</a:t>
            </a:r>
            <a:r>
              <a:rPr dirty="0" sz="2750" spc="85"/>
              <a:t> </a:t>
            </a:r>
            <a:r>
              <a:rPr dirty="0" sz="2750" spc="-114"/>
              <a:t>with</a:t>
            </a:r>
            <a:r>
              <a:rPr dirty="0" sz="2750" spc="-200"/>
              <a:t> </a:t>
            </a:r>
            <a:r>
              <a:rPr dirty="0" sz="2750" spc="-10"/>
              <a:t>Artificial </a:t>
            </a:r>
            <a:r>
              <a:rPr dirty="0" sz="2750" spc="-80"/>
              <a:t>Intelligence</a:t>
            </a:r>
            <a:r>
              <a:rPr dirty="0" sz="2750" spc="-90"/>
              <a:t> </a:t>
            </a:r>
            <a:r>
              <a:rPr dirty="0" sz="2750" spc="-45"/>
              <a:t>using</a:t>
            </a:r>
            <a:r>
              <a:rPr dirty="0" sz="2750" spc="-140"/>
              <a:t> </a:t>
            </a:r>
            <a:r>
              <a:rPr dirty="0" sz="2750"/>
              <a:t>Space</a:t>
            </a:r>
            <a:r>
              <a:rPr dirty="0" sz="2750" spc="-50"/>
              <a:t> </a:t>
            </a:r>
            <a:r>
              <a:rPr dirty="0" sz="2750" spc="-30"/>
              <a:t>Weather</a:t>
            </a:r>
            <a:r>
              <a:rPr dirty="0" sz="2750" spc="-20"/>
              <a:t> </a:t>
            </a:r>
            <a:r>
              <a:rPr dirty="0" sz="2750" spc="-35"/>
              <a:t>Data</a:t>
            </a:r>
            <a:r>
              <a:rPr dirty="0" sz="2750" spc="-120"/>
              <a:t> </a:t>
            </a:r>
            <a:r>
              <a:rPr dirty="0" sz="2750"/>
              <a:t>as</a:t>
            </a:r>
            <a:r>
              <a:rPr dirty="0" sz="2750" spc="-110"/>
              <a:t> </a:t>
            </a:r>
            <a:r>
              <a:rPr dirty="0" sz="2750" spc="-10"/>
              <a:t>input</a:t>
            </a:r>
            <a:endParaRPr sz="275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56732" y="3400042"/>
            <a:ext cx="6335268" cy="345795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2928366" y="3070351"/>
            <a:ext cx="6384290" cy="2203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68148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Arial MT"/>
                <a:cs typeface="Arial MT"/>
              </a:rPr>
              <a:t>Project</a:t>
            </a:r>
            <a:r>
              <a:rPr dirty="0" sz="2000" spc="-110">
                <a:latin typeface="Arial MT"/>
                <a:cs typeface="Arial MT"/>
              </a:rPr>
              <a:t> </a:t>
            </a:r>
            <a:r>
              <a:rPr dirty="0" sz="2000" spc="-50">
                <a:latin typeface="Arial MT"/>
                <a:cs typeface="Arial MT"/>
              </a:rPr>
              <a:t>ID: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 spc="-30">
                <a:latin typeface="Arial MT"/>
                <a:cs typeface="Arial MT"/>
              </a:rPr>
              <a:t>PCS25-</a:t>
            </a:r>
            <a:r>
              <a:rPr dirty="0" sz="2000" spc="-25">
                <a:latin typeface="Arial MT"/>
                <a:cs typeface="Arial MT"/>
              </a:rPr>
              <a:t>19</a:t>
            </a:r>
            <a:endParaRPr sz="2000">
              <a:latin typeface="Arial MT"/>
              <a:cs typeface="Arial MT"/>
            </a:endParaRPr>
          </a:p>
          <a:p>
            <a:pPr marL="12700" marR="482600" indent="5715">
              <a:lnSpc>
                <a:spcPts val="4980"/>
              </a:lnSpc>
              <a:spcBef>
                <a:spcPts val="570"/>
              </a:spcBef>
              <a:tabLst>
                <a:tab pos="1221105" algn="l"/>
              </a:tabLst>
            </a:pPr>
            <a:r>
              <a:rPr dirty="0" sz="2000">
                <a:latin typeface="Arial MT"/>
                <a:cs typeface="Arial MT"/>
              </a:rPr>
              <a:t>Guide: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40">
                <a:latin typeface="Arial MT"/>
                <a:cs typeface="Arial MT"/>
              </a:rPr>
              <a:t>Dr.</a:t>
            </a:r>
            <a:r>
              <a:rPr dirty="0" sz="2000" spc="-1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Harsh</a:t>
            </a:r>
            <a:r>
              <a:rPr dirty="0" sz="2000" spc="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Khatter</a:t>
            </a:r>
            <a:r>
              <a:rPr dirty="0" sz="2000" spc="-10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(Associate</a:t>
            </a:r>
            <a:r>
              <a:rPr dirty="0" sz="2000" spc="-225">
                <a:latin typeface="Arial MT"/>
                <a:cs typeface="Arial MT"/>
              </a:rPr>
              <a:t> </a:t>
            </a:r>
            <a:r>
              <a:rPr dirty="0" sz="2000" spc="-25">
                <a:latin typeface="Arial MT"/>
                <a:cs typeface="Arial MT"/>
              </a:rPr>
              <a:t>Professor,</a:t>
            </a:r>
            <a:r>
              <a:rPr dirty="0" sz="2000" spc="-150">
                <a:latin typeface="Arial MT"/>
                <a:cs typeface="Arial MT"/>
              </a:rPr>
              <a:t> </a:t>
            </a:r>
            <a:r>
              <a:rPr dirty="0" sz="2000" spc="-25">
                <a:latin typeface="Arial MT"/>
                <a:cs typeface="Arial MT"/>
              </a:rPr>
              <a:t>CS) </a:t>
            </a:r>
            <a:r>
              <a:rPr dirty="0" baseline="2777" sz="3000" spc="-15">
                <a:latin typeface="Arial MT"/>
                <a:cs typeface="Arial MT"/>
              </a:rPr>
              <a:t>Scholars:</a:t>
            </a:r>
            <a:r>
              <a:rPr dirty="0" baseline="2777" sz="3000">
                <a:latin typeface="Arial MT"/>
                <a:cs typeface="Arial MT"/>
              </a:rPr>
              <a:t>	</a:t>
            </a:r>
            <a:r>
              <a:rPr dirty="0" sz="2000">
                <a:latin typeface="Arial MT"/>
                <a:cs typeface="Arial MT"/>
              </a:rPr>
              <a:t>Aryan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Kaushik</a:t>
            </a:r>
            <a:r>
              <a:rPr dirty="0" sz="2000" spc="-9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(2200290129006)</a:t>
            </a:r>
            <a:r>
              <a:rPr dirty="0" sz="2000" spc="-1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(CS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 spc="-25">
                <a:latin typeface="Arial MT"/>
                <a:cs typeface="Arial MT"/>
              </a:rPr>
              <a:t>6A)</a:t>
            </a:r>
            <a:endParaRPr sz="2000">
              <a:latin typeface="Arial MT"/>
              <a:cs typeface="Arial MT"/>
            </a:endParaRPr>
          </a:p>
          <a:p>
            <a:pPr marL="1221105">
              <a:lnSpc>
                <a:spcPts val="1805"/>
              </a:lnSpc>
            </a:pPr>
            <a:r>
              <a:rPr dirty="0" sz="2000">
                <a:latin typeface="Arial MT"/>
                <a:cs typeface="Arial MT"/>
              </a:rPr>
              <a:t>Ananya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Srivastava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(2100290120028)</a:t>
            </a:r>
            <a:r>
              <a:rPr dirty="0" sz="2000" spc="-16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(CS</a:t>
            </a:r>
            <a:r>
              <a:rPr dirty="0" sz="2000" spc="-70">
                <a:latin typeface="Arial MT"/>
                <a:cs typeface="Arial MT"/>
              </a:rPr>
              <a:t> </a:t>
            </a:r>
            <a:r>
              <a:rPr dirty="0" sz="2000" spc="-25">
                <a:latin typeface="Arial MT"/>
                <a:cs typeface="Arial MT"/>
              </a:rPr>
              <a:t>6A)</a:t>
            </a:r>
            <a:endParaRPr sz="2000">
              <a:latin typeface="Arial MT"/>
              <a:cs typeface="Arial MT"/>
            </a:endParaRPr>
          </a:p>
          <a:p>
            <a:pPr marL="1221105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Arial MT"/>
                <a:cs typeface="Arial MT"/>
              </a:rPr>
              <a:t>Manas</a:t>
            </a:r>
            <a:r>
              <a:rPr dirty="0" sz="2000" spc="-114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Rai</a:t>
            </a:r>
            <a:r>
              <a:rPr dirty="0" sz="2000" spc="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(2100290120100)</a:t>
            </a:r>
            <a:r>
              <a:rPr dirty="0" sz="2000" spc="-18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(CS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 spc="-25">
                <a:latin typeface="Arial MT"/>
                <a:cs typeface="Arial MT"/>
              </a:rPr>
              <a:t>6B)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5740" y="231647"/>
            <a:ext cx="1056132" cy="94640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89457" rIns="0" bIns="0" rtlCol="0" vert="horz">
            <a:spAutoFit/>
          </a:bodyPr>
          <a:lstStyle/>
          <a:p>
            <a:pPr marL="31750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Screenshots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266444" y="2151886"/>
            <a:ext cx="10925810" cy="4706620"/>
            <a:chOff x="1266444" y="2151886"/>
            <a:chExt cx="10925810" cy="470662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56732" y="3400042"/>
              <a:ext cx="6335268" cy="3457955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6444" y="2151886"/>
              <a:ext cx="9659112" cy="47061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89457" rIns="0" bIns="0" rtlCol="0" vert="horz">
            <a:spAutoFit/>
          </a:bodyPr>
          <a:lstStyle/>
          <a:p>
            <a:pPr marL="31750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Screenshots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304544" y="2151886"/>
            <a:ext cx="10887710" cy="4706620"/>
            <a:chOff x="1304544" y="2151886"/>
            <a:chExt cx="10887710" cy="470662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56732" y="3400042"/>
              <a:ext cx="6335268" cy="3457955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4544" y="2151886"/>
              <a:ext cx="9582912" cy="47061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89457" rIns="0" bIns="0" rtlCol="0" vert="horz">
            <a:spAutoFit/>
          </a:bodyPr>
          <a:lstStyle/>
          <a:p>
            <a:pPr marL="1583055">
              <a:lnSpc>
                <a:spcPct val="100000"/>
              </a:lnSpc>
              <a:spcBef>
                <a:spcPts val="100"/>
              </a:spcBef>
            </a:pPr>
            <a:r>
              <a:rPr dirty="0"/>
              <a:t>References</a:t>
            </a:r>
            <a:r>
              <a:rPr dirty="0" spc="-204"/>
              <a:t> </a:t>
            </a:r>
            <a:r>
              <a:rPr dirty="0" spc="-55"/>
              <a:t>and</a:t>
            </a:r>
            <a:r>
              <a:rPr dirty="0" spc="-290"/>
              <a:t> </a:t>
            </a:r>
            <a:r>
              <a:rPr dirty="0" spc="-10"/>
              <a:t>Resources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56732" y="3400042"/>
            <a:ext cx="6335268" cy="3457955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6446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295"/>
              </a:spcBef>
              <a:buClr>
                <a:srgbClr val="000000"/>
              </a:buClr>
              <a:buFont typeface="Arial MT"/>
              <a:buChar char="•"/>
              <a:tabLst>
                <a:tab pos="240665" algn="l"/>
              </a:tabLst>
            </a:pPr>
            <a:r>
              <a:rPr dirty="0" spc="-75">
                <a:hlinkClick r:id="rId3"/>
              </a:rPr>
              <a:t>https://omniweb.gsfc.nasa.gov/</a:t>
            </a:r>
          </a:p>
          <a:p>
            <a:pPr marL="240665" indent="-227965">
              <a:lnSpc>
                <a:spcPct val="100000"/>
              </a:lnSpc>
              <a:spcBef>
                <a:spcPts val="1200"/>
              </a:spcBef>
              <a:buClr>
                <a:srgbClr val="000000"/>
              </a:buClr>
              <a:buFont typeface="Arial MT"/>
              <a:buChar char="•"/>
              <a:tabLst>
                <a:tab pos="240665" algn="l"/>
              </a:tabLst>
            </a:pPr>
            <a:r>
              <a:rPr dirty="0" spc="-70">
                <a:hlinkClick r:id="rId4"/>
              </a:rPr>
              <a:t>https://www.swpc.noaa.gov/</a:t>
            </a:r>
          </a:p>
          <a:p>
            <a:pPr marL="240665" indent="-227965">
              <a:lnSpc>
                <a:spcPct val="100000"/>
              </a:lnSpc>
              <a:spcBef>
                <a:spcPts val="1205"/>
              </a:spcBef>
              <a:buClr>
                <a:srgbClr val="000000"/>
              </a:buClr>
              <a:buFont typeface="Arial MT"/>
              <a:buChar char="•"/>
              <a:tabLst>
                <a:tab pos="240665" algn="l"/>
              </a:tabLst>
            </a:pPr>
            <a:r>
              <a:rPr dirty="0" spc="-114">
                <a:hlinkClick r:id="rId5"/>
              </a:rPr>
              <a:t>https://wdc.kugi.kyoto-</a:t>
            </a:r>
            <a:r>
              <a:rPr dirty="0" spc="-55">
                <a:hlinkClick r:id="rId5"/>
              </a:rPr>
              <a:t>u.ac.jp/wdc/Sec3.html</a:t>
            </a:r>
          </a:p>
          <a:p>
            <a:pPr marL="240665" indent="-227965">
              <a:lnSpc>
                <a:spcPct val="100000"/>
              </a:lnSpc>
              <a:spcBef>
                <a:spcPts val="1200"/>
              </a:spcBef>
              <a:buClr>
                <a:srgbClr val="000000"/>
              </a:buClr>
              <a:buFont typeface="Arial MT"/>
              <a:buChar char="•"/>
              <a:tabLst>
                <a:tab pos="240665" algn="l"/>
              </a:tabLst>
            </a:pPr>
            <a:r>
              <a:rPr dirty="0" spc="-55">
                <a:hlinkClick r:id="rId6"/>
              </a:rPr>
              <a:t>https://igs.org/data/</a:t>
            </a:r>
          </a:p>
          <a:p>
            <a:pPr marL="240665" indent="-227965">
              <a:lnSpc>
                <a:spcPct val="100000"/>
              </a:lnSpc>
              <a:spcBef>
                <a:spcPts val="1065"/>
              </a:spcBef>
              <a:buClr>
                <a:srgbClr val="000000"/>
              </a:buClr>
              <a:buFont typeface="Arial MT"/>
              <a:buChar char="•"/>
              <a:tabLst>
                <a:tab pos="240665" algn="l"/>
              </a:tabLst>
            </a:pPr>
            <a:r>
              <a:rPr dirty="0" spc="-100">
                <a:hlinkClick r:id="rId7"/>
              </a:rPr>
              <a:t>https://deepblue.lib.umich.edu/bitstream/handle/2027.42/163558/swe21083_am.pdf?sequ</a:t>
            </a:r>
          </a:p>
          <a:p>
            <a:pPr marL="240665">
              <a:lnSpc>
                <a:spcPct val="100000"/>
              </a:lnSpc>
              <a:spcBef>
                <a:spcPts val="170"/>
              </a:spcBef>
            </a:pPr>
            <a:r>
              <a:rPr dirty="0" spc="-10">
                <a:hlinkClick r:id="rId7"/>
              </a:rPr>
              <a:t>ence=1</a:t>
            </a:r>
          </a:p>
          <a:p>
            <a:pPr marL="240665" indent="-227965">
              <a:lnSpc>
                <a:spcPct val="100000"/>
              </a:lnSpc>
              <a:spcBef>
                <a:spcPts val="1515"/>
              </a:spcBef>
              <a:buClr>
                <a:srgbClr val="000000"/>
              </a:buClr>
              <a:buFont typeface="Arial MT"/>
              <a:buChar char="•"/>
              <a:tabLst>
                <a:tab pos="240665" algn="l"/>
              </a:tabLst>
            </a:pPr>
            <a:r>
              <a:rPr dirty="0" spc="-70">
                <a:hlinkClick r:id="rId8"/>
              </a:rPr>
              <a:t>https://ieeexplore.ieee.org/document/10005062</a:t>
            </a:r>
          </a:p>
          <a:p>
            <a:pPr marL="240665" indent="-227965">
              <a:lnSpc>
                <a:spcPct val="100000"/>
              </a:lnSpc>
              <a:spcBef>
                <a:spcPts val="1200"/>
              </a:spcBef>
              <a:buClr>
                <a:srgbClr val="000000"/>
              </a:buClr>
              <a:buFont typeface="Arial MT"/>
              <a:buChar char="•"/>
              <a:tabLst>
                <a:tab pos="240665" algn="l"/>
              </a:tabLst>
            </a:pPr>
            <a:r>
              <a:rPr dirty="0" spc="-130">
                <a:hlinkClick r:id="rId9"/>
              </a:rPr>
              <a:t>https://www.mdpi.com/2073-</a:t>
            </a:r>
            <a:r>
              <a:rPr dirty="0" spc="-45">
                <a:hlinkClick r:id="rId9"/>
              </a:rPr>
              <a:t>4433/13/11/1939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5902" y="2884423"/>
            <a:ext cx="3592829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85"/>
              <a:t>Thank</a:t>
            </a:r>
            <a:r>
              <a:rPr dirty="0" sz="5400" spc="-305"/>
              <a:t> </a:t>
            </a:r>
            <a:r>
              <a:rPr dirty="0" sz="5400" spc="-25"/>
              <a:t>You</a:t>
            </a:r>
            <a:endParaRPr sz="54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56732" y="3400042"/>
            <a:ext cx="6335268" cy="345795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5740" y="231647"/>
            <a:ext cx="1056132" cy="94640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263140">
              <a:lnSpc>
                <a:spcPct val="100000"/>
              </a:lnSpc>
              <a:spcBef>
                <a:spcPts val="100"/>
              </a:spcBef>
            </a:pPr>
            <a:r>
              <a:rPr dirty="0" spc="-35"/>
              <a:t>Problem</a:t>
            </a:r>
            <a:r>
              <a:rPr dirty="0" spc="-475"/>
              <a:t> </a:t>
            </a:r>
            <a:r>
              <a:rPr dirty="0" spc="-20"/>
              <a:t>Statement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56732" y="3400042"/>
            <a:ext cx="6335268" cy="345795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898042" y="1531619"/>
            <a:ext cx="10280650" cy="42945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77470" indent="-287020">
              <a:lnSpc>
                <a:spcPct val="118500"/>
              </a:lnSpc>
              <a:spcBef>
                <a:spcPts val="100"/>
              </a:spcBef>
              <a:buChar char="•"/>
              <a:tabLst>
                <a:tab pos="299085" algn="l"/>
              </a:tabLst>
            </a:pP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6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ionospheric</a:t>
            </a:r>
            <a:r>
              <a:rPr dirty="0" sz="1800" spc="-10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electron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density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is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sensitive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9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space</a:t>
            </a:r>
            <a:r>
              <a:rPr dirty="0" sz="1800" spc="-9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weather</a:t>
            </a:r>
            <a:r>
              <a:rPr dirty="0" sz="1800" spc="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parameters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shows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variation </a:t>
            </a:r>
            <a:r>
              <a:rPr dirty="0" sz="1800">
                <a:latin typeface="Arial MT"/>
                <a:cs typeface="Arial MT"/>
              </a:rPr>
              <a:t>with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respect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-110">
                <a:latin typeface="Arial MT"/>
                <a:cs typeface="Arial MT"/>
              </a:rPr>
              <a:t> </a:t>
            </a:r>
            <a:r>
              <a:rPr dirty="0" sz="1800" spc="-20">
                <a:latin typeface="Arial MT"/>
                <a:cs typeface="Arial MT"/>
              </a:rPr>
              <a:t>them</a:t>
            </a:r>
            <a:endParaRPr sz="1800">
              <a:latin typeface="Arial MT"/>
              <a:cs typeface="Arial MT"/>
            </a:endParaRPr>
          </a:p>
          <a:p>
            <a:pPr marL="299085" marR="189230" indent="-287020">
              <a:lnSpc>
                <a:spcPct val="121700"/>
              </a:lnSpc>
              <a:spcBef>
                <a:spcPts val="980"/>
              </a:spcBef>
              <a:buChar char="•"/>
              <a:tabLst>
                <a:tab pos="299085" algn="l"/>
              </a:tabLst>
            </a:pP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7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information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about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these</a:t>
            </a:r>
            <a:r>
              <a:rPr dirty="0" sz="1800" spc="-6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parameters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are</a:t>
            </a:r>
            <a:r>
              <a:rPr dirty="0" sz="1800" spc="6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available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before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they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actually</a:t>
            </a:r>
            <a:r>
              <a:rPr dirty="0" sz="1800" spc="-10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influence</a:t>
            </a:r>
            <a:r>
              <a:rPr dirty="0" sz="1800" spc="-15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7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terrestrial ionosphere</a:t>
            </a:r>
            <a:endParaRPr sz="18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1515"/>
              </a:spcBef>
              <a:buChar char="•"/>
              <a:tabLst>
                <a:tab pos="299085" algn="l"/>
              </a:tabLst>
            </a:pPr>
            <a:r>
              <a:rPr dirty="0" sz="1800">
                <a:latin typeface="Arial MT"/>
                <a:cs typeface="Arial MT"/>
              </a:rPr>
              <a:t>These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parameters</a:t>
            </a:r>
            <a:r>
              <a:rPr dirty="0" sz="1800" spc="-6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affect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ionospheric</a:t>
            </a:r>
            <a:r>
              <a:rPr dirty="0" sz="1800" spc="-9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TEC,</a:t>
            </a:r>
            <a:r>
              <a:rPr dirty="0" sz="1800" spc="-7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which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in</a:t>
            </a:r>
            <a:r>
              <a:rPr dirty="0" sz="1800" spc="-6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turn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shows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abrupt</a:t>
            </a:r>
            <a:r>
              <a:rPr dirty="0" sz="1800" spc="45">
                <a:latin typeface="Arial MT"/>
                <a:cs typeface="Arial MT"/>
              </a:rPr>
              <a:t> </a:t>
            </a:r>
            <a:r>
              <a:rPr dirty="0" sz="1800" spc="-20">
                <a:latin typeface="Arial MT"/>
                <a:cs typeface="Arial MT"/>
              </a:rPr>
              <a:t>variations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-10">
                <a:latin typeface="Arial MT"/>
                <a:cs typeface="Arial MT"/>
              </a:rPr>
              <a:t> deviations</a:t>
            </a:r>
            <a:endParaRPr sz="18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  <a:spcBef>
                <a:spcPts val="395"/>
              </a:spcBef>
            </a:pPr>
            <a:r>
              <a:rPr dirty="0" sz="1800">
                <a:latin typeface="Arial MT"/>
                <a:cs typeface="Arial MT"/>
              </a:rPr>
              <a:t>from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6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nominal</a:t>
            </a:r>
            <a:r>
              <a:rPr dirty="0" sz="1800" spc="-7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characteristics</a:t>
            </a:r>
            <a:endParaRPr sz="18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1620"/>
              </a:spcBef>
              <a:buChar char="•"/>
              <a:tabLst>
                <a:tab pos="299085" algn="l"/>
              </a:tabLst>
            </a:pP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performance</a:t>
            </a:r>
            <a:r>
              <a:rPr dirty="0" sz="1800" spc="-7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of</a:t>
            </a:r>
            <a:r>
              <a:rPr dirty="0" sz="1800" spc="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6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GNSS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system</a:t>
            </a:r>
            <a:r>
              <a:rPr dirty="0" sz="1800" spc="-7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is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also affected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by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ionospheric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variabilities</a:t>
            </a:r>
            <a:endParaRPr sz="18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1235"/>
              </a:spcBef>
              <a:buChar char="•"/>
              <a:tabLst>
                <a:tab pos="299085" algn="l"/>
              </a:tabLst>
            </a:pPr>
            <a:r>
              <a:rPr dirty="0" sz="1800">
                <a:latin typeface="Arial MT"/>
                <a:cs typeface="Arial MT"/>
              </a:rPr>
              <a:t>Prediction</a:t>
            </a:r>
            <a:r>
              <a:rPr dirty="0" sz="1800" spc="-6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of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TEC</a:t>
            </a:r>
            <a:r>
              <a:rPr dirty="0" sz="1800" spc="-6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provides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handle</a:t>
            </a:r>
            <a:r>
              <a:rPr dirty="0" sz="1800" spc="7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 take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necessary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actions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 </a:t>
            </a:r>
            <a:r>
              <a:rPr dirty="0" sz="1800" spc="-30">
                <a:latin typeface="Arial MT"/>
                <a:cs typeface="Arial MT"/>
              </a:rPr>
              <a:t>avoid</a:t>
            </a:r>
            <a:r>
              <a:rPr dirty="0" sz="1800" spc="-7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or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mitigate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resultant</a:t>
            </a:r>
            <a:endParaRPr sz="18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  <a:spcBef>
                <a:spcPts val="470"/>
              </a:spcBef>
            </a:pPr>
            <a:r>
              <a:rPr dirty="0" sz="1800" spc="-10">
                <a:latin typeface="Arial MT"/>
                <a:cs typeface="Arial MT"/>
              </a:rPr>
              <a:t>impairments</a:t>
            </a:r>
            <a:endParaRPr sz="1800">
              <a:latin typeface="Arial MT"/>
              <a:cs typeface="Arial MT"/>
            </a:endParaRPr>
          </a:p>
          <a:p>
            <a:pPr marL="299085" marR="173990" indent="-287020">
              <a:lnSpc>
                <a:spcPct val="117800"/>
              </a:lnSpc>
              <a:spcBef>
                <a:spcPts val="1130"/>
              </a:spcBef>
              <a:buChar char="•"/>
              <a:tabLst>
                <a:tab pos="299085" algn="l"/>
              </a:tabLst>
            </a:pPr>
            <a:r>
              <a:rPr dirty="0" sz="1800">
                <a:latin typeface="Arial MT"/>
                <a:cs typeface="Arial MT"/>
              </a:rPr>
              <a:t>Once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trained,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9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AI</a:t>
            </a:r>
            <a:r>
              <a:rPr dirty="0" sz="1800" spc="-10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based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algorithm</a:t>
            </a:r>
            <a:r>
              <a:rPr dirty="0" sz="1800" spc="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may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predict</a:t>
            </a:r>
            <a:r>
              <a:rPr dirty="0" sz="1800" spc="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expected</a:t>
            </a:r>
            <a:r>
              <a:rPr dirty="0" sz="1800" spc="-9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TEC</a:t>
            </a:r>
            <a:r>
              <a:rPr dirty="0" sz="1800" spc="-75">
                <a:latin typeface="Arial MT"/>
                <a:cs typeface="Arial MT"/>
              </a:rPr>
              <a:t> </a:t>
            </a:r>
            <a:r>
              <a:rPr dirty="0" sz="1800" spc="-20">
                <a:latin typeface="Arial MT"/>
                <a:cs typeface="Arial MT"/>
              </a:rPr>
              <a:t>variations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which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can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be </a:t>
            </a:r>
            <a:r>
              <a:rPr dirty="0" sz="1800" spc="-20">
                <a:latin typeface="Arial MT"/>
                <a:cs typeface="Arial MT"/>
              </a:rPr>
              <a:t>used </a:t>
            </a:r>
            <a:r>
              <a:rPr dirty="0" sz="1800">
                <a:latin typeface="Arial MT"/>
                <a:cs typeface="Arial MT"/>
              </a:rPr>
              <a:t>by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6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concerned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20">
                <a:latin typeface="Arial MT"/>
                <a:cs typeface="Arial MT"/>
              </a:rPr>
              <a:t>users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98042" y="6002223"/>
            <a:ext cx="1149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0"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1196339" y="6038088"/>
            <a:ext cx="5308600" cy="285115"/>
          </a:xfrm>
          <a:custGeom>
            <a:avLst/>
            <a:gdLst/>
            <a:ahLst/>
            <a:cxnLst/>
            <a:rect l="l" t="t" r="r" b="b"/>
            <a:pathLst>
              <a:path w="5308600" h="285114">
                <a:moveTo>
                  <a:pt x="5308092" y="0"/>
                </a:moveTo>
                <a:lnTo>
                  <a:pt x="0" y="0"/>
                </a:lnTo>
                <a:lnTo>
                  <a:pt x="0" y="284988"/>
                </a:lnTo>
                <a:lnTo>
                  <a:pt x="5308092" y="284988"/>
                </a:lnTo>
                <a:lnTo>
                  <a:pt x="530809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196339" y="6007100"/>
            <a:ext cx="53086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925955" algn="l"/>
              </a:tabLst>
            </a:pPr>
            <a:r>
              <a:rPr dirty="0" sz="2000" b="1">
                <a:latin typeface="Arial"/>
                <a:cs typeface="Arial"/>
              </a:rPr>
              <a:t>Refer</a:t>
            </a:r>
            <a:r>
              <a:rPr dirty="0" sz="2000" spc="-13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SS612 </a:t>
            </a:r>
            <a:r>
              <a:rPr dirty="0" sz="2000" spc="-25" b="1">
                <a:latin typeface="Arial"/>
                <a:cs typeface="Arial"/>
              </a:rPr>
              <a:t>at</a:t>
            </a:r>
            <a:r>
              <a:rPr dirty="0" sz="2000" b="1">
                <a:latin typeface="Arial"/>
                <a:cs typeface="Arial"/>
              </a:rPr>
              <a:t>	</a:t>
            </a:r>
            <a:r>
              <a:rPr dirty="0" sz="2000" spc="-10" b="1">
                <a:solidFill>
                  <a:srgbClr val="0000FF"/>
                </a:solidFill>
                <a:latin typeface="Arial"/>
                <a:cs typeface="Arial"/>
                <a:hlinkClick r:id="rId3"/>
              </a:rPr>
              <a:t>https://sih.gov.in/sih2022PS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3122548" y="6300165"/>
            <a:ext cx="3337560" cy="27940"/>
          </a:xfrm>
          <a:custGeom>
            <a:avLst/>
            <a:gdLst/>
            <a:ahLst/>
            <a:cxnLst/>
            <a:rect l="l" t="t" r="r" b="b"/>
            <a:pathLst>
              <a:path w="3337560" h="27939">
                <a:moveTo>
                  <a:pt x="3337560" y="0"/>
                </a:moveTo>
                <a:lnTo>
                  <a:pt x="0" y="0"/>
                </a:lnTo>
                <a:lnTo>
                  <a:pt x="0" y="27431"/>
                </a:lnTo>
                <a:lnTo>
                  <a:pt x="3337560" y="27431"/>
                </a:lnTo>
                <a:lnTo>
                  <a:pt x="333756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5800" rIns="0" bIns="0" rtlCol="0" vert="horz">
            <a:spAutoFit/>
          </a:bodyPr>
          <a:lstStyle/>
          <a:p>
            <a:pPr marL="3334385">
              <a:lnSpc>
                <a:spcPct val="100000"/>
              </a:lnSpc>
              <a:spcBef>
                <a:spcPts val="100"/>
              </a:spcBef>
            </a:pPr>
            <a:r>
              <a:rPr dirty="0" spc="-35"/>
              <a:t>Objectives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56732" y="3400042"/>
            <a:ext cx="6335268" cy="345795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768807" y="1743303"/>
            <a:ext cx="10286365" cy="33483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78105" indent="-228600">
              <a:lnSpc>
                <a:spcPct val="119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dirty="0" sz="2000" spc="-170">
                <a:latin typeface="Arial MT"/>
                <a:cs typeface="Arial MT"/>
              </a:rPr>
              <a:t>To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prepare</a:t>
            </a:r>
            <a:r>
              <a:rPr dirty="0" sz="2000" spc="-8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b="1">
                <a:latin typeface="Arial"/>
                <a:cs typeface="Arial"/>
              </a:rPr>
              <a:t>web</a:t>
            </a:r>
            <a:r>
              <a:rPr dirty="0" sz="2000" spc="-6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based</a:t>
            </a:r>
            <a:r>
              <a:rPr dirty="0" sz="2000" spc="-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interface</a:t>
            </a:r>
            <a:r>
              <a:rPr dirty="0" sz="2000" spc="-150" b="1">
                <a:latin typeface="Arial"/>
                <a:cs typeface="Arial"/>
              </a:rPr>
              <a:t> </a:t>
            </a:r>
            <a:r>
              <a:rPr dirty="0" sz="2000">
                <a:latin typeface="Arial MT"/>
                <a:cs typeface="Arial MT"/>
              </a:rPr>
              <a:t>to</a:t>
            </a:r>
            <a:r>
              <a:rPr dirty="0" sz="2000" spc="-1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visualise</a:t>
            </a:r>
            <a:r>
              <a:rPr dirty="0" sz="2000" spc="-7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continuous</a:t>
            </a:r>
            <a:r>
              <a:rPr dirty="0" sz="2000" spc="-9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trends</a:t>
            </a:r>
            <a:r>
              <a:rPr dirty="0" sz="2000" spc="-10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in</a:t>
            </a:r>
            <a:r>
              <a:rPr dirty="0" sz="2000" spc="-6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variations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of</a:t>
            </a:r>
            <a:r>
              <a:rPr dirty="0" sz="2000" spc="-85">
                <a:latin typeface="Arial MT"/>
                <a:cs typeface="Arial MT"/>
              </a:rPr>
              <a:t> </a:t>
            </a:r>
            <a:r>
              <a:rPr dirty="0" sz="2000" spc="-25">
                <a:latin typeface="Arial MT"/>
                <a:cs typeface="Arial MT"/>
              </a:rPr>
              <a:t>TEC </a:t>
            </a:r>
            <a:r>
              <a:rPr dirty="0" sz="2000">
                <a:latin typeface="Arial MT"/>
                <a:cs typeface="Arial MT"/>
              </a:rPr>
              <a:t>(total</a:t>
            </a:r>
            <a:r>
              <a:rPr dirty="0" sz="2000" spc="-1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electron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content)</a:t>
            </a:r>
            <a:r>
              <a:rPr dirty="0" sz="2000" spc="-1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as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detected</a:t>
            </a:r>
            <a:r>
              <a:rPr dirty="0" sz="2000" spc="-1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by GNSS</a:t>
            </a:r>
            <a:r>
              <a:rPr dirty="0" sz="2000" spc="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(global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navigation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satellite</a:t>
            </a:r>
            <a:r>
              <a:rPr dirty="0" sz="2000" spc="-13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systems).</a:t>
            </a:r>
            <a:endParaRPr sz="2000">
              <a:latin typeface="Arial MT"/>
              <a:cs typeface="Arial MT"/>
            </a:endParaRPr>
          </a:p>
          <a:p>
            <a:pPr marL="241300" marR="5080" indent="-228600">
              <a:lnSpc>
                <a:spcPct val="121000"/>
              </a:lnSpc>
              <a:spcBef>
                <a:spcPts val="1250"/>
              </a:spcBef>
              <a:buChar char="•"/>
              <a:tabLst>
                <a:tab pos="241300" algn="l"/>
              </a:tabLst>
            </a:pPr>
            <a:r>
              <a:rPr dirty="0" sz="2000" spc="-170">
                <a:latin typeface="Arial MT"/>
                <a:cs typeface="Arial MT"/>
              </a:rPr>
              <a:t>To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prepare</a:t>
            </a:r>
            <a:r>
              <a:rPr dirty="0" sz="2000" spc="-9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</a:t>
            </a:r>
            <a:r>
              <a:rPr dirty="0" sz="2000" spc="15">
                <a:latin typeface="Arial MT"/>
                <a:cs typeface="Arial MT"/>
              </a:rPr>
              <a:t> </a:t>
            </a:r>
            <a:r>
              <a:rPr dirty="0" sz="2000" b="1">
                <a:latin typeface="Arial"/>
                <a:cs typeface="Arial"/>
              </a:rPr>
              <a:t>dataset</a:t>
            </a:r>
            <a:r>
              <a:rPr dirty="0" sz="2000" spc="-50" b="1">
                <a:latin typeface="Arial"/>
                <a:cs typeface="Arial"/>
              </a:rPr>
              <a:t> </a:t>
            </a:r>
            <a:r>
              <a:rPr dirty="0" sz="2000">
                <a:latin typeface="Arial MT"/>
                <a:cs typeface="Arial MT"/>
              </a:rPr>
              <a:t>(from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satellite</a:t>
            </a:r>
            <a:r>
              <a:rPr dirty="0" sz="2000" spc="-16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data)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comprising</a:t>
            </a:r>
            <a:r>
              <a:rPr dirty="0" sz="2000" spc="-1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of</a:t>
            </a:r>
            <a:r>
              <a:rPr dirty="0" sz="2000" spc="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various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features</a:t>
            </a:r>
            <a:r>
              <a:rPr dirty="0" sz="2000" spc="-13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affecting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110">
                <a:latin typeface="Arial MT"/>
                <a:cs typeface="Arial MT"/>
              </a:rPr>
              <a:t> </a:t>
            </a:r>
            <a:r>
              <a:rPr dirty="0" sz="2000" spc="-25">
                <a:latin typeface="Arial MT"/>
                <a:cs typeface="Arial MT"/>
              </a:rPr>
              <a:t>TEC </a:t>
            </a:r>
            <a:r>
              <a:rPr dirty="0" sz="2000">
                <a:latin typeface="Arial MT"/>
                <a:cs typeface="Arial MT"/>
              </a:rPr>
              <a:t>value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in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ionosphere.</a:t>
            </a:r>
            <a:endParaRPr sz="2000">
              <a:latin typeface="Arial MT"/>
              <a:cs typeface="Arial MT"/>
            </a:endParaRPr>
          </a:p>
          <a:p>
            <a:pPr marL="240665" indent="-227965">
              <a:lnSpc>
                <a:spcPct val="100000"/>
              </a:lnSpc>
              <a:spcBef>
                <a:spcPts val="1295"/>
              </a:spcBef>
              <a:buChar char="•"/>
              <a:tabLst>
                <a:tab pos="240665" algn="l"/>
              </a:tabLst>
            </a:pPr>
            <a:r>
              <a:rPr dirty="0" sz="2000" spc="-170">
                <a:latin typeface="Arial MT"/>
                <a:cs typeface="Arial MT"/>
              </a:rPr>
              <a:t>To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train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an</a:t>
            </a:r>
            <a:r>
              <a:rPr dirty="0" sz="2000" spc="35">
                <a:latin typeface="Arial MT"/>
                <a:cs typeface="Arial MT"/>
              </a:rPr>
              <a:t> </a:t>
            </a:r>
            <a:r>
              <a:rPr dirty="0" sz="2000" b="1">
                <a:latin typeface="Arial"/>
                <a:cs typeface="Arial"/>
              </a:rPr>
              <a:t>effective</a:t>
            </a:r>
            <a:r>
              <a:rPr dirty="0" sz="2000" spc="-11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machine</a:t>
            </a:r>
            <a:r>
              <a:rPr dirty="0" sz="2000" spc="-14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learning/deep</a:t>
            </a:r>
            <a:r>
              <a:rPr dirty="0" sz="2000" spc="-12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learning</a:t>
            </a:r>
            <a:r>
              <a:rPr dirty="0" sz="2000" spc="-18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model</a:t>
            </a:r>
            <a:r>
              <a:rPr dirty="0" sz="2000" spc="-85" b="1">
                <a:latin typeface="Arial"/>
                <a:cs typeface="Arial"/>
              </a:rPr>
              <a:t> </a:t>
            </a:r>
            <a:r>
              <a:rPr dirty="0" sz="2000">
                <a:latin typeface="Arial MT"/>
                <a:cs typeface="Arial MT"/>
              </a:rPr>
              <a:t>on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data</a:t>
            </a:r>
            <a:r>
              <a:rPr dirty="0" sz="2000" spc="-6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to</a:t>
            </a:r>
            <a:r>
              <a:rPr dirty="0" sz="2000" spc="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detect</a:t>
            </a:r>
            <a:r>
              <a:rPr dirty="0" sz="2000" spc="-9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sudden</a:t>
            </a:r>
            <a:endParaRPr sz="2000">
              <a:latin typeface="Arial MT"/>
              <a:cs typeface="Arial MT"/>
            </a:endParaRPr>
          </a:p>
          <a:p>
            <a:pPr marL="241300">
              <a:lnSpc>
                <a:spcPct val="100000"/>
              </a:lnSpc>
              <a:spcBef>
                <a:spcPts val="455"/>
              </a:spcBef>
            </a:pPr>
            <a:r>
              <a:rPr dirty="0" sz="2000">
                <a:latin typeface="Arial MT"/>
                <a:cs typeface="Arial MT"/>
              </a:rPr>
              <a:t>anomaly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in</a:t>
            </a:r>
            <a:r>
              <a:rPr dirty="0" sz="2000" spc="-6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TEC</a:t>
            </a:r>
            <a:r>
              <a:rPr dirty="0" sz="2000" spc="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change</a:t>
            </a:r>
            <a:r>
              <a:rPr dirty="0" sz="2000" spc="-8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during</a:t>
            </a:r>
            <a:r>
              <a:rPr dirty="0" sz="2000" spc="-1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solar</a:t>
            </a:r>
            <a:r>
              <a:rPr dirty="0" sz="2000" spc="-9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storms</a:t>
            </a:r>
            <a:r>
              <a:rPr dirty="0" sz="2000" spc="-1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or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heavy</a:t>
            </a:r>
            <a:r>
              <a:rPr dirty="0" sz="2000" spc="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magnetic</a:t>
            </a:r>
            <a:r>
              <a:rPr dirty="0" sz="2000" spc="-1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solar </a:t>
            </a:r>
            <a:r>
              <a:rPr dirty="0" sz="2000" spc="-10">
                <a:latin typeface="Arial MT"/>
                <a:cs typeface="Arial MT"/>
              </a:rPr>
              <a:t>winds.</a:t>
            </a:r>
            <a:endParaRPr sz="2000">
              <a:latin typeface="Arial MT"/>
              <a:cs typeface="Arial MT"/>
            </a:endParaRPr>
          </a:p>
          <a:p>
            <a:pPr marL="241300" marR="889635" indent="-228600">
              <a:lnSpc>
                <a:spcPct val="122000"/>
              </a:lnSpc>
              <a:spcBef>
                <a:spcPts val="985"/>
              </a:spcBef>
              <a:buChar char="•"/>
              <a:tabLst>
                <a:tab pos="241300" algn="l"/>
              </a:tabLst>
            </a:pPr>
            <a:r>
              <a:rPr dirty="0" sz="2000" spc="-170">
                <a:latin typeface="Arial MT"/>
                <a:cs typeface="Arial MT"/>
              </a:rPr>
              <a:t>To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have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an</a:t>
            </a:r>
            <a:r>
              <a:rPr dirty="0" sz="2000" spc="20">
                <a:latin typeface="Arial MT"/>
                <a:cs typeface="Arial MT"/>
              </a:rPr>
              <a:t> </a:t>
            </a:r>
            <a:r>
              <a:rPr dirty="0" sz="2000" b="1">
                <a:latin typeface="Arial"/>
                <a:cs typeface="Arial"/>
              </a:rPr>
              <a:t>effective</a:t>
            </a:r>
            <a:r>
              <a:rPr dirty="0" sz="2000" spc="-114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alert</a:t>
            </a:r>
            <a:r>
              <a:rPr dirty="0" sz="2000" spc="-3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generation</a:t>
            </a:r>
            <a:r>
              <a:rPr dirty="0" sz="2000" spc="-18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module</a:t>
            </a:r>
            <a:r>
              <a:rPr dirty="0" sz="2000" spc="-130" b="1">
                <a:latin typeface="Arial"/>
                <a:cs typeface="Arial"/>
              </a:rPr>
              <a:t> </a:t>
            </a:r>
            <a:r>
              <a:rPr dirty="0" sz="2000">
                <a:latin typeface="Arial MT"/>
                <a:cs typeface="Arial MT"/>
              </a:rPr>
              <a:t>in</a:t>
            </a:r>
            <a:r>
              <a:rPr dirty="0" sz="2000" spc="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case</a:t>
            </a:r>
            <a:r>
              <a:rPr dirty="0" sz="2000" spc="-1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any</a:t>
            </a:r>
            <a:r>
              <a:rPr dirty="0" sz="2000" spc="6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threat</a:t>
            </a:r>
            <a:r>
              <a:rPr dirty="0" sz="2000" spc="-9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is</a:t>
            </a:r>
            <a:r>
              <a:rPr dirty="0" sz="2000" spc="6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detected</a:t>
            </a:r>
            <a:r>
              <a:rPr dirty="0" sz="2000" spc="-165">
                <a:latin typeface="Arial MT"/>
                <a:cs typeface="Arial MT"/>
              </a:rPr>
              <a:t> </a:t>
            </a:r>
            <a:r>
              <a:rPr dirty="0" sz="2000" spc="-20">
                <a:latin typeface="Arial MT"/>
                <a:cs typeface="Arial MT"/>
              </a:rPr>
              <a:t>also </a:t>
            </a:r>
            <a:r>
              <a:rPr dirty="0" sz="2000">
                <a:latin typeface="Arial MT"/>
                <a:cs typeface="Arial MT"/>
              </a:rPr>
              <a:t>integrating</a:t>
            </a:r>
            <a:r>
              <a:rPr dirty="0" sz="2000" spc="-1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it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with</a:t>
            </a:r>
            <a:r>
              <a:rPr dirty="0" sz="2000" spc="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backend</a:t>
            </a:r>
            <a:r>
              <a:rPr dirty="0" sz="2000" spc="-16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and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backing</a:t>
            </a:r>
            <a:r>
              <a:rPr dirty="0" sz="2000" spc="-17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it</a:t>
            </a:r>
            <a:r>
              <a:rPr dirty="0" sz="2000" spc="4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with</a:t>
            </a:r>
            <a:r>
              <a:rPr dirty="0" sz="2000" spc="-26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AI</a:t>
            </a:r>
            <a:r>
              <a:rPr dirty="0" sz="2000" spc="4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model.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36422" rIns="0" bIns="0" rtlCol="0" vert="horz">
            <a:spAutoFit/>
          </a:bodyPr>
          <a:lstStyle/>
          <a:p>
            <a:pPr marL="3336290">
              <a:lnSpc>
                <a:spcPct val="100000"/>
              </a:lnSpc>
              <a:spcBef>
                <a:spcPts val="100"/>
              </a:spcBef>
            </a:pPr>
            <a:r>
              <a:rPr dirty="0" spc="95"/>
              <a:t>Tech</a:t>
            </a:r>
            <a:r>
              <a:rPr dirty="0" spc="-365"/>
              <a:t> </a:t>
            </a:r>
            <a:r>
              <a:rPr dirty="0" spc="-10"/>
              <a:t>Stack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56732" y="3400042"/>
            <a:ext cx="6335268" cy="345795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146149" y="2066696"/>
            <a:ext cx="6882765" cy="1488440"/>
          </a:xfrm>
          <a:prstGeom prst="rect">
            <a:avLst/>
          </a:prstGeom>
        </p:spPr>
        <p:txBody>
          <a:bodyPr wrap="square" lIns="0" tIns="19177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51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000" spc="-70">
                <a:latin typeface="Verdana"/>
                <a:cs typeface="Verdana"/>
              </a:rPr>
              <a:t>Artificial</a:t>
            </a:r>
            <a:r>
              <a:rPr dirty="0" sz="2000" spc="-195">
                <a:latin typeface="Verdana"/>
                <a:cs typeface="Verdana"/>
              </a:rPr>
              <a:t> </a:t>
            </a:r>
            <a:r>
              <a:rPr dirty="0" sz="2000" spc="-90">
                <a:latin typeface="Verdana"/>
                <a:cs typeface="Verdana"/>
              </a:rPr>
              <a:t>Intelligence</a:t>
            </a:r>
            <a:r>
              <a:rPr dirty="0" sz="2000" spc="-30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&amp;</a:t>
            </a:r>
            <a:r>
              <a:rPr dirty="0" sz="2000" spc="-310">
                <a:latin typeface="Verdana"/>
                <a:cs typeface="Verdana"/>
              </a:rPr>
              <a:t> </a:t>
            </a:r>
            <a:r>
              <a:rPr dirty="0" sz="2000" spc="-55">
                <a:latin typeface="Verdana"/>
                <a:cs typeface="Verdana"/>
              </a:rPr>
              <a:t>Machine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90">
                <a:latin typeface="Verdana"/>
                <a:cs typeface="Verdana"/>
              </a:rPr>
              <a:t>Learning,</a:t>
            </a:r>
            <a:r>
              <a:rPr dirty="0" sz="2000" spc="-245">
                <a:latin typeface="Verdana"/>
                <a:cs typeface="Verdana"/>
              </a:rPr>
              <a:t> </a:t>
            </a:r>
            <a:r>
              <a:rPr dirty="0" sz="2000" spc="-30">
                <a:latin typeface="Verdana"/>
                <a:cs typeface="Verdana"/>
              </a:rPr>
              <a:t>Deep</a:t>
            </a:r>
            <a:r>
              <a:rPr dirty="0" sz="2000" spc="-31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Learning</a:t>
            </a:r>
            <a:endParaRPr sz="2000">
              <a:latin typeface="Verdana"/>
              <a:cs typeface="Verdana"/>
            </a:endParaRPr>
          </a:p>
          <a:p>
            <a:pPr marL="240665" indent="-22796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000" spc="-10">
                <a:latin typeface="Verdana"/>
                <a:cs typeface="Verdana"/>
              </a:rPr>
              <a:t>Python</a:t>
            </a:r>
            <a:endParaRPr sz="2000">
              <a:latin typeface="Verdana"/>
              <a:cs typeface="Verdana"/>
            </a:endParaRPr>
          </a:p>
          <a:p>
            <a:pPr marL="240665" indent="-227965">
              <a:lnSpc>
                <a:spcPct val="100000"/>
              </a:lnSpc>
              <a:spcBef>
                <a:spcPts val="150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000" spc="-10">
                <a:latin typeface="Verdana"/>
                <a:cs typeface="Verdana"/>
              </a:rPr>
              <a:t>Streamlit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2033" rIns="0" bIns="0" rtlCol="0" vert="horz">
            <a:spAutoFit/>
          </a:bodyPr>
          <a:lstStyle/>
          <a:p>
            <a:pPr marL="2049780">
              <a:lnSpc>
                <a:spcPct val="100000"/>
              </a:lnSpc>
              <a:spcBef>
                <a:spcPts val="100"/>
              </a:spcBef>
            </a:pPr>
            <a:r>
              <a:rPr dirty="0" spc="-55"/>
              <a:t>Timeline</a:t>
            </a:r>
            <a:r>
              <a:rPr dirty="0" spc="-420"/>
              <a:t> </a:t>
            </a:r>
            <a:r>
              <a:rPr dirty="0"/>
              <a:t>of</a:t>
            </a:r>
            <a:r>
              <a:rPr dirty="0" spc="-170"/>
              <a:t> </a:t>
            </a:r>
            <a:r>
              <a:rPr dirty="0" spc="-55"/>
              <a:t>the</a:t>
            </a:r>
            <a:r>
              <a:rPr dirty="0" spc="-250"/>
              <a:t> </a:t>
            </a:r>
            <a:r>
              <a:rPr dirty="0" spc="5"/>
              <a:t>P</a:t>
            </a:r>
            <a:r>
              <a:rPr dirty="0" spc="30"/>
              <a:t>r</a:t>
            </a:r>
            <a:r>
              <a:rPr dirty="0" spc="15"/>
              <a:t>o</a:t>
            </a:r>
            <a:r>
              <a:rPr dirty="0" spc="-340"/>
              <a:t>j</a:t>
            </a:r>
            <a:r>
              <a:rPr dirty="0" spc="25"/>
              <a:t>e</a:t>
            </a:r>
            <a:r>
              <a:rPr dirty="0" spc="180"/>
              <a:t>c</a:t>
            </a:r>
            <a:r>
              <a:rPr dirty="0" spc="-5"/>
              <a:t>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146149" y="1808828"/>
            <a:ext cx="4142104" cy="1680210"/>
          </a:xfrm>
          <a:prstGeom prst="rect">
            <a:avLst/>
          </a:prstGeom>
        </p:spPr>
        <p:txBody>
          <a:bodyPr wrap="square" lIns="0" tIns="116839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19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1800" b="1">
                <a:latin typeface="Tahoma"/>
                <a:cs typeface="Tahoma"/>
              </a:rPr>
              <a:t>Phase</a:t>
            </a:r>
            <a:r>
              <a:rPr dirty="0" sz="1800" spc="-125" b="1">
                <a:latin typeface="Tahoma"/>
                <a:cs typeface="Tahoma"/>
              </a:rPr>
              <a:t> </a:t>
            </a:r>
            <a:r>
              <a:rPr dirty="0" sz="1800" spc="-25" b="1">
                <a:latin typeface="Tahoma"/>
                <a:cs typeface="Tahoma"/>
              </a:rPr>
              <a:t>1:</a:t>
            </a:r>
            <a:endParaRPr sz="1800">
              <a:latin typeface="Tahoma"/>
              <a:cs typeface="Tahoma"/>
            </a:endParaRPr>
          </a:p>
          <a:p>
            <a:pPr lvl="1" marL="565785" marR="5080" indent="-228600">
              <a:lnSpc>
                <a:spcPct val="125200"/>
              </a:lnSpc>
              <a:spcBef>
                <a:spcPts val="240"/>
              </a:spcBef>
              <a:buFont typeface="Arial MT"/>
              <a:buChar char="•"/>
              <a:tabLst>
                <a:tab pos="565785" algn="l"/>
              </a:tabLst>
            </a:pPr>
            <a:r>
              <a:rPr dirty="0" sz="1550" spc="-20">
                <a:latin typeface="Verdana"/>
                <a:cs typeface="Verdana"/>
              </a:rPr>
              <a:t>Create</a:t>
            </a:r>
            <a:r>
              <a:rPr dirty="0" sz="1550" spc="-12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a</a:t>
            </a:r>
            <a:r>
              <a:rPr dirty="0" sz="1550" spc="-135">
                <a:latin typeface="Verdana"/>
                <a:cs typeface="Verdana"/>
              </a:rPr>
              <a:t> </a:t>
            </a:r>
            <a:r>
              <a:rPr dirty="0" sz="1550" spc="-50">
                <a:latin typeface="Verdana"/>
                <a:cs typeface="Verdana"/>
              </a:rPr>
              <a:t>sample</a:t>
            </a:r>
            <a:r>
              <a:rPr dirty="0" sz="1550" spc="-100">
                <a:latin typeface="Verdana"/>
                <a:cs typeface="Verdana"/>
              </a:rPr>
              <a:t> </a:t>
            </a:r>
            <a:r>
              <a:rPr dirty="0" sz="1550" spc="-45">
                <a:latin typeface="Verdana"/>
                <a:cs typeface="Verdana"/>
              </a:rPr>
              <a:t>data</a:t>
            </a:r>
            <a:r>
              <a:rPr dirty="0" sz="1550" spc="-204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set</a:t>
            </a:r>
            <a:r>
              <a:rPr dirty="0" sz="1550" spc="-125">
                <a:latin typeface="Verdana"/>
                <a:cs typeface="Verdana"/>
              </a:rPr>
              <a:t> </a:t>
            </a:r>
            <a:r>
              <a:rPr dirty="0" sz="1550" spc="-10">
                <a:latin typeface="Verdana"/>
                <a:cs typeface="Verdana"/>
              </a:rPr>
              <a:t>based</a:t>
            </a:r>
            <a:r>
              <a:rPr dirty="0" sz="1550" spc="-35">
                <a:latin typeface="Verdana"/>
                <a:cs typeface="Verdana"/>
              </a:rPr>
              <a:t> </a:t>
            </a:r>
            <a:r>
              <a:rPr dirty="0" sz="1550" spc="-25">
                <a:latin typeface="Verdana"/>
                <a:cs typeface="Verdana"/>
              </a:rPr>
              <a:t>on research</a:t>
            </a:r>
            <a:r>
              <a:rPr dirty="0" sz="1550" spc="-75">
                <a:latin typeface="Verdana"/>
                <a:cs typeface="Verdana"/>
              </a:rPr>
              <a:t> </a:t>
            </a:r>
            <a:r>
              <a:rPr dirty="0" sz="1550" spc="-25">
                <a:latin typeface="Verdana"/>
                <a:cs typeface="Verdana"/>
              </a:rPr>
              <a:t>papers</a:t>
            </a:r>
            <a:r>
              <a:rPr dirty="0" sz="1550" spc="-100">
                <a:latin typeface="Verdana"/>
                <a:cs typeface="Verdana"/>
              </a:rPr>
              <a:t> </a:t>
            </a:r>
            <a:r>
              <a:rPr dirty="0" sz="1550" spc="-35">
                <a:latin typeface="Verdana"/>
                <a:cs typeface="Verdana"/>
              </a:rPr>
              <a:t>and</a:t>
            </a:r>
            <a:r>
              <a:rPr dirty="0" sz="1550" spc="-190">
                <a:latin typeface="Verdana"/>
                <a:cs typeface="Verdana"/>
              </a:rPr>
              <a:t> </a:t>
            </a:r>
            <a:r>
              <a:rPr dirty="0" sz="1550" spc="-60">
                <a:latin typeface="Verdana"/>
                <a:cs typeface="Verdana"/>
              </a:rPr>
              <a:t>known</a:t>
            </a:r>
            <a:r>
              <a:rPr dirty="0" sz="1550" spc="-45">
                <a:latin typeface="Verdana"/>
                <a:cs typeface="Verdana"/>
              </a:rPr>
              <a:t> </a:t>
            </a:r>
            <a:r>
              <a:rPr dirty="0" sz="1550" spc="-60">
                <a:latin typeface="Verdana"/>
                <a:cs typeface="Verdana"/>
              </a:rPr>
              <a:t>variations</a:t>
            </a:r>
            <a:endParaRPr sz="1550">
              <a:latin typeface="Verdana"/>
              <a:cs typeface="Verdana"/>
            </a:endParaRPr>
          </a:p>
          <a:p>
            <a:pPr lvl="1" marL="565785" marR="202565" indent="-228600">
              <a:lnSpc>
                <a:spcPct val="125200"/>
              </a:lnSpc>
              <a:spcBef>
                <a:spcPts val="490"/>
              </a:spcBef>
              <a:buFont typeface="Arial MT"/>
              <a:buChar char="•"/>
              <a:tabLst>
                <a:tab pos="565785" algn="l"/>
              </a:tabLst>
            </a:pPr>
            <a:r>
              <a:rPr dirty="0" sz="1550" spc="-20">
                <a:latin typeface="Verdana"/>
                <a:cs typeface="Verdana"/>
              </a:rPr>
              <a:t>Create</a:t>
            </a:r>
            <a:r>
              <a:rPr dirty="0" sz="1550" spc="-75">
                <a:latin typeface="Verdana"/>
                <a:cs typeface="Verdana"/>
              </a:rPr>
              <a:t> </a:t>
            </a:r>
            <a:r>
              <a:rPr dirty="0" sz="1550" spc="-20">
                <a:latin typeface="Verdana"/>
                <a:cs typeface="Verdana"/>
              </a:rPr>
              <a:t>an</a:t>
            </a:r>
            <a:r>
              <a:rPr dirty="0" sz="1550" spc="-185">
                <a:latin typeface="Verdana"/>
                <a:cs typeface="Verdana"/>
              </a:rPr>
              <a:t> </a:t>
            </a:r>
            <a:r>
              <a:rPr dirty="0" sz="1550" spc="-65">
                <a:latin typeface="Verdana"/>
                <a:cs typeface="Verdana"/>
              </a:rPr>
              <a:t>initial</a:t>
            </a:r>
            <a:r>
              <a:rPr dirty="0" sz="1550" spc="-250">
                <a:latin typeface="Verdana"/>
                <a:cs typeface="Verdana"/>
              </a:rPr>
              <a:t> </a:t>
            </a:r>
            <a:r>
              <a:rPr dirty="0" sz="1550" spc="-60">
                <a:latin typeface="Verdana"/>
                <a:cs typeface="Verdana"/>
              </a:rPr>
              <a:t>model</a:t>
            </a:r>
            <a:r>
              <a:rPr dirty="0" sz="1550" spc="-130">
                <a:latin typeface="Verdana"/>
                <a:cs typeface="Verdana"/>
              </a:rPr>
              <a:t> </a:t>
            </a:r>
            <a:r>
              <a:rPr dirty="0" sz="1550" spc="-10">
                <a:latin typeface="Verdana"/>
                <a:cs typeface="Verdana"/>
              </a:rPr>
              <a:t>based</a:t>
            </a:r>
            <a:r>
              <a:rPr dirty="0" sz="1550" spc="-15">
                <a:latin typeface="Verdana"/>
                <a:cs typeface="Verdana"/>
              </a:rPr>
              <a:t> </a:t>
            </a:r>
            <a:r>
              <a:rPr dirty="0" sz="1550" spc="-35">
                <a:latin typeface="Verdana"/>
                <a:cs typeface="Verdana"/>
              </a:rPr>
              <a:t>on</a:t>
            </a:r>
            <a:r>
              <a:rPr dirty="0" sz="1550" spc="-185">
                <a:latin typeface="Verdana"/>
                <a:cs typeface="Verdana"/>
              </a:rPr>
              <a:t> </a:t>
            </a:r>
            <a:r>
              <a:rPr dirty="0" sz="1550" spc="-25">
                <a:latin typeface="Verdana"/>
                <a:cs typeface="Verdana"/>
              </a:rPr>
              <a:t>the </a:t>
            </a:r>
            <a:r>
              <a:rPr dirty="0" sz="1550" spc="-20">
                <a:latin typeface="Verdana"/>
                <a:cs typeface="Verdana"/>
              </a:rPr>
              <a:t>data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46149" y="3569302"/>
            <a:ext cx="3726815" cy="1772920"/>
          </a:xfrm>
          <a:prstGeom prst="rect">
            <a:avLst/>
          </a:prstGeom>
        </p:spPr>
        <p:txBody>
          <a:bodyPr wrap="square" lIns="0" tIns="116839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19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1800" b="1">
                <a:latin typeface="Tahoma"/>
                <a:cs typeface="Tahoma"/>
              </a:rPr>
              <a:t>Phase</a:t>
            </a:r>
            <a:r>
              <a:rPr dirty="0" sz="1800" spc="-125" b="1">
                <a:latin typeface="Tahoma"/>
                <a:cs typeface="Tahoma"/>
              </a:rPr>
              <a:t> </a:t>
            </a:r>
            <a:r>
              <a:rPr dirty="0" sz="1800" spc="-25" b="1">
                <a:latin typeface="Tahoma"/>
                <a:cs typeface="Tahoma"/>
              </a:rPr>
              <a:t>2:</a:t>
            </a:r>
            <a:endParaRPr sz="1800">
              <a:latin typeface="Tahoma"/>
              <a:cs typeface="Tahoma"/>
            </a:endParaRPr>
          </a:p>
          <a:p>
            <a:pPr lvl="1" marL="565785" marR="127635" indent="-228600">
              <a:lnSpc>
                <a:spcPct val="125299"/>
              </a:lnSpc>
              <a:spcBef>
                <a:spcPts val="235"/>
              </a:spcBef>
              <a:buFont typeface="Arial MT"/>
              <a:buChar char="•"/>
              <a:tabLst>
                <a:tab pos="565785" algn="l"/>
              </a:tabLst>
            </a:pPr>
            <a:r>
              <a:rPr dirty="0" sz="1550" spc="-40">
                <a:latin typeface="Verdana"/>
                <a:cs typeface="Verdana"/>
              </a:rPr>
              <a:t>Develop</a:t>
            </a:r>
            <a:r>
              <a:rPr dirty="0" sz="1550" spc="-100">
                <a:latin typeface="Verdana"/>
                <a:cs typeface="Verdana"/>
              </a:rPr>
              <a:t> </a:t>
            </a:r>
            <a:r>
              <a:rPr dirty="0" sz="1550" spc="-30">
                <a:latin typeface="Verdana"/>
                <a:cs typeface="Verdana"/>
              </a:rPr>
              <a:t>website</a:t>
            </a:r>
            <a:r>
              <a:rPr dirty="0" sz="1550" spc="-55">
                <a:latin typeface="Verdana"/>
                <a:cs typeface="Verdana"/>
              </a:rPr>
              <a:t> </a:t>
            </a:r>
            <a:r>
              <a:rPr dirty="0" sz="1550" spc="-35">
                <a:latin typeface="Verdana"/>
                <a:cs typeface="Verdana"/>
              </a:rPr>
              <a:t>and</a:t>
            </a:r>
            <a:r>
              <a:rPr dirty="0" sz="1550" spc="-190">
                <a:latin typeface="Verdana"/>
                <a:cs typeface="Verdana"/>
              </a:rPr>
              <a:t> </a:t>
            </a:r>
            <a:r>
              <a:rPr dirty="0" sz="1550" spc="-30">
                <a:latin typeface="Verdana"/>
                <a:cs typeface="Verdana"/>
              </a:rPr>
              <a:t>display</a:t>
            </a:r>
            <a:r>
              <a:rPr dirty="0" sz="1550" spc="-265">
                <a:latin typeface="Verdana"/>
                <a:cs typeface="Verdana"/>
              </a:rPr>
              <a:t> </a:t>
            </a:r>
            <a:r>
              <a:rPr dirty="0" sz="1550" spc="-25">
                <a:latin typeface="Verdana"/>
                <a:cs typeface="Verdana"/>
              </a:rPr>
              <a:t>the </a:t>
            </a:r>
            <a:r>
              <a:rPr dirty="0" sz="1550" spc="-60">
                <a:latin typeface="Verdana"/>
                <a:cs typeface="Verdana"/>
              </a:rPr>
              <a:t>resultant</a:t>
            </a:r>
            <a:r>
              <a:rPr dirty="0" sz="1550" spc="-70">
                <a:latin typeface="Verdana"/>
                <a:cs typeface="Verdana"/>
              </a:rPr>
              <a:t> </a:t>
            </a:r>
            <a:r>
              <a:rPr dirty="0" sz="1550" spc="-20">
                <a:latin typeface="Verdana"/>
                <a:cs typeface="Verdana"/>
              </a:rPr>
              <a:t>data</a:t>
            </a:r>
            <a:endParaRPr sz="1550">
              <a:latin typeface="Verdana"/>
              <a:cs typeface="Verdana"/>
            </a:endParaRPr>
          </a:p>
          <a:p>
            <a:pPr lvl="1" marL="565785" indent="-230504">
              <a:lnSpc>
                <a:spcPct val="100000"/>
              </a:lnSpc>
              <a:spcBef>
                <a:spcPts val="1155"/>
              </a:spcBef>
              <a:buFont typeface="Arial MT"/>
              <a:buChar char="•"/>
              <a:tabLst>
                <a:tab pos="565785" algn="l"/>
              </a:tabLst>
            </a:pPr>
            <a:r>
              <a:rPr dirty="0" sz="1550">
                <a:latin typeface="Verdana"/>
                <a:cs typeface="Verdana"/>
              </a:rPr>
              <a:t>Host</a:t>
            </a:r>
            <a:r>
              <a:rPr dirty="0" sz="1550" spc="-110">
                <a:latin typeface="Verdana"/>
                <a:cs typeface="Verdana"/>
              </a:rPr>
              <a:t> </a:t>
            </a:r>
            <a:r>
              <a:rPr dirty="0" sz="1550" spc="-55">
                <a:latin typeface="Verdana"/>
                <a:cs typeface="Verdana"/>
              </a:rPr>
              <a:t>the</a:t>
            </a:r>
            <a:r>
              <a:rPr dirty="0" sz="1550" spc="-170">
                <a:latin typeface="Verdana"/>
                <a:cs typeface="Verdana"/>
              </a:rPr>
              <a:t> </a:t>
            </a:r>
            <a:r>
              <a:rPr dirty="0" sz="1550" spc="-10">
                <a:latin typeface="Verdana"/>
                <a:cs typeface="Verdana"/>
              </a:rPr>
              <a:t>website</a:t>
            </a:r>
            <a:endParaRPr sz="1550">
              <a:latin typeface="Verdana"/>
              <a:cs typeface="Verdana"/>
            </a:endParaRPr>
          </a:p>
          <a:p>
            <a:pPr lvl="1" marL="565785" indent="-230504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565785" algn="l"/>
              </a:tabLst>
            </a:pPr>
            <a:r>
              <a:rPr dirty="0" sz="1550" spc="-20">
                <a:latin typeface="Verdana"/>
                <a:cs typeface="Verdana"/>
              </a:rPr>
              <a:t>Create</a:t>
            </a:r>
            <a:r>
              <a:rPr dirty="0" sz="1550" spc="-50">
                <a:latin typeface="Verdana"/>
                <a:cs typeface="Verdana"/>
              </a:rPr>
              <a:t> </a:t>
            </a:r>
            <a:r>
              <a:rPr dirty="0" sz="1550" spc="-75">
                <a:latin typeface="Verdana"/>
                <a:cs typeface="Verdana"/>
              </a:rPr>
              <a:t>anomaly</a:t>
            </a:r>
            <a:r>
              <a:rPr dirty="0" sz="1550" spc="-130">
                <a:latin typeface="Verdana"/>
                <a:cs typeface="Verdana"/>
              </a:rPr>
              <a:t> </a:t>
            </a:r>
            <a:r>
              <a:rPr dirty="0" sz="1550" spc="-35">
                <a:latin typeface="Verdana"/>
                <a:cs typeface="Verdana"/>
              </a:rPr>
              <a:t>detection</a:t>
            </a:r>
            <a:r>
              <a:rPr dirty="0" sz="1550" spc="-60">
                <a:latin typeface="Verdana"/>
                <a:cs typeface="Verdana"/>
              </a:rPr>
              <a:t> </a:t>
            </a:r>
            <a:r>
              <a:rPr dirty="0" sz="1550" spc="-30">
                <a:latin typeface="Verdana"/>
                <a:cs typeface="Verdana"/>
              </a:rPr>
              <a:t>system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650863" y="1969389"/>
            <a:ext cx="11836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2565" indent="-1898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02565" algn="l"/>
              </a:tabLst>
            </a:pPr>
            <a:r>
              <a:rPr dirty="0" sz="1800" spc="-10" b="1">
                <a:latin typeface="Tahoma"/>
                <a:cs typeface="Tahoma"/>
              </a:rPr>
              <a:t>Phase</a:t>
            </a:r>
            <a:r>
              <a:rPr dirty="0" sz="1800" spc="-90" b="1">
                <a:latin typeface="Tahoma"/>
                <a:cs typeface="Tahoma"/>
              </a:rPr>
              <a:t> </a:t>
            </a:r>
            <a:r>
              <a:rPr dirty="0" sz="1800" spc="-25" b="1">
                <a:latin typeface="Tahoma"/>
                <a:cs typeface="Tahoma"/>
              </a:rPr>
              <a:t>3: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108697" y="2230958"/>
            <a:ext cx="3669029" cy="1245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250190" indent="-287020">
              <a:lnSpc>
                <a:spcPct val="129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550" spc="-65">
                <a:latin typeface="Verdana"/>
                <a:cs typeface="Verdana"/>
              </a:rPr>
              <a:t>Train</a:t>
            </a:r>
            <a:r>
              <a:rPr dirty="0" sz="1550" spc="-150">
                <a:latin typeface="Verdana"/>
                <a:cs typeface="Verdana"/>
              </a:rPr>
              <a:t> </a:t>
            </a:r>
            <a:r>
              <a:rPr dirty="0" sz="1550" spc="-55">
                <a:latin typeface="Verdana"/>
                <a:cs typeface="Verdana"/>
              </a:rPr>
              <a:t>the</a:t>
            </a:r>
            <a:r>
              <a:rPr dirty="0" sz="1550" spc="-150">
                <a:latin typeface="Verdana"/>
                <a:cs typeface="Verdana"/>
              </a:rPr>
              <a:t> </a:t>
            </a:r>
            <a:r>
              <a:rPr dirty="0" sz="1550" spc="-60">
                <a:latin typeface="Verdana"/>
                <a:cs typeface="Verdana"/>
              </a:rPr>
              <a:t>model</a:t>
            </a:r>
            <a:r>
              <a:rPr dirty="0" sz="1550" spc="-20">
                <a:latin typeface="Verdana"/>
                <a:cs typeface="Verdana"/>
              </a:rPr>
              <a:t> </a:t>
            </a:r>
            <a:r>
              <a:rPr dirty="0" sz="1550" spc="-35">
                <a:latin typeface="Verdana"/>
                <a:cs typeface="Verdana"/>
              </a:rPr>
              <a:t>on</a:t>
            </a:r>
            <a:r>
              <a:rPr dirty="0" sz="1550" spc="-155">
                <a:latin typeface="Verdana"/>
                <a:cs typeface="Verdana"/>
              </a:rPr>
              <a:t> </a:t>
            </a:r>
            <a:r>
              <a:rPr dirty="0" sz="1550" spc="-50">
                <a:latin typeface="Verdana"/>
                <a:cs typeface="Verdana"/>
              </a:rPr>
              <a:t>real</a:t>
            </a:r>
            <a:r>
              <a:rPr dirty="0" sz="1550" spc="-120">
                <a:latin typeface="Verdana"/>
                <a:cs typeface="Verdana"/>
              </a:rPr>
              <a:t> </a:t>
            </a:r>
            <a:r>
              <a:rPr dirty="0" sz="1550" spc="-40">
                <a:latin typeface="Verdana"/>
                <a:cs typeface="Verdana"/>
              </a:rPr>
              <a:t>data</a:t>
            </a:r>
            <a:r>
              <a:rPr dirty="0" sz="1550" spc="-110">
                <a:latin typeface="Verdana"/>
                <a:cs typeface="Verdana"/>
              </a:rPr>
              <a:t> </a:t>
            </a:r>
            <a:r>
              <a:rPr dirty="0" sz="1550" spc="-25">
                <a:latin typeface="Verdana"/>
                <a:cs typeface="Verdana"/>
              </a:rPr>
              <a:t>from </a:t>
            </a:r>
            <a:r>
              <a:rPr dirty="0" sz="1550" spc="-10">
                <a:latin typeface="Verdana"/>
                <a:cs typeface="Verdana"/>
              </a:rPr>
              <a:t>Satellites</a:t>
            </a:r>
            <a:endParaRPr sz="1550">
              <a:latin typeface="Verdana"/>
              <a:cs typeface="Verdana"/>
            </a:endParaRPr>
          </a:p>
          <a:p>
            <a:pPr marL="299085" marR="5080" indent="-287020">
              <a:lnSpc>
                <a:spcPct val="129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1550" spc="-30">
                <a:latin typeface="Verdana"/>
                <a:cs typeface="Verdana"/>
              </a:rPr>
              <a:t>Calculate</a:t>
            </a:r>
            <a:r>
              <a:rPr dirty="0" sz="1550" spc="-85">
                <a:latin typeface="Verdana"/>
                <a:cs typeface="Verdana"/>
              </a:rPr>
              <a:t> </a:t>
            </a:r>
            <a:r>
              <a:rPr dirty="0" sz="1550" spc="-35">
                <a:latin typeface="Verdana"/>
                <a:cs typeface="Verdana"/>
              </a:rPr>
              <a:t>and</a:t>
            </a:r>
            <a:r>
              <a:rPr dirty="0" sz="1550" spc="-100">
                <a:latin typeface="Verdana"/>
                <a:cs typeface="Verdana"/>
              </a:rPr>
              <a:t> </a:t>
            </a:r>
            <a:r>
              <a:rPr dirty="0" sz="1550" spc="-80">
                <a:latin typeface="Verdana"/>
                <a:cs typeface="Verdana"/>
              </a:rPr>
              <a:t>verify</a:t>
            </a:r>
            <a:r>
              <a:rPr dirty="0" sz="1550" spc="-75">
                <a:latin typeface="Verdana"/>
                <a:cs typeface="Verdana"/>
              </a:rPr>
              <a:t> </a:t>
            </a:r>
            <a:r>
              <a:rPr dirty="0" sz="1550" spc="-55">
                <a:latin typeface="Verdana"/>
                <a:cs typeface="Verdana"/>
              </a:rPr>
              <a:t>the</a:t>
            </a:r>
            <a:r>
              <a:rPr dirty="0" sz="1550" spc="-170">
                <a:latin typeface="Verdana"/>
                <a:cs typeface="Verdana"/>
              </a:rPr>
              <a:t> </a:t>
            </a:r>
            <a:r>
              <a:rPr dirty="0" sz="1550" spc="-20">
                <a:latin typeface="Verdana"/>
                <a:cs typeface="Verdana"/>
              </a:rPr>
              <a:t>accuracy</a:t>
            </a:r>
            <a:r>
              <a:rPr dirty="0" sz="1550" spc="-55">
                <a:latin typeface="Verdana"/>
                <a:cs typeface="Verdana"/>
              </a:rPr>
              <a:t> </a:t>
            </a:r>
            <a:r>
              <a:rPr dirty="0" sz="1550" spc="-35">
                <a:latin typeface="Verdana"/>
                <a:cs typeface="Verdana"/>
              </a:rPr>
              <a:t>of </a:t>
            </a:r>
            <a:r>
              <a:rPr dirty="0" sz="1550" spc="-40">
                <a:latin typeface="Verdana"/>
                <a:cs typeface="Verdana"/>
              </a:rPr>
              <a:t>predictions </a:t>
            </a:r>
            <a:r>
              <a:rPr dirty="0" sz="1550" spc="-60">
                <a:latin typeface="Verdana"/>
                <a:cs typeface="Verdana"/>
              </a:rPr>
              <a:t>with</a:t>
            </a:r>
            <a:r>
              <a:rPr dirty="0" sz="1550" spc="-75">
                <a:latin typeface="Verdana"/>
                <a:cs typeface="Verdana"/>
              </a:rPr>
              <a:t> </a:t>
            </a:r>
            <a:r>
              <a:rPr dirty="0" sz="1550" spc="-50">
                <a:latin typeface="Verdana"/>
                <a:cs typeface="Verdana"/>
              </a:rPr>
              <a:t>real</a:t>
            </a:r>
            <a:r>
              <a:rPr dirty="0" sz="1550" spc="-8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TEC</a:t>
            </a:r>
            <a:r>
              <a:rPr dirty="0" sz="1550" spc="105">
                <a:latin typeface="Verdana"/>
                <a:cs typeface="Verdana"/>
              </a:rPr>
              <a:t> </a:t>
            </a:r>
            <a:r>
              <a:rPr dirty="0" sz="1550" spc="-25">
                <a:latin typeface="Verdana"/>
                <a:cs typeface="Verdana"/>
              </a:rPr>
              <a:t>variations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650863" y="3609797"/>
            <a:ext cx="119253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2565" indent="-1898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02565" algn="l"/>
              </a:tabLst>
            </a:pPr>
            <a:r>
              <a:rPr dirty="0" sz="1800" spc="-10" b="1">
                <a:latin typeface="Tahoma"/>
                <a:cs typeface="Tahoma"/>
              </a:rPr>
              <a:t>Phase</a:t>
            </a:r>
            <a:r>
              <a:rPr dirty="0" sz="1800" spc="-95" b="1">
                <a:latin typeface="Tahoma"/>
                <a:cs typeface="Tahoma"/>
              </a:rPr>
              <a:t> </a:t>
            </a:r>
            <a:r>
              <a:rPr dirty="0" sz="1800" spc="-25" b="1">
                <a:latin typeface="Tahoma"/>
                <a:cs typeface="Tahoma"/>
              </a:rPr>
              <a:t>4: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108697" y="3825239"/>
            <a:ext cx="3530600" cy="1551940"/>
          </a:xfrm>
          <a:prstGeom prst="rect">
            <a:avLst/>
          </a:prstGeom>
        </p:spPr>
        <p:txBody>
          <a:bodyPr wrap="square" lIns="0" tIns="15049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18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550" spc="-55">
                <a:latin typeface="Verdana"/>
                <a:cs typeface="Verdana"/>
              </a:rPr>
              <a:t>Display</a:t>
            </a:r>
            <a:r>
              <a:rPr dirty="0" sz="1550" spc="-90">
                <a:latin typeface="Verdana"/>
                <a:cs typeface="Verdana"/>
              </a:rPr>
              <a:t> </a:t>
            </a:r>
            <a:r>
              <a:rPr dirty="0" sz="1550" spc="-50">
                <a:latin typeface="Verdana"/>
                <a:cs typeface="Verdana"/>
              </a:rPr>
              <a:t>data</a:t>
            </a:r>
            <a:r>
              <a:rPr dirty="0" sz="1550" spc="-190">
                <a:latin typeface="Verdana"/>
                <a:cs typeface="Verdana"/>
              </a:rPr>
              <a:t> </a:t>
            </a:r>
            <a:r>
              <a:rPr dirty="0" sz="1550" spc="-40">
                <a:latin typeface="Verdana"/>
                <a:cs typeface="Verdana"/>
              </a:rPr>
              <a:t>in</a:t>
            </a:r>
            <a:r>
              <a:rPr dirty="0" sz="1550" spc="-155">
                <a:latin typeface="Verdana"/>
                <a:cs typeface="Verdana"/>
              </a:rPr>
              <a:t> </a:t>
            </a:r>
            <a:r>
              <a:rPr dirty="0" sz="1550" spc="-40">
                <a:latin typeface="Verdana"/>
                <a:cs typeface="Verdana"/>
              </a:rPr>
              <a:t>easy</a:t>
            </a:r>
            <a:r>
              <a:rPr dirty="0" sz="1550" spc="-100">
                <a:latin typeface="Verdana"/>
                <a:cs typeface="Verdana"/>
              </a:rPr>
              <a:t> </a:t>
            </a:r>
            <a:r>
              <a:rPr dirty="0" sz="1550" spc="-30">
                <a:latin typeface="Verdana"/>
                <a:cs typeface="Verdana"/>
              </a:rPr>
              <a:t>to</a:t>
            </a:r>
            <a:r>
              <a:rPr dirty="0" sz="1550" spc="-85">
                <a:latin typeface="Verdana"/>
                <a:cs typeface="Verdana"/>
              </a:rPr>
              <a:t> </a:t>
            </a:r>
            <a:r>
              <a:rPr dirty="0" sz="1550" spc="-35">
                <a:latin typeface="Verdana"/>
                <a:cs typeface="Verdana"/>
              </a:rPr>
              <a:t>understand</a:t>
            </a:r>
            <a:endParaRPr sz="155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1080"/>
              </a:spcBef>
            </a:pPr>
            <a:r>
              <a:rPr dirty="0" sz="1550" spc="-25">
                <a:latin typeface="Verdana"/>
                <a:cs typeface="Verdana"/>
              </a:rPr>
              <a:t>charts</a:t>
            </a:r>
            <a:r>
              <a:rPr dirty="0" sz="1550" spc="-50">
                <a:latin typeface="Verdana"/>
                <a:cs typeface="Verdana"/>
              </a:rPr>
              <a:t> </a:t>
            </a:r>
            <a:r>
              <a:rPr dirty="0" sz="1550" spc="-35">
                <a:latin typeface="Verdana"/>
                <a:cs typeface="Verdana"/>
              </a:rPr>
              <a:t>and</a:t>
            </a:r>
            <a:r>
              <a:rPr dirty="0" sz="1550" spc="-190">
                <a:latin typeface="Verdana"/>
                <a:cs typeface="Verdana"/>
              </a:rPr>
              <a:t> </a:t>
            </a:r>
            <a:r>
              <a:rPr dirty="0" sz="1550" spc="-45">
                <a:latin typeface="Verdana"/>
                <a:cs typeface="Verdana"/>
              </a:rPr>
              <a:t>heat</a:t>
            </a:r>
            <a:r>
              <a:rPr dirty="0" sz="1550" spc="-125">
                <a:latin typeface="Verdana"/>
                <a:cs typeface="Verdana"/>
              </a:rPr>
              <a:t> </a:t>
            </a:r>
            <a:r>
              <a:rPr dirty="0" sz="1550" spc="-65">
                <a:latin typeface="Verdana"/>
                <a:cs typeface="Verdana"/>
              </a:rPr>
              <a:t>maps</a:t>
            </a:r>
            <a:r>
              <a:rPr dirty="0" sz="1550" spc="-120">
                <a:latin typeface="Verdana"/>
                <a:cs typeface="Verdana"/>
              </a:rPr>
              <a:t> </a:t>
            </a:r>
            <a:r>
              <a:rPr dirty="0" sz="1550" spc="-30">
                <a:latin typeface="Verdana"/>
                <a:cs typeface="Verdana"/>
              </a:rPr>
              <a:t>on</a:t>
            </a:r>
            <a:r>
              <a:rPr dirty="0" sz="1550" spc="-110">
                <a:latin typeface="Verdana"/>
                <a:cs typeface="Verdana"/>
              </a:rPr>
              <a:t> </a:t>
            </a:r>
            <a:r>
              <a:rPr dirty="0" sz="1550" spc="-10">
                <a:latin typeface="Verdana"/>
                <a:cs typeface="Verdana"/>
              </a:rPr>
              <a:t>website</a:t>
            </a:r>
            <a:endParaRPr sz="155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550" spc="-20">
                <a:latin typeface="Verdana"/>
                <a:cs typeface="Verdana"/>
              </a:rPr>
              <a:t>Create</a:t>
            </a:r>
            <a:r>
              <a:rPr dirty="0" sz="1550" spc="-80">
                <a:latin typeface="Verdana"/>
                <a:cs typeface="Verdana"/>
              </a:rPr>
              <a:t> </a:t>
            </a:r>
            <a:r>
              <a:rPr dirty="0" sz="1550" spc="-50">
                <a:latin typeface="Verdana"/>
                <a:cs typeface="Verdana"/>
              </a:rPr>
              <a:t>alert</a:t>
            </a:r>
            <a:r>
              <a:rPr dirty="0" sz="1550" spc="-125">
                <a:latin typeface="Verdana"/>
                <a:cs typeface="Verdana"/>
              </a:rPr>
              <a:t> </a:t>
            </a:r>
            <a:r>
              <a:rPr dirty="0" sz="1550" spc="-10">
                <a:latin typeface="Verdana"/>
                <a:cs typeface="Verdana"/>
              </a:rPr>
              <a:t>module</a:t>
            </a:r>
            <a:endParaRPr sz="155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550" spc="-70">
                <a:latin typeface="Verdana"/>
                <a:cs typeface="Verdana"/>
              </a:rPr>
              <a:t>Write</a:t>
            </a:r>
            <a:r>
              <a:rPr dirty="0" sz="1550" spc="-80">
                <a:latin typeface="Verdana"/>
                <a:cs typeface="Verdana"/>
              </a:rPr>
              <a:t> </a:t>
            </a:r>
            <a:r>
              <a:rPr dirty="0" sz="1550" spc="-50">
                <a:latin typeface="Verdana"/>
                <a:cs typeface="Verdana"/>
              </a:rPr>
              <a:t>documentations</a:t>
            </a:r>
            <a:r>
              <a:rPr dirty="0" sz="1550" spc="-20">
                <a:latin typeface="Verdana"/>
                <a:cs typeface="Verdana"/>
              </a:rPr>
              <a:t> </a:t>
            </a:r>
            <a:r>
              <a:rPr dirty="0" sz="1550" spc="-30">
                <a:latin typeface="Verdana"/>
                <a:cs typeface="Verdana"/>
              </a:rPr>
              <a:t>on</a:t>
            </a:r>
            <a:r>
              <a:rPr dirty="0" sz="1550" spc="-95">
                <a:latin typeface="Verdana"/>
                <a:cs typeface="Verdana"/>
              </a:rPr>
              <a:t> </a:t>
            </a:r>
            <a:r>
              <a:rPr dirty="0" sz="1550" spc="-10">
                <a:latin typeface="Verdana"/>
                <a:cs typeface="Verdana"/>
              </a:rPr>
              <a:t>findings</a:t>
            </a:r>
            <a:endParaRPr sz="15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89457" rIns="0" bIns="0" rtlCol="0" vert="horz">
            <a:spAutoFit/>
          </a:bodyPr>
          <a:lstStyle/>
          <a:p>
            <a:pPr marL="2240280">
              <a:lnSpc>
                <a:spcPct val="100000"/>
              </a:lnSpc>
              <a:spcBef>
                <a:spcPts val="100"/>
              </a:spcBef>
            </a:pPr>
            <a:r>
              <a:rPr dirty="0" spc="-35"/>
              <a:t>Status</a:t>
            </a:r>
            <a:r>
              <a:rPr dirty="0" spc="-229"/>
              <a:t> </a:t>
            </a:r>
            <a:r>
              <a:rPr dirty="0"/>
              <a:t>of</a:t>
            </a:r>
            <a:r>
              <a:rPr dirty="0" spc="-180"/>
              <a:t> </a:t>
            </a:r>
            <a:r>
              <a:rPr dirty="0" spc="-10"/>
              <a:t>Proficiency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56732" y="3400042"/>
            <a:ext cx="6335268" cy="345795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156512" y="2089759"/>
            <a:ext cx="9729470" cy="28975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marR="92075" indent="-228600">
              <a:lnSpc>
                <a:spcPct val="1125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000" spc="-40">
                <a:latin typeface="Verdana"/>
                <a:cs typeface="Verdana"/>
              </a:rPr>
              <a:t>Research</a:t>
            </a:r>
            <a:r>
              <a:rPr dirty="0" sz="2000" spc="-265">
                <a:latin typeface="Verdana"/>
                <a:cs typeface="Verdana"/>
              </a:rPr>
              <a:t> </a:t>
            </a:r>
            <a:r>
              <a:rPr dirty="0" sz="2000" spc="-55">
                <a:latin typeface="Verdana"/>
                <a:cs typeface="Verdana"/>
              </a:rPr>
              <a:t>papers</a:t>
            </a:r>
            <a:r>
              <a:rPr dirty="0" sz="2000" spc="-260">
                <a:latin typeface="Verdana"/>
                <a:cs typeface="Verdana"/>
              </a:rPr>
              <a:t> </a:t>
            </a:r>
            <a:r>
              <a:rPr dirty="0" sz="2000" spc="-60">
                <a:latin typeface="Verdana"/>
                <a:cs typeface="Verdana"/>
              </a:rPr>
              <a:t>read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75">
                <a:latin typeface="Verdana"/>
                <a:cs typeface="Verdana"/>
              </a:rPr>
              <a:t>and</a:t>
            </a:r>
            <a:r>
              <a:rPr dirty="0" sz="2000" spc="-229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concept</a:t>
            </a:r>
            <a:r>
              <a:rPr dirty="0" sz="2000" spc="-320">
                <a:latin typeface="Verdana"/>
                <a:cs typeface="Verdana"/>
              </a:rPr>
              <a:t> </a:t>
            </a:r>
            <a:r>
              <a:rPr dirty="0" sz="2000" spc="-70">
                <a:latin typeface="Verdana"/>
                <a:cs typeface="Verdana"/>
              </a:rPr>
              <a:t>about</a:t>
            </a:r>
            <a:r>
              <a:rPr dirty="0" sz="2000" spc="-204">
                <a:latin typeface="Verdana"/>
                <a:cs typeface="Verdana"/>
              </a:rPr>
              <a:t> </a:t>
            </a:r>
            <a:r>
              <a:rPr dirty="0" sz="2000" spc="60">
                <a:latin typeface="Verdana"/>
                <a:cs typeface="Verdana"/>
              </a:rPr>
              <a:t>TEC</a:t>
            </a:r>
            <a:r>
              <a:rPr dirty="0" sz="2000" spc="-110">
                <a:latin typeface="Verdana"/>
                <a:cs typeface="Verdana"/>
              </a:rPr>
              <a:t> </a:t>
            </a:r>
            <a:r>
              <a:rPr dirty="0" sz="2000" spc="-105">
                <a:latin typeface="Verdana"/>
                <a:cs typeface="Verdana"/>
              </a:rPr>
              <a:t>variations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-110">
                <a:latin typeface="Verdana"/>
                <a:cs typeface="Verdana"/>
              </a:rPr>
              <a:t>have</a:t>
            </a:r>
            <a:r>
              <a:rPr dirty="0" sz="2000" spc="-225">
                <a:latin typeface="Verdana"/>
                <a:cs typeface="Verdana"/>
              </a:rPr>
              <a:t> </a:t>
            </a:r>
            <a:r>
              <a:rPr dirty="0" sz="2000" spc="-45">
                <a:latin typeface="Verdana"/>
                <a:cs typeface="Verdana"/>
              </a:rPr>
              <a:t>been</a:t>
            </a:r>
            <a:r>
              <a:rPr dirty="0" sz="2000" spc="-37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understood </a:t>
            </a:r>
            <a:r>
              <a:rPr dirty="0" sz="2000" spc="-60">
                <a:latin typeface="Verdana"/>
                <a:cs typeface="Verdana"/>
              </a:rPr>
              <a:t>to</a:t>
            </a:r>
            <a:r>
              <a:rPr dirty="0" sz="2000" spc="-19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</a:t>
            </a:r>
            <a:r>
              <a:rPr dirty="0" sz="2000" spc="-265">
                <a:latin typeface="Verdana"/>
                <a:cs typeface="Verdana"/>
              </a:rPr>
              <a:t> </a:t>
            </a:r>
            <a:r>
              <a:rPr dirty="0" sz="2000" spc="-60">
                <a:latin typeface="Verdana"/>
                <a:cs typeface="Verdana"/>
              </a:rPr>
              <a:t>certain</a:t>
            </a:r>
            <a:r>
              <a:rPr dirty="0" sz="2000" spc="-31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level.</a:t>
            </a:r>
            <a:endParaRPr sz="2000">
              <a:latin typeface="Verdana"/>
              <a:cs typeface="Verdana"/>
            </a:endParaRPr>
          </a:p>
          <a:p>
            <a:pPr marL="240665" marR="5080" indent="-228600">
              <a:lnSpc>
                <a:spcPct val="108600"/>
              </a:lnSpc>
              <a:spcBef>
                <a:spcPts val="99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000" spc="-75">
                <a:latin typeface="Verdana"/>
                <a:cs typeface="Verdana"/>
              </a:rPr>
              <a:t>Preparation</a:t>
            </a:r>
            <a:r>
              <a:rPr dirty="0" sz="2000" spc="-30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of</a:t>
            </a:r>
            <a:r>
              <a:rPr dirty="0" sz="2000" spc="-204">
                <a:latin typeface="Verdana"/>
                <a:cs typeface="Verdana"/>
              </a:rPr>
              <a:t> </a:t>
            </a:r>
            <a:r>
              <a:rPr dirty="0" sz="2000" spc="-100">
                <a:latin typeface="Verdana"/>
                <a:cs typeface="Verdana"/>
              </a:rPr>
              <a:t>forming</a:t>
            </a:r>
            <a:r>
              <a:rPr dirty="0" sz="2000" spc="-254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 spc="-65">
                <a:latin typeface="Verdana"/>
                <a:cs typeface="Verdana"/>
              </a:rPr>
              <a:t>dataset</a:t>
            </a:r>
            <a:r>
              <a:rPr dirty="0" sz="2000" spc="-26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of</a:t>
            </a:r>
            <a:r>
              <a:rPr dirty="0" sz="2000" spc="-200">
                <a:latin typeface="Verdana"/>
                <a:cs typeface="Verdana"/>
              </a:rPr>
              <a:t> </a:t>
            </a:r>
            <a:r>
              <a:rPr dirty="0" sz="2000" spc="-70">
                <a:latin typeface="Verdana"/>
                <a:cs typeface="Verdana"/>
              </a:rPr>
              <a:t>the</a:t>
            </a:r>
            <a:r>
              <a:rPr dirty="0" sz="2000" spc="-225">
                <a:latin typeface="Verdana"/>
                <a:cs typeface="Verdana"/>
              </a:rPr>
              <a:t> </a:t>
            </a:r>
            <a:r>
              <a:rPr dirty="0" sz="2000" spc="-90">
                <a:latin typeface="Verdana"/>
                <a:cs typeface="Verdana"/>
              </a:rPr>
              <a:t>problem</a:t>
            </a:r>
            <a:r>
              <a:rPr dirty="0" sz="2000" spc="-245">
                <a:latin typeface="Verdana"/>
                <a:cs typeface="Verdana"/>
              </a:rPr>
              <a:t> </a:t>
            </a:r>
            <a:r>
              <a:rPr dirty="0" sz="2000" spc="-35">
                <a:latin typeface="Verdana"/>
                <a:cs typeface="Verdana"/>
              </a:rPr>
              <a:t>is</a:t>
            </a:r>
            <a:r>
              <a:rPr dirty="0" sz="2000" spc="-195">
                <a:latin typeface="Verdana"/>
                <a:cs typeface="Verdana"/>
              </a:rPr>
              <a:t> </a:t>
            </a:r>
            <a:r>
              <a:rPr dirty="0" sz="2000" spc="-65">
                <a:latin typeface="Verdana"/>
                <a:cs typeface="Verdana"/>
              </a:rPr>
              <a:t>in</a:t>
            </a:r>
            <a:r>
              <a:rPr dirty="0" sz="2000" spc="-285">
                <a:latin typeface="Verdana"/>
                <a:cs typeface="Verdana"/>
              </a:rPr>
              <a:t> </a:t>
            </a:r>
            <a:r>
              <a:rPr dirty="0" sz="2000" spc="-45">
                <a:latin typeface="Verdana"/>
                <a:cs typeface="Verdana"/>
              </a:rPr>
              <a:t>progress</a:t>
            </a:r>
            <a:r>
              <a:rPr dirty="0" sz="2000" spc="-320">
                <a:latin typeface="Verdana"/>
                <a:cs typeface="Verdana"/>
              </a:rPr>
              <a:t> </a:t>
            </a:r>
            <a:r>
              <a:rPr dirty="0" sz="2000" spc="-75">
                <a:latin typeface="Verdana"/>
                <a:cs typeface="Verdana"/>
              </a:rPr>
              <a:t>and</a:t>
            </a:r>
            <a:r>
              <a:rPr dirty="0" sz="2000" spc="-254">
                <a:latin typeface="Verdana"/>
                <a:cs typeface="Verdana"/>
              </a:rPr>
              <a:t> </a:t>
            </a:r>
            <a:r>
              <a:rPr dirty="0" sz="2000" spc="-40">
                <a:latin typeface="Verdana"/>
                <a:cs typeface="Verdana"/>
              </a:rPr>
              <a:t>search</a:t>
            </a:r>
            <a:r>
              <a:rPr dirty="0" sz="2000" spc="-229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for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the </a:t>
            </a:r>
            <a:r>
              <a:rPr dirty="0" sz="2000" spc="-45">
                <a:latin typeface="Verdana"/>
                <a:cs typeface="Verdana"/>
              </a:rPr>
              <a:t>resources</a:t>
            </a:r>
            <a:r>
              <a:rPr dirty="0" sz="2000" spc="-240">
                <a:latin typeface="Verdana"/>
                <a:cs typeface="Verdana"/>
              </a:rPr>
              <a:t> </a:t>
            </a:r>
            <a:r>
              <a:rPr dirty="0" sz="2000" spc="-35">
                <a:latin typeface="Verdana"/>
                <a:cs typeface="Verdana"/>
              </a:rPr>
              <a:t>is</a:t>
            </a:r>
            <a:r>
              <a:rPr dirty="0" sz="2000" spc="-190">
                <a:latin typeface="Verdana"/>
                <a:cs typeface="Verdana"/>
              </a:rPr>
              <a:t> </a:t>
            </a:r>
            <a:r>
              <a:rPr dirty="0" sz="2000" spc="-85">
                <a:latin typeface="Verdana"/>
                <a:cs typeface="Verdana"/>
              </a:rPr>
              <a:t>currently</a:t>
            </a:r>
            <a:r>
              <a:rPr dirty="0" sz="2000" spc="-300">
                <a:latin typeface="Verdana"/>
                <a:cs typeface="Verdana"/>
              </a:rPr>
              <a:t> </a:t>
            </a:r>
            <a:r>
              <a:rPr dirty="0" sz="2000" spc="-75">
                <a:latin typeface="Verdana"/>
                <a:cs typeface="Verdana"/>
              </a:rPr>
              <a:t>being</a:t>
            </a:r>
            <a:r>
              <a:rPr dirty="0" sz="2000" spc="-270">
                <a:latin typeface="Verdana"/>
                <a:cs typeface="Verdana"/>
              </a:rPr>
              <a:t> </a:t>
            </a:r>
            <a:r>
              <a:rPr dirty="0" sz="2000" spc="-65">
                <a:latin typeface="Verdana"/>
                <a:cs typeface="Verdana"/>
              </a:rPr>
              <a:t>carried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-20">
                <a:latin typeface="Verdana"/>
                <a:cs typeface="Verdana"/>
              </a:rPr>
              <a:t>out.</a:t>
            </a:r>
            <a:endParaRPr sz="2000">
              <a:latin typeface="Verdana"/>
              <a:cs typeface="Verdana"/>
            </a:endParaRPr>
          </a:p>
          <a:p>
            <a:pPr marL="240665" indent="-227965">
              <a:lnSpc>
                <a:spcPct val="100000"/>
              </a:lnSpc>
              <a:spcBef>
                <a:spcPts val="1295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000" spc="-55">
                <a:latin typeface="Verdana"/>
                <a:cs typeface="Verdana"/>
              </a:rPr>
              <a:t>ISRO</a:t>
            </a:r>
            <a:r>
              <a:rPr dirty="0" sz="2000" spc="-229">
                <a:latin typeface="Verdana"/>
                <a:cs typeface="Verdana"/>
              </a:rPr>
              <a:t> </a:t>
            </a:r>
            <a:r>
              <a:rPr dirty="0" sz="2000" spc="-35">
                <a:latin typeface="Verdana"/>
                <a:cs typeface="Verdana"/>
              </a:rPr>
              <a:t>Mentors</a:t>
            </a:r>
            <a:r>
              <a:rPr dirty="0" sz="2000" spc="-330">
                <a:latin typeface="Verdana"/>
                <a:cs typeface="Verdana"/>
              </a:rPr>
              <a:t> </a:t>
            </a:r>
            <a:r>
              <a:rPr dirty="0" sz="2000" spc="-45">
                <a:latin typeface="Verdana"/>
                <a:cs typeface="Verdana"/>
              </a:rPr>
              <a:t>were</a:t>
            </a:r>
            <a:r>
              <a:rPr dirty="0" sz="2000" spc="-265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contacted</a:t>
            </a:r>
            <a:r>
              <a:rPr dirty="0" sz="2000" spc="-235">
                <a:latin typeface="Verdana"/>
                <a:cs typeface="Verdana"/>
              </a:rPr>
              <a:t> </a:t>
            </a:r>
            <a:r>
              <a:rPr dirty="0" sz="2000" spc="-30">
                <a:latin typeface="Verdana"/>
                <a:cs typeface="Verdana"/>
              </a:rPr>
              <a:t>to</a:t>
            </a:r>
            <a:r>
              <a:rPr dirty="0" sz="2000" spc="-210">
                <a:latin typeface="Verdana"/>
                <a:cs typeface="Verdana"/>
              </a:rPr>
              <a:t> </a:t>
            </a:r>
            <a:r>
              <a:rPr dirty="0" sz="2000" spc="-45">
                <a:latin typeface="Verdana"/>
                <a:cs typeface="Verdana"/>
              </a:rPr>
              <a:t>get</a:t>
            </a:r>
            <a:r>
              <a:rPr dirty="0" sz="2000" spc="-220">
                <a:latin typeface="Verdana"/>
                <a:cs typeface="Verdana"/>
              </a:rPr>
              <a:t> </a:t>
            </a:r>
            <a:r>
              <a:rPr dirty="0" sz="2000" spc="-100">
                <a:latin typeface="Verdana"/>
                <a:cs typeface="Verdana"/>
              </a:rPr>
              <a:t>relevant</a:t>
            </a:r>
            <a:r>
              <a:rPr dirty="0" sz="2000" spc="-245">
                <a:latin typeface="Verdana"/>
                <a:cs typeface="Verdana"/>
              </a:rPr>
              <a:t> </a:t>
            </a:r>
            <a:r>
              <a:rPr dirty="0" sz="2000" spc="-75">
                <a:latin typeface="Verdana"/>
                <a:cs typeface="Verdana"/>
              </a:rPr>
              <a:t>data</a:t>
            </a:r>
            <a:r>
              <a:rPr dirty="0" sz="2000" spc="-245">
                <a:latin typeface="Verdana"/>
                <a:cs typeface="Verdana"/>
              </a:rPr>
              <a:t> </a:t>
            </a:r>
            <a:r>
              <a:rPr dirty="0" sz="2000" spc="-75">
                <a:latin typeface="Verdana"/>
                <a:cs typeface="Verdana"/>
              </a:rPr>
              <a:t>and</a:t>
            </a:r>
            <a:r>
              <a:rPr dirty="0" sz="2000" spc="-25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resources</a:t>
            </a:r>
            <a:endParaRPr sz="2000">
              <a:latin typeface="Verdana"/>
              <a:cs typeface="Verdana"/>
            </a:endParaRPr>
          </a:p>
          <a:p>
            <a:pPr marL="240665" indent="-22796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000" spc="-35">
                <a:latin typeface="Verdana"/>
                <a:cs typeface="Verdana"/>
              </a:rPr>
              <a:t>Reached</a:t>
            </a:r>
            <a:r>
              <a:rPr dirty="0" sz="2000" spc="-380">
                <a:latin typeface="Verdana"/>
                <a:cs typeface="Verdana"/>
              </a:rPr>
              <a:t> </a:t>
            </a:r>
            <a:r>
              <a:rPr dirty="0" sz="2000" spc="-60">
                <a:latin typeface="Verdana"/>
                <a:cs typeface="Verdana"/>
              </a:rPr>
              <a:t>out</a:t>
            </a:r>
            <a:r>
              <a:rPr dirty="0" sz="2000" spc="-220">
                <a:latin typeface="Verdana"/>
                <a:cs typeface="Verdana"/>
              </a:rPr>
              <a:t> </a:t>
            </a:r>
            <a:r>
              <a:rPr dirty="0" sz="2000" spc="-60">
                <a:latin typeface="Verdana"/>
                <a:cs typeface="Verdana"/>
              </a:rPr>
              <a:t>to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55">
                <a:latin typeface="Verdana"/>
                <a:cs typeface="Verdana"/>
              </a:rPr>
              <a:t>paper</a:t>
            </a:r>
            <a:r>
              <a:rPr dirty="0" sz="2000" spc="-330">
                <a:latin typeface="Verdana"/>
                <a:cs typeface="Verdana"/>
              </a:rPr>
              <a:t> </a:t>
            </a:r>
            <a:r>
              <a:rPr dirty="0" sz="2000" spc="-95">
                <a:latin typeface="Verdana"/>
                <a:cs typeface="Verdana"/>
              </a:rPr>
              <a:t>authors</a:t>
            </a:r>
            <a:r>
              <a:rPr dirty="0" sz="2000" spc="-125">
                <a:latin typeface="Verdana"/>
                <a:cs typeface="Verdana"/>
              </a:rPr>
              <a:t> </a:t>
            </a:r>
            <a:r>
              <a:rPr dirty="0" sz="2000" spc="-30">
                <a:latin typeface="Verdana"/>
                <a:cs typeface="Verdana"/>
              </a:rPr>
              <a:t>for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guidance</a:t>
            </a:r>
            <a:endParaRPr sz="2000">
              <a:latin typeface="Verdana"/>
              <a:cs typeface="Verdana"/>
            </a:endParaRPr>
          </a:p>
          <a:p>
            <a:pPr marL="240665" indent="-227965">
              <a:lnSpc>
                <a:spcPct val="100000"/>
              </a:lnSpc>
              <a:spcBef>
                <a:spcPts val="131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000" spc="-50">
                <a:latin typeface="Verdana"/>
                <a:cs typeface="Verdana"/>
              </a:rPr>
              <a:t>Meeting</a:t>
            </a:r>
            <a:r>
              <a:rPr dirty="0" sz="2000" spc="-350">
                <a:latin typeface="Verdana"/>
                <a:cs typeface="Verdana"/>
              </a:rPr>
              <a:t> </a:t>
            </a:r>
            <a:r>
              <a:rPr dirty="0" sz="2000" spc="-65">
                <a:latin typeface="Verdana"/>
                <a:cs typeface="Verdana"/>
              </a:rPr>
              <a:t>was</a:t>
            </a:r>
            <a:r>
              <a:rPr dirty="0" sz="2000" spc="-130">
                <a:latin typeface="Verdana"/>
                <a:cs typeface="Verdana"/>
              </a:rPr>
              <a:t> </a:t>
            </a:r>
            <a:r>
              <a:rPr dirty="0" sz="2000" spc="-45">
                <a:latin typeface="Verdana"/>
                <a:cs typeface="Verdana"/>
              </a:rPr>
              <a:t>conducted</a:t>
            </a:r>
            <a:r>
              <a:rPr dirty="0" sz="2000" spc="-220">
                <a:latin typeface="Verdana"/>
                <a:cs typeface="Verdana"/>
              </a:rPr>
              <a:t> </a:t>
            </a:r>
            <a:r>
              <a:rPr dirty="0" sz="2000" spc="-80">
                <a:latin typeface="Verdana"/>
                <a:cs typeface="Verdana"/>
              </a:rPr>
              <a:t>with</a:t>
            </a:r>
            <a:r>
              <a:rPr dirty="0" sz="2000" spc="-305">
                <a:latin typeface="Verdana"/>
                <a:cs typeface="Verdana"/>
              </a:rPr>
              <a:t> </a:t>
            </a:r>
            <a:r>
              <a:rPr dirty="0" sz="2000" spc="-55">
                <a:latin typeface="Verdana"/>
                <a:cs typeface="Verdana"/>
              </a:rPr>
              <a:t>project</a:t>
            </a:r>
            <a:r>
              <a:rPr dirty="0" sz="2000" spc="-265">
                <a:latin typeface="Verdana"/>
                <a:cs typeface="Verdana"/>
              </a:rPr>
              <a:t> </a:t>
            </a:r>
            <a:r>
              <a:rPr dirty="0" sz="2000" spc="-80">
                <a:latin typeface="Verdana"/>
                <a:cs typeface="Verdana"/>
              </a:rPr>
              <a:t>guide</a:t>
            </a:r>
            <a:r>
              <a:rPr dirty="0" sz="2000" spc="-260">
                <a:latin typeface="Verdana"/>
                <a:cs typeface="Verdana"/>
              </a:rPr>
              <a:t> </a:t>
            </a:r>
            <a:r>
              <a:rPr dirty="0" sz="2000" spc="-60">
                <a:latin typeface="Verdana"/>
                <a:cs typeface="Verdana"/>
              </a:rPr>
              <a:t>to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90">
                <a:latin typeface="Verdana"/>
                <a:cs typeface="Verdana"/>
              </a:rPr>
              <a:t>understand</a:t>
            </a:r>
            <a:r>
              <a:rPr dirty="0" sz="2000" spc="-220">
                <a:latin typeface="Verdana"/>
                <a:cs typeface="Verdana"/>
              </a:rPr>
              <a:t> </a:t>
            </a:r>
            <a:r>
              <a:rPr dirty="0" sz="2000" spc="-55">
                <a:latin typeface="Verdana"/>
                <a:cs typeface="Verdana"/>
              </a:rPr>
              <a:t>project</a:t>
            </a:r>
            <a:r>
              <a:rPr dirty="0" sz="2000" spc="-28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outcomes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89457" rIns="0" bIns="0" rtlCol="0" vert="horz">
            <a:spAutoFit/>
          </a:bodyPr>
          <a:lstStyle/>
          <a:p>
            <a:pPr marL="867410">
              <a:lnSpc>
                <a:spcPct val="100000"/>
              </a:lnSpc>
              <a:spcBef>
                <a:spcPts val="100"/>
              </a:spcBef>
            </a:pPr>
            <a:r>
              <a:rPr dirty="0" spc="-40"/>
              <a:t>Current</a:t>
            </a:r>
            <a:r>
              <a:rPr dirty="0" spc="-229"/>
              <a:t> </a:t>
            </a:r>
            <a:r>
              <a:rPr dirty="0" spc="-120"/>
              <a:t>Implementations</a:t>
            </a:r>
            <a:r>
              <a:rPr dirty="0" spc="-455"/>
              <a:t> </a:t>
            </a:r>
            <a:r>
              <a:rPr dirty="0" spc="-10"/>
              <a:t>Present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56732" y="3400042"/>
            <a:ext cx="6335268" cy="345795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146149" y="2134870"/>
            <a:ext cx="8759190" cy="33553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000" spc="-90">
                <a:latin typeface="Verdana"/>
                <a:cs typeface="Verdana"/>
              </a:rPr>
              <a:t>Currently</a:t>
            </a:r>
            <a:r>
              <a:rPr dirty="0" sz="2000" spc="-240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no</a:t>
            </a:r>
            <a:r>
              <a:rPr dirty="0" sz="2000" spc="-225">
                <a:latin typeface="Verdana"/>
                <a:cs typeface="Verdana"/>
              </a:rPr>
              <a:t> </a:t>
            </a:r>
            <a:r>
              <a:rPr dirty="0" sz="2000" spc="-95">
                <a:latin typeface="Verdana"/>
                <a:cs typeface="Verdana"/>
              </a:rPr>
              <a:t>easy-</a:t>
            </a:r>
            <a:r>
              <a:rPr dirty="0" sz="2000" spc="-85">
                <a:latin typeface="Verdana"/>
                <a:cs typeface="Verdana"/>
              </a:rPr>
              <a:t>to-</a:t>
            </a:r>
            <a:r>
              <a:rPr dirty="0" sz="2000" spc="-55">
                <a:latin typeface="Verdana"/>
                <a:cs typeface="Verdana"/>
              </a:rPr>
              <a:t>use</a:t>
            </a:r>
            <a:r>
              <a:rPr dirty="0" sz="2000" spc="-290">
                <a:latin typeface="Verdana"/>
                <a:cs typeface="Verdana"/>
              </a:rPr>
              <a:t> </a:t>
            </a:r>
            <a:r>
              <a:rPr dirty="0" sz="2000" spc="-70">
                <a:latin typeface="Verdana"/>
                <a:cs typeface="Verdana"/>
              </a:rPr>
              <a:t>public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100">
                <a:latin typeface="Verdana"/>
                <a:cs typeface="Verdana"/>
              </a:rPr>
              <a:t>domain</a:t>
            </a:r>
            <a:r>
              <a:rPr dirty="0" sz="2000" spc="-310">
                <a:latin typeface="Verdana"/>
                <a:cs typeface="Verdana"/>
              </a:rPr>
              <a:t> </a:t>
            </a:r>
            <a:r>
              <a:rPr dirty="0" sz="2000" spc="-55">
                <a:latin typeface="Verdana"/>
                <a:cs typeface="Verdana"/>
              </a:rPr>
              <a:t>website</a:t>
            </a:r>
            <a:r>
              <a:rPr dirty="0" sz="2000" spc="-25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exists</a:t>
            </a:r>
            <a:endParaRPr sz="2000">
              <a:latin typeface="Verdana"/>
              <a:cs typeface="Verdana"/>
            </a:endParaRPr>
          </a:p>
          <a:p>
            <a:pPr marL="241300" marR="5080" indent="-229235">
              <a:lnSpc>
                <a:spcPct val="12100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000" spc="-40">
                <a:latin typeface="Verdana"/>
                <a:cs typeface="Verdana"/>
              </a:rPr>
              <a:t>Research</a:t>
            </a:r>
            <a:r>
              <a:rPr dirty="0" sz="2000" spc="-265">
                <a:latin typeface="Verdana"/>
                <a:cs typeface="Verdana"/>
              </a:rPr>
              <a:t> </a:t>
            </a:r>
            <a:r>
              <a:rPr dirty="0" sz="2000" spc="-55">
                <a:latin typeface="Verdana"/>
                <a:cs typeface="Verdana"/>
              </a:rPr>
              <a:t>papers</a:t>
            </a:r>
            <a:r>
              <a:rPr dirty="0" sz="2000" spc="-235">
                <a:latin typeface="Verdana"/>
                <a:cs typeface="Verdana"/>
              </a:rPr>
              <a:t> </a:t>
            </a:r>
            <a:r>
              <a:rPr dirty="0" sz="2000" spc="-70">
                <a:latin typeface="Verdana"/>
                <a:cs typeface="Verdana"/>
              </a:rPr>
              <a:t>and</a:t>
            </a:r>
            <a:r>
              <a:rPr dirty="0" sz="2000" spc="-229">
                <a:latin typeface="Verdana"/>
                <a:cs typeface="Verdana"/>
              </a:rPr>
              <a:t> </a:t>
            </a:r>
            <a:r>
              <a:rPr dirty="0" sz="2000" spc="-65">
                <a:latin typeface="Verdana"/>
                <a:cs typeface="Verdana"/>
              </a:rPr>
              <a:t>thesis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-60">
                <a:latin typeface="Verdana"/>
                <a:cs typeface="Verdana"/>
              </a:rPr>
              <a:t>are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-80">
                <a:latin typeface="Verdana"/>
                <a:cs typeface="Verdana"/>
              </a:rPr>
              <a:t>published</a:t>
            </a:r>
            <a:r>
              <a:rPr dirty="0" sz="2000" spc="-270">
                <a:latin typeface="Verdana"/>
                <a:cs typeface="Verdana"/>
              </a:rPr>
              <a:t> </a:t>
            </a:r>
            <a:r>
              <a:rPr dirty="0" sz="2000" spc="-45">
                <a:latin typeface="Verdana"/>
                <a:cs typeface="Verdana"/>
              </a:rPr>
              <a:t>at</a:t>
            </a:r>
            <a:r>
              <a:rPr dirty="0" sz="2000" spc="-235">
                <a:latin typeface="Verdana"/>
                <a:cs typeface="Verdana"/>
              </a:rPr>
              <a:t> </a:t>
            </a:r>
            <a:r>
              <a:rPr dirty="0" sz="2000" spc="-70">
                <a:latin typeface="Verdana"/>
                <a:cs typeface="Verdana"/>
              </a:rPr>
              <a:t>prestigious</a:t>
            </a:r>
            <a:r>
              <a:rPr dirty="0" sz="2000" spc="-275">
                <a:latin typeface="Verdana"/>
                <a:cs typeface="Verdana"/>
              </a:rPr>
              <a:t> </a:t>
            </a:r>
            <a:r>
              <a:rPr dirty="0" sz="2000" spc="-90">
                <a:latin typeface="Verdana"/>
                <a:cs typeface="Verdana"/>
              </a:rPr>
              <a:t>universities</a:t>
            </a:r>
            <a:r>
              <a:rPr dirty="0" sz="2000" spc="-245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and </a:t>
            </a:r>
            <a:r>
              <a:rPr dirty="0" sz="2000" spc="-85">
                <a:latin typeface="Verdana"/>
                <a:cs typeface="Verdana"/>
              </a:rPr>
              <a:t>organizations</a:t>
            </a:r>
            <a:r>
              <a:rPr dirty="0" sz="2000" spc="-100">
                <a:latin typeface="Verdana"/>
                <a:cs typeface="Verdana"/>
              </a:rPr>
              <a:t> </a:t>
            </a:r>
            <a:r>
              <a:rPr dirty="0" sz="2000" spc="-20">
                <a:latin typeface="Verdana"/>
                <a:cs typeface="Verdana"/>
              </a:rPr>
              <a:t>like:</a:t>
            </a:r>
            <a:endParaRPr sz="2000">
              <a:latin typeface="Verdana"/>
              <a:cs typeface="Verdana"/>
            </a:endParaRPr>
          </a:p>
          <a:p>
            <a:pPr lvl="1" marL="563880" indent="-228600">
              <a:lnSpc>
                <a:spcPct val="100000"/>
              </a:lnSpc>
              <a:spcBef>
                <a:spcPts val="1000"/>
              </a:spcBef>
              <a:buChar char="–"/>
              <a:tabLst>
                <a:tab pos="563880" algn="l"/>
              </a:tabLst>
            </a:pPr>
            <a:r>
              <a:rPr dirty="0" sz="2000" spc="-20">
                <a:latin typeface="Verdana"/>
                <a:cs typeface="Verdana"/>
              </a:rPr>
              <a:t>IEEE</a:t>
            </a:r>
            <a:endParaRPr sz="2000">
              <a:latin typeface="Verdana"/>
              <a:cs typeface="Verdana"/>
            </a:endParaRPr>
          </a:p>
          <a:p>
            <a:pPr lvl="1" marL="564515" indent="-229235">
              <a:lnSpc>
                <a:spcPct val="100000"/>
              </a:lnSpc>
              <a:spcBef>
                <a:spcPts val="1005"/>
              </a:spcBef>
              <a:buChar char="–"/>
              <a:tabLst>
                <a:tab pos="564515" algn="l"/>
              </a:tabLst>
            </a:pPr>
            <a:r>
              <a:rPr dirty="0" sz="2000" spc="-105">
                <a:latin typeface="Verdana"/>
                <a:cs typeface="Verdana"/>
              </a:rPr>
              <a:t>Harvard</a:t>
            </a:r>
            <a:r>
              <a:rPr dirty="0" sz="2000" spc="-18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University</a:t>
            </a:r>
            <a:endParaRPr sz="2000">
              <a:latin typeface="Verdana"/>
              <a:cs typeface="Verdana"/>
            </a:endParaRPr>
          </a:p>
          <a:p>
            <a:pPr lvl="1" marL="563880" indent="-228600">
              <a:lnSpc>
                <a:spcPct val="100000"/>
              </a:lnSpc>
              <a:spcBef>
                <a:spcPts val="1000"/>
              </a:spcBef>
              <a:buChar char="–"/>
              <a:tabLst>
                <a:tab pos="563880" algn="l"/>
              </a:tabLst>
            </a:pPr>
            <a:r>
              <a:rPr dirty="0" sz="2000" spc="-100">
                <a:latin typeface="Verdana"/>
                <a:cs typeface="Verdana"/>
              </a:rPr>
              <a:t>University</a:t>
            </a:r>
            <a:r>
              <a:rPr dirty="0" sz="2000" spc="-28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of</a:t>
            </a:r>
            <a:r>
              <a:rPr dirty="0" sz="2000" spc="-19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Michigan</a:t>
            </a:r>
            <a:endParaRPr sz="2000">
              <a:latin typeface="Verdana"/>
              <a:cs typeface="Verdana"/>
            </a:endParaRPr>
          </a:p>
          <a:p>
            <a:pPr lvl="1" marL="563880" indent="-228600">
              <a:lnSpc>
                <a:spcPct val="100000"/>
              </a:lnSpc>
              <a:spcBef>
                <a:spcPts val="994"/>
              </a:spcBef>
              <a:buChar char="–"/>
              <a:tabLst>
                <a:tab pos="563880" algn="l"/>
              </a:tabLst>
            </a:pPr>
            <a:r>
              <a:rPr dirty="0" sz="2000">
                <a:latin typeface="Verdana"/>
                <a:cs typeface="Verdana"/>
              </a:rPr>
              <a:t>KL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University</a:t>
            </a:r>
            <a:endParaRPr sz="2000">
              <a:latin typeface="Verdana"/>
              <a:cs typeface="Verdana"/>
            </a:endParaRPr>
          </a:p>
          <a:p>
            <a:pPr lvl="1" marL="564515" indent="-229235">
              <a:lnSpc>
                <a:spcPct val="100000"/>
              </a:lnSpc>
              <a:spcBef>
                <a:spcPts val="1010"/>
              </a:spcBef>
              <a:buChar char="–"/>
              <a:tabLst>
                <a:tab pos="564515" algn="l"/>
              </a:tabLst>
            </a:pPr>
            <a:r>
              <a:rPr dirty="0" sz="2000" spc="-10">
                <a:latin typeface="Verdana"/>
                <a:cs typeface="Verdana"/>
              </a:rPr>
              <a:t>Etc...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89457" rIns="0" bIns="0" rtlCol="0" vert="horz">
            <a:spAutoFit/>
          </a:bodyPr>
          <a:lstStyle/>
          <a:p>
            <a:pPr marL="312674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Methodology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56732" y="3400042"/>
            <a:ext cx="6335268" cy="345795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146149" y="2134870"/>
            <a:ext cx="4760595" cy="37750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469265" algn="l"/>
              </a:tabLst>
            </a:pPr>
            <a:r>
              <a:rPr dirty="0" sz="2000" spc="-70">
                <a:latin typeface="Verdana"/>
                <a:cs typeface="Verdana"/>
              </a:rPr>
              <a:t>Data</a:t>
            </a:r>
            <a:r>
              <a:rPr dirty="0" sz="2000" spc="-260">
                <a:latin typeface="Verdana"/>
                <a:cs typeface="Verdana"/>
              </a:rPr>
              <a:t> </a:t>
            </a:r>
            <a:r>
              <a:rPr dirty="0" sz="2000" spc="-40">
                <a:latin typeface="Verdana"/>
                <a:cs typeface="Verdana"/>
              </a:rPr>
              <a:t>Collection</a:t>
            </a:r>
            <a:r>
              <a:rPr dirty="0" sz="2000" spc="-270">
                <a:latin typeface="Verdana"/>
                <a:cs typeface="Verdana"/>
              </a:rPr>
              <a:t> </a:t>
            </a:r>
            <a:r>
              <a:rPr dirty="0" sz="2000" spc="-90">
                <a:latin typeface="Verdana"/>
                <a:cs typeface="Verdana"/>
              </a:rPr>
              <a:t>and</a:t>
            </a:r>
            <a:r>
              <a:rPr dirty="0" sz="2000" spc="-23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Preprocessing</a:t>
            </a:r>
            <a:endParaRPr sz="2000">
              <a:latin typeface="Verdana"/>
              <a:cs typeface="Verdana"/>
            </a:endParaRPr>
          </a:p>
          <a:p>
            <a:pPr marL="469265" indent="-456565">
              <a:lnSpc>
                <a:spcPct val="100000"/>
              </a:lnSpc>
              <a:spcBef>
                <a:spcPts val="1500"/>
              </a:spcBef>
              <a:buAutoNum type="arabicPeriod"/>
              <a:tabLst>
                <a:tab pos="469265" algn="l"/>
              </a:tabLst>
            </a:pPr>
            <a:r>
              <a:rPr dirty="0" sz="2000" spc="-60">
                <a:latin typeface="Verdana"/>
                <a:cs typeface="Verdana"/>
              </a:rPr>
              <a:t>Feature</a:t>
            </a:r>
            <a:r>
              <a:rPr dirty="0" sz="2000" spc="-285">
                <a:latin typeface="Verdana"/>
                <a:cs typeface="Verdana"/>
              </a:rPr>
              <a:t> </a:t>
            </a:r>
            <a:r>
              <a:rPr dirty="0" sz="2000" spc="-55">
                <a:latin typeface="Verdana"/>
                <a:cs typeface="Verdana"/>
              </a:rPr>
              <a:t>Selection</a:t>
            </a:r>
            <a:r>
              <a:rPr dirty="0" sz="2000" spc="-280">
                <a:latin typeface="Verdana"/>
                <a:cs typeface="Verdana"/>
              </a:rPr>
              <a:t> </a:t>
            </a:r>
            <a:r>
              <a:rPr dirty="0" sz="2000" spc="-75">
                <a:latin typeface="Verdana"/>
                <a:cs typeface="Verdana"/>
              </a:rPr>
              <a:t>and</a:t>
            </a:r>
            <a:r>
              <a:rPr dirty="0" sz="2000" spc="-24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Engineering</a:t>
            </a:r>
            <a:endParaRPr sz="2000">
              <a:latin typeface="Verdana"/>
              <a:cs typeface="Verdana"/>
            </a:endParaRPr>
          </a:p>
          <a:p>
            <a:pPr marL="469265" indent="-456565">
              <a:lnSpc>
                <a:spcPct val="100000"/>
              </a:lnSpc>
              <a:spcBef>
                <a:spcPts val="1405"/>
              </a:spcBef>
              <a:buAutoNum type="arabicPeriod"/>
              <a:tabLst>
                <a:tab pos="469265" algn="l"/>
              </a:tabLst>
            </a:pPr>
            <a:r>
              <a:rPr dirty="0" sz="2000">
                <a:latin typeface="Verdana"/>
                <a:cs typeface="Verdana"/>
              </a:rPr>
              <a:t>Model</a:t>
            </a:r>
            <a:r>
              <a:rPr dirty="0" sz="2000" spc="-36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Development</a:t>
            </a:r>
            <a:endParaRPr sz="2000">
              <a:latin typeface="Verdana"/>
              <a:cs typeface="Verdana"/>
            </a:endParaRPr>
          </a:p>
          <a:p>
            <a:pPr marL="469265" indent="-456565">
              <a:lnSpc>
                <a:spcPct val="100000"/>
              </a:lnSpc>
              <a:spcBef>
                <a:spcPts val="1500"/>
              </a:spcBef>
              <a:buAutoNum type="arabicPeriod"/>
              <a:tabLst>
                <a:tab pos="469265" algn="l"/>
              </a:tabLst>
            </a:pPr>
            <a:r>
              <a:rPr dirty="0" sz="2000" spc="-25">
                <a:latin typeface="Verdana"/>
                <a:cs typeface="Verdana"/>
              </a:rPr>
              <a:t>Model</a:t>
            </a:r>
            <a:r>
              <a:rPr dirty="0" sz="2000" spc="-204">
                <a:latin typeface="Verdana"/>
                <a:cs typeface="Verdana"/>
              </a:rPr>
              <a:t> </a:t>
            </a:r>
            <a:r>
              <a:rPr dirty="0" sz="2000" spc="-114">
                <a:latin typeface="Verdana"/>
                <a:cs typeface="Verdana"/>
              </a:rPr>
              <a:t>Interpretability</a:t>
            </a:r>
            <a:r>
              <a:rPr dirty="0" sz="2000" spc="-285">
                <a:latin typeface="Verdana"/>
                <a:cs typeface="Verdana"/>
              </a:rPr>
              <a:t> </a:t>
            </a:r>
            <a:r>
              <a:rPr dirty="0" sz="2000" spc="-75">
                <a:latin typeface="Verdana"/>
                <a:cs typeface="Verdana"/>
              </a:rPr>
              <a:t>and</a:t>
            </a:r>
            <a:r>
              <a:rPr dirty="0" sz="2000" spc="-204">
                <a:latin typeface="Verdana"/>
                <a:cs typeface="Verdana"/>
              </a:rPr>
              <a:t> </a:t>
            </a:r>
            <a:r>
              <a:rPr dirty="0" sz="2000" spc="-70">
                <a:latin typeface="Verdana"/>
                <a:cs typeface="Verdana"/>
              </a:rPr>
              <a:t>Evaluation</a:t>
            </a:r>
            <a:endParaRPr sz="2000">
              <a:latin typeface="Verdana"/>
              <a:cs typeface="Verdana"/>
            </a:endParaRPr>
          </a:p>
          <a:p>
            <a:pPr marL="469265" indent="-456565">
              <a:lnSpc>
                <a:spcPct val="100000"/>
              </a:lnSpc>
              <a:spcBef>
                <a:spcPts val="1500"/>
              </a:spcBef>
              <a:buAutoNum type="arabicPeriod"/>
              <a:tabLst>
                <a:tab pos="469265" algn="l"/>
              </a:tabLst>
            </a:pPr>
            <a:r>
              <a:rPr dirty="0" sz="2000" spc="-100">
                <a:latin typeface="Verdana"/>
                <a:cs typeface="Verdana"/>
              </a:rPr>
              <a:t>Validation</a:t>
            </a:r>
            <a:r>
              <a:rPr dirty="0" sz="2000" spc="-20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Across</a:t>
            </a:r>
            <a:r>
              <a:rPr dirty="0" sz="2000" spc="-220">
                <a:latin typeface="Verdana"/>
                <a:cs typeface="Verdana"/>
              </a:rPr>
              <a:t> </a:t>
            </a:r>
            <a:r>
              <a:rPr dirty="0" sz="2000" spc="-65">
                <a:latin typeface="Verdana"/>
                <a:cs typeface="Verdana"/>
              </a:rPr>
              <a:t>Different</a:t>
            </a:r>
            <a:r>
              <a:rPr dirty="0" sz="2000" spc="-254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Regions</a:t>
            </a:r>
            <a:endParaRPr sz="2000">
              <a:latin typeface="Verdana"/>
              <a:cs typeface="Verdana"/>
            </a:endParaRPr>
          </a:p>
          <a:p>
            <a:pPr marL="469265" indent="-456565">
              <a:lnSpc>
                <a:spcPct val="100000"/>
              </a:lnSpc>
              <a:spcBef>
                <a:spcPts val="1405"/>
              </a:spcBef>
              <a:buAutoNum type="arabicPeriod"/>
              <a:tabLst>
                <a:tab pos="469265" algn="l"/>
              </a:tabLst>
            </a:pPr>
            <a:r>
              <a:rPr dirty="0" sz="2000" spc="-65">
                <a:latin typeface="Verdana"/>
                <a:cs typeface="Verdana"/>
              </a:rPr>
              <a:t>Application</a:t>
            </a:r>
            <a:r>
              <a:rPr dirty="0" sz="2000" spc="-315">
                <a:latin typeface="Verdana"/>
                <a:cs typeface="Verdana"/>
              </a:rPr>
              <a:t> </a:t>
            </a:r>
            <a:r>
              <a:rPr dirty="0" sz="2000" spc="-65">
                <a:latin typeface="Verdana"/>
                <a:cs typeface="Verdana"/>
              </a:rPr>
              <a:t>in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-85">
                <a:latin typeface="Verdana"/>
                <a:cs typeface="Verdana"/>
              </a:rPr>
              <a:t>Radio-</a:t>
            </a:r>
            <a:r>
              <a:rPr dirty="0" sz="2000" spc="-25">
                <a:latin typeface="Verdana"/>
                <a:cs typeface="Verdana"/>
              </a:rPr>
              <a:t>Based</a:t>
            </a:r>
            <a:r>
              <a:rPr dirty="0" sz="2000" spc="-31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Systems</a:t>
            </a:r>
            <a:endParaRPr sz="2000">
              <a:latin typeface="Verdana"/>
              <a:cs typeface="Verdana"/>
            </a:endParaRPr>
          </a:p>
          <a:p>
            <a:pPr marL="469265" indent="-456565">
              <a:lnSpc>
                <a:spcPct val="100000"/>
              </a:lnSpc>
              <a:spcBef>
                <a:spcPts val="1500"/>
              </a:spcBef>
              <a:buAutoNum type="arabicPeriod"/>
              <a:tabLst>
                <a:tab pos="469265" algn="l"/>
              </a:tabLst>
            </a:pPr>
            <a:r>
              <a:rPr dirty="0" sz="2000" spc="-85">
                <a:latin typeface="Verdana"/>
                <a:cs typeface="Verdana"/>
              </a:rPr>
              <a:t>Optimization</a:t>
            </a:r>
            <a:r>
              <a:rPr dirty="0" sz="2000" spc="-310">
                <a:latin typeface="Verdana"/>
                <a:cs typeface="Verdana"/>
              </a:rPr>
              <a:t> </a:t>
            </a:r>
            <a:r>
              <a:rPr dirty="0" sz="2000" spc="-85">
                <a:latin typeface="Verdana"/>
                <a:cs typeface="Verdana"/>
              </a:rPr>
              <a:t>and</a:t>
            </a:r>
            <a:r>
              <a:rPr dirty="0" sz="2000" spc="-90">
                <a:latin typeface="Verdana"/>
                <a:cs typeface="Verdana"/>
              </a:rPr>
              <a:t> </a:t>
            </a:r>
            <a:r>
              <a:rPr dirty="0" sz="2000" spc="-95">
                <a:latin typeface="Verdana"/>
                <a:cs typeface="Verdana"/>
              </a:rPr>
              <a:t>Fine-</a:t>
            </a:r>
            <a:r>
              <a:rPr dirty="0" sz="2000" spc="-10">
                <a:latin typeface="Verdana"/>
                <a:cs typeface="Verdana"/>
              </a:rPr>
              <a:t>Tuning</a:t>
            </a:r>
            <a:endParaRPr sz="2000">
              <a:latin typeface="Verdana"/>
              <a:cs typeface="Verdana"/>
            </a:endParaRPr>
          </a:p>
          <a:p>
            <a:pPr marL="469265" indent="-456565">
              <a:lnSpc>
                <a:spcPct val="100000"/>
              </a:lnSpc>
              <a:spcBef>
                <a:spcPts val="1505"/>
              </a:spcBef>
              <a:buAutoNum type="arabicPeriod"/>
              <a:tabLst>
                <a:tab pos="469265" algn="l"/>
              </a:tabLst>
            </a:pPr>
            <a:r>
              <a:rPr dirty="0" sz="2000" spc="-85">
                <a:latin typeface="Verdana"/>
                <a:cs typeface="Verdana"/>
              </a:rPr>
              <a:t>Documentation</a:t>
            </a:r>
            <a:r>
              <a:rPr dirty="0" sz="2000" spc="-385">
                <a:latin typeface="Verdana"/>
                <a:cs typeface="Verdana"/>
              </a:rPr>
              <a:t> </a:t>
            </a:r>
            <a:r>
              <a:rPr dirty="0" sz="2000" spc="-90">
                <a:latin typeface="Verdana"/>
                <a:cs typeface="Verdana"/>
              </a:rPr>
              <a:t>and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Reporting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7655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Dataset</a:t>
            </a:r>
            <a:r>
              <a:rPr dirty="0" spc="-20"/>
              <a:t> </a:t>
            </a:r>
            <a:r>
              <a:rPr dirty="0" spc="-10"/>
              <a:t>Preparation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381505" y="1996516"/>
            <a:ext cx="8439150" cy="21596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2800">
                <a:latin typeface="Calibri"/>
                <a:cs typeface="Calibri"/>
              </a:rPr>
              <a:t>Ionolab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numerical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satellite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data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(</a:t>
            </a:r>
            <a:r>
              <a:rPr dirty="0" u="sng" sz="28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www.ionolab.org</a:t>
            </a:r>
            <a:r>
              <a:rPr dirty="0" sz="2800" spc="-1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2800">
                <a:latin typeface="Calibri"/>
                <a:cs typeface="Calibri"/>
              </a:rPr>
              <a:t>Geomagnetic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values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(WDC.kugi.kyotou.ac.jp)</a:t>
            </a:r>
            <a:endParaRPr sz="2800">
              <a:latin typeface="Calibri"/>
              <a:cs typeface="Calibri"/>
            </a:endParaRPr>
          </a:p>
          <a:p>
            <a:pPr marL="379730" indent="-367030">
              <a:lnSpc>
                <a:spcPct val="100000"/>
              </a:lnSpc>
              <a:buFont typeface="Arial MT"/>
              <a:buChar char="•"/>
              <a:tabLst>
                <a:tab pos="379730" algn="l"/>
              </a:tabLst>
            </a:pPr>
            <a:r>
              <a:rPr dirty="0" sz="2800">
                <a:latin typeface="Calibri"/>
                <a:cs typeface="Calibri"/>
              </a:rPr>
              <a:t>Sunspot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numbers</a:t>
            </a:r>
            <a:endParaRPr sz="2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2800">
                <a:latin typeface="Calibri"/>
                <a:cs typeface="Calibri"/>
              </a:rPr>
              <a:t>F10.7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from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space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observatory(Bangalore)</a:t>
            </a:r>
            <a:endParaRPr sz="2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2800">
                <a:latin typeface="Calibri"/>
                <a:cs typeface="Calibri"/>
              </a:rPr>
              <a:t>Solar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Index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flares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(http</a:t>
            </a:r>
            <a:r>
              <a:rPr dirty="0" sz="2800" spc="-10">
                <a:latin typeface="Calibri"/>
                <a:cs typeface="Calibri"/>
                <a:hlinkClick r:id="rId3"/>
              </a:rPr>
              <a:t>s://www.nasa.gov/goddar</a:t>
            </a:r>
            <a:r>
              <a:rPr dirty="0" sz="2800" spc="-10">
                <a:latin typeface="Calibri"/>
                <a:cs typeface="Calibri"/>
              </a:rPr>
              <a:t>d/)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TEC variations with Artificial  Intelligence using Space Weather Data as input</dc:title>
  <dcterms:created xsi:type="dcterms:W3CDTF">2024-09-02T10:04:53Z</dcterms:created>
  <dcterms:modified xsi:type="dcterms:W3CDTF">2024-09-02T10:04:53Z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2024-03-15T00:00:00Z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2024-09-02T00:00:00Z</vt:filetime>
  </property>
  <property fmtid="{D5CDD505-2E9C-101B-9397-08002B2CF9AE}" pid="5" name="Producer">
    <vt:lpwstr>Microsoft® PowerPoint® 2019</vt:lpwstr>
  </property>
</Properties>
</file>