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1" r:id="rId7"/>
    <p:sldId id="266" r:id="rId8"/>
    <p:sldId id="268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6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2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1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456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22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7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1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4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8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8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2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196" y="74645"/>
            <a:ext cx="7999773" cy="298579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sz="4900" dirty="0"/>
            </a:br>
            <a:r>
              <a:rPr lang="en-IN" sz="4000" b="1" dirty="0"/>
              <a:t>Heritage Identification Of Monuments Through Deep Learning Techniques</a:t>
            </a:r>
            <a:endParaRPr lang="en-IN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37" y="3554963"/>
            <a:ext cx="9162661" cy="238863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                    Guide Name: Dr. Rishabh</a:t>
            </a:r>
          </a:p>
          <a:p>
            <a:r>
              <a:rPr lang="en-IN" dirty="0"/>
              <a:t>                                   1. Shivam Kumar (2100290120156)</a:t>
            </a:r>
          </a:p>
          <a:p>
            <a:r>
              <a:rPr lang="en-IN" dirty="0"/>
              <a:t>                                  2. Vipin Chauhan(2100290120191)</a:t>
            </a:r>
          </a:p>
          <a:p>
            <a:r>
              <a:rPr lang="en-IN" dirty="0"/>
              <a:t>                                  3. Ujjwal Sharma(2100290120178)</a:t>
            </a:r>
          </a:p>
          <a:p>
            <a:r>
              <a:rPr lang="en-IN" dirty="0"/>
              <a:t>                     4. Sukriti (2100290120166) </a:t>
            </a:r>
          </a:p>
          <a:p>
            <a:r>
              <a:rPr lang="en-IN" dirty="0"/>
              <a:t>    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430BB7-426F-66D8-9DFD-8A2D28F8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016" y="395645"/>
            <a:ext cx="7210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(Certified &amp; ‘A+’ Grade accredited Institution by NAAC)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3F5D9-74BA-1853-FB05-A6CDD94E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" y="0"/>
            <a:ext cx="1915709" cy="1915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80D33-548C-DFAE-4ABF-4A39637F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41" y="0"/>
            <a:ext cx="1786887" cy="17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3156" y="446918"/>
            <a:ext cx="6241816" cy="1371600"/>
          </a:xfrm>
        </p:spPr>
        <p:txBody>
          <a:bodyPr>
            <a:normAutofit/>
          </a:bodyPr>
          <a:lstStyle/>
          <a:p>
            <a:r>
              <a:rPr lang="en-IN" dirty="0"/>
              <a:t>Patent Status</a:t>
            </a:r>
            <a:br>
              <a:rPr lang="en-IN" dirty="0"/>
            </a:b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FA04DF2-458C-2CD1-6305-CD6E34F7E1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7047"/>
          <a:stretch/>
        </p:blipFill>
        <p:spPr>
          <a:xfrm>
            <a:off x="2917109" y="1253933"/>
            <a:ext cx="3063347" cy="47752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0CBF-066B-4BD2-73A0-D4E62E90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793033" y="1417301"/>
            <a:ext cx="6241816" cy="1828800"/>
          </a:xfrm>
        </p:spPr>
        <p:txBody>
          <a:bodyPr/>
          <a:lstStyle/>
          <a:p>
            <a:r>
              <a:rPr lang="en-IN" dirty="0"/>
              <a:t>Published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CA712-FE27-22B9-670F-2A681FA07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46" y="1253933"/>
            <a:ext cx="5178000" cy="4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49F-CF9E-17A5-E471-C0919750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295" y="-66266"/>
            <a:ext cx="6241816" cy="1371600"/>
          </a:xfrm>
        </p:spPr>
        <p:txBody>
          <a:bodyPr/>
          <a:lstStyle/>
          <a:p>
            <a:r>
              <a:rPr lang="en-IN" dirty="0"/>
              <a:t>Research Paper Status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B82A67-2BF3-6F38-B8FF-4A16B9BC4FF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FEEB-FA9E-5BB0-6DD3-DD04A44A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849017" y="1305334"/>
            <a:ext cx="6241816" cy="1828800"/>
          </a:xfrm>
        </p:spPr>
        <p:txBody>
          <a:bodyPr/>
          <a:lstStyle/>
          <a:p>
            <a:r>
              <a:rPr lang="en-IN" dirty="0"/>
              <a:t>Submitted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C6CC3-1865-079A-7BD9-3A8148D9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929441"/>
            <a:ext cx="6123285" cy="49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D8C4-46AF-202F-1151-B2A4DC69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2" y="673357"/>
            <a:ext cx="3718455" cy="617548"/>
          </a:xfrm>
        </p:spPr>
        <p:txBody>
          <a:bodyPr>
            <a:normAutofit/>
          </a:bodyPr>
          <a:lstStyle/>
          <a:p>
            <a:r>
              <a:rPr lang="en-IN" sz="3200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2DA-95B9-0846-B411-D53C06C6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54" y="1388531"/>
            <a:ext cx="5469466" cy="7160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Completed 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D5977-567A-71F0-025B-1CACAA65D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5B789-7C6F-31FD-7A31-D7FB0BFD6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1" y="2471015"/>
            <a:ext cx="4830095" cy="3031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53612-FDCC-CBBB-E984-31775773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89" y="2471015"/>
            <a:ext cx="4977523" cy="30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70A-0FBE-5C45-B43F-5165573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EDF1-E847-732B-B515-11B953BE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Voulodimos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Athanasios, et al. "Deep learning for computer vision: A brief review." Computational Intelligence and Neuroscience, vol. 2018, Article ID 7068349, 13 pages, 2018.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Goh, Say Wei, et al. "Deep learning architectures for monuments identification." Proceedings of the 2019 International Conference on Computer Vision, pp. 456-465, Seoul, Korea, October 2019.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Goodfellow, Ian, Yoshua Bengio, and Aaron Courville. Deep Learning. MIT Press, 2016.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8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650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 IDENTIFY THE MONUMENTS FROM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IMAGES USING DEEP LEARNING AND INTEGRATION OF INTERPRETABILITY FOR THE PREDICTED OUTCOMES.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811" y="1061723"/>
            <a:ext cx="9601196" cy="1303867"/>
          </a:xfrm>
        </p:spPr>
        <p:txBody>
          <a:bodyPr/>
          <a:lstStyle/>
          <a:p>
            <a:r>
              <a:rPr lang="en-IN" b="1" dirty="0"/>
              <a:t>Project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558"/>
            <a:ext cx="7438053" cy="3671316"/>
          </a:xfrm>
        </p:spPr>
        <p:txBody>
          <a:bodyPr>
            <a:normAutofit fontScale="85000" lnSpcReduction="10000"/>
          </a:bodyPr>
          <a:lstStyle/>
          <a:p>
            <a:r>
              <a:rPr lang="en-US" sz="1600" b="1" dirty="0"/>
              <a:t>Automate Heritage Identification: </a:t>
            </a:r>
            <a:r>
              <a:rPr lang="en-US" sz="1600" dirty="0"/>
              <a:t>Develop a deep learning model capable of automatically identifying and classifying monuments and heritage sites from images.</a:t>
            </a:r>
          </a:p>
          <a:p>
            <a:r>
              <a:rPr lang="en-US" sz="1600" b="1" dirty="0"/>
              <a:t>Enhance Accuracy: </a:t>
            </a:r>
            <a:r>
              <a:rPr lang="en-US" sz="1600" dirty="0"/>
              <a:t>Improve the accuracy and reliability of heritage site recognition by training the model on diverse and extensive datasets.</a:t>
            </a:r>
          </a:p>
          <a:p>
            <a:r>
              <a:rPr lang="en-US" sz="1600" b="1" dirty="0"/>
              <a:t>Facilitate Preservation Efforts: </a:t>
            </a:r>
            <a:r>
              <a:rPr lang="en-US" sz="1600" dirty="0"/>
              <a:t>Support historians, archaeologists, and conservationists in preserving cultural heritage by providing a tool that quickly and accurately identifies at-risk sites.</a:t>
            </a:r>
          </a:p>
          <a:p>
            <a:r>
              <a:rPr lang="en-US" sz="1600" b="1" dirty="0"/>
              <a:t>Create a User-Friendly Interface: </a:t>
            </a:r>
            <a:r>
              <a:rPr lang="en-US" sz="1600" dirty="0"/>
              <a:t>Implement a user-friendly interface using </a:t>
            </a:r>
            <a:r>
              <a:rPr lang="en-US" sz="1600" dirty="0" err="1"/>
              <a:t>Streamlit</a:t>
            </a:r>
            <a:r>
              <a:rPr lang="en-US" sz="1600" dirty="0"/>
              <a:t> to make the technology accessible to non-experts, allowing for broader use in heritage conservation.</a:t>
            </a:r>
          </a:p>
          <a:p>
            <a:r>
              <a:rPr lang="en-US" sz="1600" b="1" dirty="0"/>
              <a:t>Promote Digital Documentation: </a:t>
            </a:r>
            <a:r>
              <a:rPr lang="en-US" sz="1600" dirty="0"/>
              <a:t>Contribute to the digital archiving of cultural heritage by enabling the creation of detailed and accurate records of identified sites.</a:t>
            </a:r>
          </a:p>
          <a:p>
            <a:r>
              <a:rPr lang="en-US" sz="1600" b="1" dirty="0"/>
              <a:t>Minimize Manual Effort: </a:t>
            </a:r>
            <a:r>
              <a:rPr lang="en-US" sz="1600" dirty="0"/>
              <a:t>Reduce the manual effort required in heritage identification, freeing up resources for other preservation activities.</a:t>
            </a:r>
          </a:p>
          <a:p>
            <a:r>
              <a:rPr lang="en-US" sz="1600" b="1" dirty="0"/>
              <a:t>Encourage Public Engagement: </a:t>
            </a:r>
            <a:r>
              <a:rPr lang="en-US" sz="1600" dirty="0"/>
              <a:t>Increase public awareness and engagement in cultural heritage preservation by providing accessible tools and information.</a:t>
            </a:r>
            <a:endParaRPr lang="en-IN" sz="1600" dirty="0"/>
          </a:p>
        </p:txBody>
      </p:sp>
      <p:pic>
        <p:nvPicPr>
          <p:cNvPr id="2050" name="Picture 2" descr="10 Heritage Sites In India That You ...">
            <a:extLst>
              <a:ext uri="{FF2B5EF4-FFF2-40B4-BE49-F238E27FC236}">
                <a16:creationId xmlns:a16="http://schemas.microsoft.com/office/drawing/2014/main" id="{955295B6-B264-AC78-5239-20F0EF2C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24" y="1825625"/>
            <a:ext cx="2871076" cy="383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8D9742-C093-CF21-EE43-47AFA59C1A52}"/>
              </a:ext>
            </a:extLst>
          </p:cNvPr>
          <p:cNvSpPr txBox="1"/>
          <p:nvPr/>
        </p:nvSpPr>
        <p:spPr>
          <a:xfrm>
            <a:off x="737118" y="886408"/>
            <a:ext cx="238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SDG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89049-20DD-9E98-7752-01AAB28F70E5}"/>
              </a:ext>
            </a:extLst>
          </p:cNvPr>
          <p:cNvSpPr txBox="1"/>
          <p:nvPr/>
        </p:nvSpPr>
        <p:spPr>
          <a:xfrm>
            <a:off x="886408" y="1819468"/>
            <a:ext cx="10254343" cy="456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SDG 11: Sustainable Cities and Communities</a:t>
            </a:r>
          </a:p>
          <a:p>
            <a:r>
              <a:rPr lang="en-US" sz="1800" dirty="0"/>
              <a:t>By preserving cultural heritage, this project supports the protection of world heritage sites, contributing to sustainable cities and communities.</a:t>
            </a:r>
            <a:endParaRPr lang="en-US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800" b="1" dirty="0"/>
              <a:t>SDG 9: Industry, Innovation, and Infrastructure</a:t>
            </a:r>
          </a:p>
          <a:p>
            <a:pPr>
              <a:lnSpc>
                <a:spcPts val="2600"/>
              </a:lnSpc>
            </a:pPr>
            <a:r>
              <a:rPr lang="en-US" sz="1800" dirty="0"/>
              <a:t>Utilizing advanced deep learning technology, the project encourages innovation in heritage preservation and infrastructure for cultural conservation.</a:t>
            </a:r>
            <a:endParaRPr lang="en-US" sz="20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800" b="1" dirty="0"/>
              <a:t>SDG 17: Partnerships for the Goals</a:t>
            </a:r>
          </a:p>
          <a:p>
            <a:pPr>
              <a:lnSpc>
                <a:spcPts val="2600"/>
              </a:lnSpc>
            </a:pPr>
            <a:r>
              <a:rPr lang="en-US" sz="1800" dirty="0"/>
              <a:t>This project can foster collaboration among cultural organizations, educational institutions, and promoting global partnerships for heritage preservation.</a:t>
            </a:r>
            <a:endParaRPr lang="en-US" sz="2000" dirty="0"/>
          </a:p>
          <a:p>
            <a:pPr>
              <a:lnSpc>
                <a:spcPts val="2600"/>
              </a:lnSpc>
            </a:pPr>
            <a:r>
              <a:rPr lang="en-US" sz="1800" b="1" dirty="0"/>
              <a:t>SDG 8: Decent Work and Economic Growth</a:t>
            </a:r>
          </a:p>
          <a:p>
            <a:pPr>
              <a:lnSpc>
                <a:spcPts val="2600"/>
              </a:lnSpc>
            </a:pPr>
            <a:r>
              <a:rPr lang="en-US" sz="1800" dirty="0"/>
              <a:t>By promoting heritage tourism, the project supports local economies, generating opportunities in cultural tourism and conservation jobs.</a:t>
            </a:r>
            <a:endParaRPr lang="en-US" sz="2000" dirty="0"/>
          </a:p>
          <a:p>
            <a:pPr marL="0" indent="0">
              <a:lnSpc>
                <a:spcPts val="2600"/>
              </a:lnSpc>
              <a:buNone/>
            </a:pPr>
            <a:endParaRPr lang="en-US" sz="1800" b="1" dirty="0"/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8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79F-098B-C6BE-CCDC-17FFD09F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TensorFlow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libraries: OpenCV, matplotlib,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GeoPy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CNN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Kaggle Dataset</a:t>
            </a:r>
          </a:p>
          <a:p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Streamlit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LabelImg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6D2A7-0048-FA83-CDCC-782A73E9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01" y="2682551"/>
            <a:ext cx="3822830" cy="33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1BD8E-6962-5511-7DA6-49203DA8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074" y="2557463"/>
            <a:ext cx="5171852" cy="3317875"/>
          </a:xfr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FFA5-A4EB-94D4-31A2-50F53E7E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82" y="611819"/>
            <a:ext cx="9609668" cy="60840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C95899-8771-3611-FA87-080D4D627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4853" y="1431987"/>
            <a:ext cx="1069536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 images of various Indian heritage monuments from open datasets and online sources.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Annotation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Labeled images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mark regions of interest and assign class labels to each monument.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Resized and normalized images to ensure consistency for model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 (CNN)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TensorFlow/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classify the monuments based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image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transfer learning and tuning techniques to improve accuracy and reduce computational load.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 Development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allows users to upload images and get real-time monument identification.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(Local)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the trained model into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 for seamless offline/localhost use.</a:t>
            </a:r>
          </a:p>
        </p:txBody>
      </p:sp>
    </p:spTree>
    <p:extLst>
      <p:ext uri="{BB962C8B-B14F-4D97-AF65-F5344CB8AC3E}">
        <p14:creationId xmlns:p14="http://schemas.microsoft.com/office/powerpoint/2010/main" val="59493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8DDB-4599-25DE-8BA2-EB7A9C94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94" y="705340"/>
            <a:ext cx="9609668" cy="610276"/>
          </a:xfrm>
        </p:spPr>
        <p:txBody>
          <a:bodyPr/>
          <a:lstStyle/>
          <a:p>
            <a:r>
              <a:rPr lang="en-IN" dirty="0"/>
              <a:t>Expected Outcomes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4DDBED-8A35-F413-E9D4-771A74E8B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0074" y="1536174"/>
            <a:ext cx="1043185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Monument Classification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will accurately identify and classify Indian heritage monuments using deep learning, ensuring high precision through transfer learning and CNN-based architectures.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Web Interface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fully functional web application built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users to upload monument images and receive classification results with visual explanations (e.g., bounding boxes, labels).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with Labeled Annotations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curated and labeled dataset of Indian monuments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can be reused or extended by future researchers or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Preservation of Cultural Heritage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automating monument identification, this project contributes to digital preservation efforts and helps in cataloging lesser-known heritage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4C769-6C0E-85E0-3A22-41388BDA07DF}"/>
              </a:ext>
            </a:extLst>
          </p:cNvPr>
          <p:cNvSpPr txBox="1"/>
          <p:nvPr/>
        </p:nvSpPr>
        <p:spPr>
          <a:xfrm>
            <a:off x="2341984" y="43573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36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867"/>
            <a:ext cx="10515600" cy="1325563"/>
          </a:xfrm>
        </p:spPr>
        <p:txBody>
          <a:bodyPr/>
          <a:lstStyle/>
          <a:p>
            <a:r>
              <a:rPr lang="en-IN" dirty="0"/>
              <a:t>Literature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Title: "Deep Learning for Classification and Restoration of Historical Photographs"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Authors: A. Gebru, D. Gordon, M. Li, L. Carin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Title: "Heritage Image Classification Using Convolutional Neural Networks"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Authors: A. Ali, M. M. Hussain, M. H. A. Khan, S.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Madani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006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832</TotalTime>
  <Words>824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Organic</vt:lpstr>
      <vt:lpstr>        Heritage Identification Of Monuments Through Deep Learning Techniques</vt:lpstr>
      <vt:lpstr>Problem Statement</vt:lpstr>
      <vt:lpstr>Project Goals and Objectives</vt:lpstr>
      <vt:lpstr>PowerPoint Presentation</vt:lpstr>
      <vt:lpstr>Technology Used </vt:lpstr>
      <vt:lpstr>Workflow Diagram</vt:lpstr>
      <vt:lpstr>Methodology</vt:lpstr>
      <vt:lpstr>Expected Outcomes </vt:lpstr>
      <vt:lpstr>Literature Survey </vt:lpstr>
      <vt:lpstr>Patent Status </vt:lpstr>
      <vt:lpstr>Research Paper Status</vt:lpstr>
      <vt:lpstr>Project Status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shivam kumar</cp:lastModifiedBy>
  <cp:revision>16</cp:revision>
  <dcterms:created xsi:type="dcterms:W3CDTF">2023-09-23T09:10:50Z</dcterms:created>
  <dcterms:modified xsi:type="dcterms:W3CDTF">2025-05-24T07:39:42Z</dcterms:modified>
</cp:coreProperties>
</file>