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</p:sldIdLst>
  <p:sldSz cx="14630400" cy="8229600"/>
  <p:notesSz cx="8229600" cy="14630400"/>
  <p:embeddedFontLst>
    <p:embeddedFont>
      <p:font typeface="Open Sans" panose="020B0606030504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459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AD79E-ACD4-99F0-AAA5-310CA9D56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C879DC-D3F2-7BEE-6D36-DDAF314347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B2AA1-EB50-8D43-1F18-F3074F1DE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357A-F0B8-BBB6-B5A3-12B8EAB49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15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27126" y="828339"/>
            <a:ext cx="13640696" cy="2302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7700"/>
              </a:lnSpc>
            </a:pPr>
            <a:r>
              <a:rPr lang="en-US" sz="50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PCS25 09: System and method for resolving the parking issues using smart vehicle parking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114800"/>
            <a:ext cx="12975998" cy="1737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 algn="just">
              <a:lnSpc>
                <a:spcPct val="90000"/>
              </a:lnSpc>
              <a:spcBef>
                <a:spcPts val="1000"/>
              </a:spcBef>
            </a:pP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Parking problems 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India are severe, with the average parking time significantly exceeding the global average. This inefficiency leads to an estimated annual monetary loss of 1.56% of India’s GDP. Highly populated cities face </a:t>
            </a:r>
            <a:r>
              <a:rPr lang="en-US" sz="2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saturation of parking spaces</a:t>
            </a:r>
            <a:r>
              <a:rPr lang="en-US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there’s a notable lack of spaces for road freight transport. These issues necessitate </a:t>
            </a:r>
            <a:r>
              <a:rPr lang="en-IN" sz="2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innovative solutions.</a:t>
            </a:r>
          </a:p>
        </p:txBody>
      </p:sp>
      <p:sp>
        <p:nvSpPr>
          <p:cNvPr id="5" name="Shape 2"/>
          <p:cNvSpPr/>
          <p:nvPr/>
        </p:nvSpPr>
        <p:spPr>
          <a:xfrm>
            <a:off x="793790" y="575345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970034" y="6388417"/>
            <a:ext cx="4679576" cy="149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3100"/>
              </a:lnSpc>
            </a:pP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Ishita Srivastava  2100290120088  CS7B</a:t>
            </a:r>
          </a:p>
          <a:p>
            <a:pPr algn="ctr">
              <a:lnSpc>
                <a:spcPts val="3100"/>
              </a:lnSpc>
            </a:pP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Gurpreet Kaur  2100290120082  CS7B</a:t>
            </a:r>
          </a:p>
          <a:p>
            <a:pPr algn="ctr">
              <a:lnSpc>
                <a:spcPts val="3100"/>
              </a:lnSpc>
            </a:pPr>
            <a:r>
              <a:rPr lang="fi-FI" sz="2000" dirty="0">
                <a:latin typeface="Arial" panose="020B0604020202020204" pitchFamily="34" charset="0"/>
                <a:cs typeface="Arial" panose="020B0604020202020204" pitchFamily="34" charset="0"/>
              </a:rPr>
              <a:t>Kritika  2100290120098  CS7B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1322-4595-86A3-0BE2-4ED9F15CF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08D8259-91D9-B1E5-F9D3-D29309722233}"/>
              </a:ext>
            </a:extLst>
          </p:cNvPr>
          <p:cNvSpPr/>
          <p:nvPr/>
        </p:nvSpPr>
        <p:spPr>
          <a:xfrm>
            <a:off x="4148911" y="1020761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Technology used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C50AEF8-4EF0-369D-DFF8-52AE4C456E4D}"/>
              </a:ext>
            </a:extLst>
          </p:cNvPr>
          <p:cNvSpPr/>
          <p:nvPr/>
        </p:nvSpPr>
        <p:spPr>
          <a:xfrm>
            <a:off x="2013995" y="2900243"/>
            <a:ext cx="11667280" cy="4218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n-NO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React js, Django framework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 for database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 for frontend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b="1" dirty="0">
                <a:solidFill>
                  <a:prstClr val="black"/>
                </a:solidFill>
                <a:latin typeface="Calibri" panose="020F0502020204030204"/>
              </a:rPr>
              <a:t>ESP8266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sensors like IR, Ultrasonic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84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">
            <a:extLst>
              <a:ext uri="{FF2B5EF4-FFF2-40B4-BE49-F238E27FC236}">
                <a16:creationId xmlns:a16="http://schemas.microsoft.com/office/drawing/2014/main" id="{87A4A5C9-AC6C-4DD8-B3D5-FD4EBFE3C823}"/>
              </a:ext>
            </a:extLst>
          </p:cNvPr>
          <p:cNvSpPr/>
          <p:nvPr/>
        </p:nvSpPr>
        <p:spPr>
          <a:xfrm>
            <a:off x="7396222" y="3037575"/>
            <a:ext cx="6481823" cy="2480029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3" name="Text 0"/>
          <p:cNvSpPr/>
          <p:nvPr/>
        </p:nvSpPr>
        <p:spPr>
          <a:xfrm>
            <a:off x="3841908" y="926664"/>
            <a:ext cx="69465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Next Steps and Conclusion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70846" y="217440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6" name="Text 3"/>
          <p:cNvSpPr/>
          <p:nvPr/>
        </p:nvSpPr>
        <p:spPr>
          <a:xfrm>
            <a:off x="1947594" y="2262804"/>
            <a:ext cx="4268011" cy="4276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Finalizing system architecture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Prototyping and IoT integration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Full scale launch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Marketing and user acquisition 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Data driven enhancements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870846" y="322568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12" name="Shape 9"/>
          <p:cNvSpPr/>
          <p:nvPr/>
        </p:nvSpPr>
        <p:spPr>
          <a:xfrm>
            <a:off x="870846" y="427759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BE7429A0-3416-4548-A779-E62645B73CCA}"/>
              </a:ext>
            </a:extLst>
          </p:cNvPr>
          <p:cNvSpPr/>
          <p:nvPr/>
        </p:nvSpPr>
        <p:spPr>
          <a:xfrm>
            <a:off x="870846" y="536079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7DB86D6A-B654-4624-B47E-F992C8CD9584}"/>
              </a:ext>
            </a:extLst>
          </p:cNvPr>
          <p:cNvSpPr/>
          <p:nvPr/>
        </p:nvSpPr>
        <p:spPr>
          <a:xfrm>
            <a:off x="870846" y="64439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  <p:txBody>
          <a:bodyPr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ED6894F7-0399-49FA-801B-7B6062A137A0}"/>
              </a:ext>
            </a:extLst>
          </p:cNvPr>
          <p:cNvSpPr/>
          <p:nvPr/>
        </p:nvSpPr>
        <p:spPr>
          <a:xfrm>
            <a:off x="7624970" y="3396769"/>
            <a:ext cx="6134584" cy="2135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>
              <a:lnSpc>
                <a:spcPts val="275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Our project addresses urban parking challenges </a:t>
            </a:r>
          </a:p>
          <a:p>
            <a:pPr algn="just">
              <a:lnSpc>
                <a:spcPts val="275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connecting vehicle owners with vacant spaces, </a:t>
            </a:r>
          </a:p>
          <a:p>
            <a:pPr algn="just">
              <a:lnSpc>
                <a:spcPts val="275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enhancing convenience and safety. With IoT </a:t>
            </a:r>
          </a:p>
          <a:p>
            <a:pPr algn="just">
              <a:lnSpc>
                <a:spcPts val="275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integration and a scalable platform, it offers a </a:t>
            </a:r>
          </a:p>
          <a:p>
            <a:pPr algn="just">
              <a:lnSpc>
                <a:spcPts val="275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sustainable solution for urban congestion.</a:t>
            </a:r>
            <a:endParaRPr lang="en-US" sz="2200" dirty="0">
              <a:solidFill>
                <a:srgbClr val="39393C"/>
              </a:solidFill>
              <a:latin typeface="Arial" panose="020B0604020202020204" pitchFamily="34" charset="0"/>
              <a:ea typeface="Playfair Display Bold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355003"/>
            <a:ext cx="13056393" cy="6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Project Abstract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602889"/>
            <a:ext cx="2835235" cy="41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Overview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603349"/>
            <a:ext cx="3261843" cy="40233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purpose of this project is to address the parking space scarcity and congestion in urban areas. By aggregating privately owned vacant areas into a unified parking network, we aim to create a seamless and accessible parking experience. Our solution not only alleviates parking saturation but also contributes to Smart City initiatives and sustainable development.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1602889"/>
            <a:ext cx="2835235" cy="41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Key Objectives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2603348"/>
            <a:ext cx="3978116" cy="4840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Consolidate vacant parking spaces under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Community Engagement and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Promote 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Streamline parking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Secure Payment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of Review and Rating Service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359614" y="1602889"/>
            <a:ext cx="2347688" cy="419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Approach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359613" y="2603349"/>
            <a:ext cx="3476997" cy="43138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Through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IoT-enabled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modules, users can easily find available parking spots via a web app. Landowners benefit by generating additional revenue from their unused spaces. Safety and transparency are ensured through a rating system and pre-entry verification. This project aims to enhance urban mobility while optimizing existing resources.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7">
            <a:extLst>
              <a:ext uri="{FF2B5EF4-FFF2-40B4-BE49-F238E27FC236}">
                <a16:creationId xmlns:a16="http://schemas.microsoft.com/office/drawing/2014/main" id="{4CF7175D-0D82-4C70-88A3-D2193BBD8E30}"/>
              </a:ext>
            </a:extLst>
          </p:cNvPr>
          <p:cNvSpPr/>
          <p:nvPr/>
        </p:nvSpPr>
        <p:spPr>
          <a:xfrm>
            <a:off x="7520404" y="6389675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5" name="Shape 12"/>
          <p:cNvSpPr/>
          <p:nvPr/>
        </p:nvSpPr>
        <p:spPr>
          <a:xfrm>
            <a:off x="6594157" y="5124750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4" name="Shape 1"/>
          <p:cNvSpPr/>
          <p:nvPr/>
        </p:nvSpPr>
        <p:spPr>
          <a:xfrm flipH="1">
            <a:off x="7326629" y="1776592"/>
            <a:ext cx="116561" cy="5857817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20" name="Shape 8">
            <a:extLst>
              <a:ext uri="{FF2B5EF4-FFF2-40B4-BE49-F238E27FC236}">
                <a16:creationId xmlns:a16="http://schemas.microsoft.com/office/drawing/2014/main" id="{62913B1C-8F7B-4961-8EDE-1D0492342394}"/>
              </a:ext>
            </a:extLst>
          </p:cNvPr>
          <p:cNvSpPr/>
          <p:nvPr/>
        </p:nvSpPr>
        <p:spPr>
          <a:xfrm>
            <a:off x="7182592" y="4900196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3" name="Text 0"/>
          <p:cNvSpPr/>
          <p:nvPr/>
        </p:nvSpPr>
        <p:spPr>
          <a:xfrm>
            <a:off x="709613" y="549986"/>
            <a:ext cx="13188314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Project Goals and Objectives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617016" y="2601529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6" name="Shape 3"/>
          <p:cNvSpPr/>
          <p:nvPr/>
        </p:nvSpPr>
        <p:spPr>
          <a:xfrm>
            <a:off x="7145417" y="2394970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7" name="Text 4"/>
          <p:cNvSpPr/>
          <p:nvPr/>
        </p:nvSpPr>
        <p:spPr>
          <a:xfrm>
            <a:off x="7320304" y="2490686"/>
            <a:ext cx="116562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1</a:t>
            </a:r>
            <a:endParaRPr lang="en-US" sz="2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643719" y="2472088"/>
            <a:ext cx="7264074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Consolidate vacant parking spaces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a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centralized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</a:t>
            </a:r>
          </a:p>
        </p:txBody>
      </p:sp>
      <p:sp>
        <p:nvSpPr>
          <p:cNvPr id="10" name="Shape 7"/>
          <p:cNvSpPr/>
          <p:nvPr/>
        </p:nvSpPr>
        <p:spPr>
          <a:xfrm>
            <a:off x="7520404" y="3901679"/>
            <a:ext cx="709613" cy="22860"/>
          </a:xfrm>
          <a:prstGeom prst="roundRect">
            <a:avLst>
              <a:gd name="adj" fmla="val 133041"/>
            </a:avLst>
          </a:prstGeom>
          <a:solidFill>
            <a:srgbClr val="C6C6D2"/>
          </a:solidFill>
          <a:ln/>
        </p:spPr>
      </p:sp>
      <p:sp>
        <p:nvSpPr>
          <p:cNvPr id="11" name="Shape 8"/>
          <p:cNvSpPr/>
          <p:nvPr/>
        </p:nvSpPr>
        <p:spPr>
          <a:xfrm>
            <a:off x="7156845" y="3647583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12" name="Text 9"/>
          <p:cNvSpPr/>
          <p:nvPr/>
        </p:nvSpPr>
        <p:spPr>
          <a:xfrm>
            <a:off x="7293947" y="3752480"/>
            <a:ext cx="159068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2</a:t>
            </a:r>
            <a:endParaRPr lang="en-US" sz="2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430339" y="6222058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Secure Payment Integration</a:t>
            </a:r>
          </a:p>
          <a:p>
            <a:pPr marL="0" indent="0" algn="l">
              <a:lnSpc>
                <a:spcPts val="2450"/>
              </a:lnSpc>
              <a:buNone/>
            </a:pPr>
            <a:endParaRPr lang="en-US" sz="1950" dirty="0"/>
          </a:p>
        </p:txBody>
      </p:sp>
      <p:sp>
        <p:nvSpPr>
          <p:cNvPr id="16" name="Shape 13"/>
          <p:cNvSpPr/>
          <p:nvPr/>
        </p:nvSpPr>
        <p:spPr>
          <a:xfrm>
            <a:off x="7156845" y="6152407"/>
            <a:ext cx="456128" cy="456128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  <p:txBody>
          <a:bodyPr/>
          <a:lstStyle/>
          <a:p>
            <a:pPr algn="ctr"/>
            <a:r>
              <a:rPr lang="en-US" sz="235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IN" sz="23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326629" y="5015142"/>
            <a:ext cx="148471" cy="304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3</a:t>
            </a:r>
            <a:endParaRPr lang="en-US" sz="2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2643719" y="4969847"/>
            <a:ext cx="288762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Streamline parking management</a:t>
            </a: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8EBCA0A-24FE-4B52-81C9-B60E18656D76}"/>
              </a:ext>
            </a:extLst>
          </p:cNvPr>
          <p:cNvSpPr/>
          <p:nvPr/>
        </p:nvSpPr>
        <p:spPr>
          <a:xfrm>
            <a:off x="8430339" y="3766126"/>
            <a:ext cx="2534364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Promote 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development</a:t>
            </a:r>
          </a:p>
          <a:p>
            <a:pPr marL="0" indent="0" algn="l">
              <a:lnSpc>
                <a:spcPts val="2450"/>
              </a:lnSpc>
              <a:buNone/>
            </a:pPr>
            <a:endParaRPr lang="en-US" sz="1950" dirty="0"/>
          </a:p>
        </p:txBody>
      </p:sp>
      <p:pic>
        <p:nvPicPr>
          <p:cNvPr id="1026" name="Picture 2" descr="Image result for Consolidate vacant parking spaces under a centralized platform">
            <a:extLst>
              <a:ext uri="{FF2B5EF4-FFF2-40B4-BE49-F238E27FC236}">
                <a16:creationId xmlns:a16="http://schemas.microsoft.com/office/drawing/2014/main" id="{330CCE70-DB27-4F74-A73E-C1C8030BA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68" y="3252690"/>
            <a:ext cx="2887623" cy="153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mote Sustainable development">
            <a:extLst>
              <a:ext uri="{FF2B5EF4-FFF2-40B4-BE49-F238E27FC236}">
                <a16:creationId xmlns:a16="http://schemas.microsoft.com/office/drawing/2014/main" id="{93EB23D0-2579-4036-8E04-20265524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633" y="1766945"/>
            <a:ext cx="1810515" cy="197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AutoShape 6" descr="Secure Payment Gateway Integration">
            <a:extLst>
              <a:ext uri="{FF2B5EF4-FFF2-40B4-BE49-F238E27FC236}">
                <a16:creationId xmlns:a16="http://schemas.microsoft.com/office/drawing/2014/main" id="{BCA62582-771A-4A71-A536-8BAA6A232B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 descr="Image result for Secure Payment Integration">
            <a:extLst>
              <a:ext uri="{FF2B5EF4-FFF2-40B4-BE49-F238E27FC236}">
                <a16:creationId xmlns:a16="http://schemas.microsoft.com/office/drawing/2014/main" id="{0621C95C-D0C9-476E-BEB9-8AFFC017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633" y="4265154"/>
            <a:ext cx="2008231" cy="188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E83D839-84EF-44B6-9DD4-43A1E2825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1668" y="5604734"/>
            <a:ext cx="2887623" cy="2074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533" y="5520806"/>
            <a:ext cx="7196867" cy="26872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379" y="761048"/>
            <a:ext cx="12859045" cy="8848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Alignment with UN Sustainable Development Goals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05684" y="2348091"/>
            <a:ext cx="3715583" cy="2253734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855811" y="2420422"/>
            <a:ext cx="3287435" cy="669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b="1" dirty="0"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SDG 11: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Sustainable Cities and Communities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855811" y="3185963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Make cities and human settlements inclusive, safe, resilient and sustainable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5299262" y="2348091"/>
            <a:ext cx="3715583" cy="2253734"/>
          </a:xfrm>
          <a:prstGeom prst="roundRect">
            <a:avLst>
              <a:gd name="adj" fmla="val 1681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5450149" y="2383445"/>
            <a:ext cx="2815590" cy="685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b="1" dirty="0"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SDG 12: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Consumption and production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600"/>
              </a:lnSpc>
              <a:buNone/>
            </a:pP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5450149" y="3132296"/>
            <a:ext cx="3287435" cy="6853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sustainable consumption and production patterns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9892841" y="2348091"/>
            <a:ext cx="3715583" cy="2253734"/>
          </a:xfrm>
          <a:prstGeom prst="roundRect">
            <a:avLst>
              <a:gd name="adj" fmla="val 1425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0065018" y="2413992"/>
            <a:ext cx="2676644" cy="552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b="1" dirty="0"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SDG 09: 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ndustry, Innovation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 Infrastructure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ts val="2600"/>
              </a:lnSpc>
              <a:buNone/>
            </a:pP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10106914" y="3089553"/>
            <a:ext cx="3287435" cy="1027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 resilient infrastructure, promote inclusive and sustainable industrialization and foster innovation</a:t>
            </a:r>
            <a:endParaRPr lang="en-US" sz="1650" dirty="0"/>
          </a:p>
        </p:txBody>
      </p:sp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AFE44579-800E-497A-BF19-D5EAC3DA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3836"/>
            <a:ext cx="7433533" cy="2687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764254" y="538520"/>
            <a:ext cx="10580980" cy="610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00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Methodology and Approach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22" y="1392912"/>
            <a:ext cx="976432" cy="11902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47714" y="1835509"/>
            <a:ext cx="2441258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Research and analysis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718501" y="1835509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requirements, market trends and competitor analysis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822" y="2827223"/>
            <a:ext cx="976432" cy="119023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47714" y="3199328"/>
            <a:ext cx="2624852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Design and planning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6718501" y="3144153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Specifications and API integration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822" y="4246364"/>
            <a:ext cx="976432" cy="119023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508793" y="4688961"/>
            <a:ext cx="2563773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Development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6718501" y="4632756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 management, frontend and backend development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822" y="5728888"/>
            <a:ext cx="976432" cy="119023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47714" y="6171485"/>
            <a:ext cx="3046809" cy="305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Technology</a:t>
            </a: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</a:t>
            </a:r>
            <a:r>
              <a:rPr lang="en-US" sz="2200" b="1" dirty="0">
                <a:solidFill>
                  <a:srgbClr val="39393C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integration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6718501" y="6121359"/>
            <a:ext cx="6507599" cy="624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Integrating IoT, sensors, camera and API modules 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21474" y="1060392"/>
            <a:ext cx="8263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Expected Outcomes and Impact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4303059" y="3125164"/>
            <a:ext cx="7885355" cy="2893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Boost to Startup ecosystem and innovation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Employment generation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Encouragement of sustainable practices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Increased access to technology and digitalization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Strengthen global competitiveness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Increased accessibility to parking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Economic uplift for space owners</a:t>
            </a:r>
          </a:p>
          <a:p>
            <a:pPr marL="342900" indent="-342900" algn="l">
              <a:lnSpc>
                <a:spcPts val="275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Technological advancement and Smart city integration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176D6CC-392F-DEB9-CE5D-C5AD6F313F91}"/>
              </a:ext>
            </a:extLst>
          </p:cNvPr>
          <p:cNvSpPr txBox="1">
            <a:spLocks/>
          </p:cNvSpPr>
          <p:nvPr/>
        </p:nvSpPr>
        <p:spPr>
          <a:xfrm>
            <a:off x="1895724" y="664451"/>
            <a:ext cx="105156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Workflow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4558E9-6677-C07E-F88B-5A449B93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88" y="2217166"/>
            <a:ext cx="8122023" cy="56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1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26621B1C-68EE-67AA-445E-7954A5A03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306" y="2049332"/>
            <a:ext cx="7673788" cy="541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1E3B38-060D-241D-8293-40CDF8C5959B}"/>
              </a:ext>
            </a:extLst>
          </p:cNvPr>
          <p:cNvSpPr txBox="1"/>
          <p:nvPr/>
        </p:nvSpPr>
        <p:spPr>
          <a:xfrm>
            <a:off x="4838368" y="765586"/>
            <a:ext cx="60072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dirty="0"/>
              <a:t>Workflow Diagram</a:t>
            </a:r>
          </a:p>
        </p:txBody>
      </p:sp>
    </p:spTree>
    <p:extLst>
      <p:ext uri="{BB962C8B-B14F-4D97-AF65-F5344CB8AC3E}">
        <p14:creationId xmlns:p14="http://schemas.microsoft.com/office/powerpoint/2010/main" val="314303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48911" y="1020761"/>
            <a:ext cx="63325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200" b="1" dirty="0">
                <a:solidFill>
                  <a:srgbClr val="101014"/>
                </a:solidFill>
                <a:latin typeface="Arial" panose="020B0604020202020204" pitchFamily="34" charset="0"/>
                <a:ea typeface="Playfair Display Bold" pitchFamily="34" charset="-122"/>
                <a:cs typeface="Arial" panose="020B0604020202020204" pitchFamily="34" charset="0"/>
              </a:rPr>
              <a:t>Key Project Deliverables</a:t>
            </a:r>
            <a:endParaRPr lang="en-US"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13995" y="2900243"/>
            <a:ext cx="11667280" cy="4218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User and Area Provider Mobile and Web Applications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user interface, authentication </a:t>
            </a:r>
          </a:p>
          <a:p>
            <a:pPr>
              <a:lnSpc>
                <a:spcPts val="285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  and authorization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Core backend API services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user and area management, payment, notification, booking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Geolocation and map integration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real time location based search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IoT integration for security and management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install cameras and sensors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Admin dashboard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analytics and reporting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Compliance and security protocols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data privacy and secure transactions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User acceptance testing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user guide and support</a:t>
            </a:r>
          </a:p>
        </p:txBody>
      </p:sp>
      <p:sp>
        <p:nvSpPr>
          <p:cNvPr id="11" name="Shape 8"/>
          <p:cNvSpPr/>
          <p:nvPr/>
        </p:nvSpPr>
        <p:spPr>
          <a:xfrm>
            <a:off x="6287810" y="5145881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568</Words>
  <Application>Microsoft Office PowerPoint</Application>
  <PresentationFormat>Custom</PresentationFormat>
  <Paragraphs>103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Arial</vt:lpstr>
      <vt:lpstr>Playfair Display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Gurpreet Kaur</cp:lastModifiedBy>
  <cp:revision>17</cp:revision>
  <dcterms:created xsi:type="dcterms:W3CDTF">2024-11-11T08:06:52Z</dcterms:created>
  <dcterms:modified xsi:type="dcterms:W3CDTF">2025-05-07T09:04:51Z</dcterms:modified>
</cp:coreProperties>
</file>