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73" r:id="rId6"/>
    <p:sldId id="260" r:id="rId7"/>
    <p:sldId id="261" r:id="rId8"/>
    <p:sldId id="274" r:id="rId9"/>
    <p:sldId id="262" r:id="rId10"/>
    <p:sldId id="263" r:id="rId11"/>
    <p:sldId id="264" r:id="rId12"/>
    <p:sldId id="268" r:id="rId13"/>
    <p:sldId id="269" r:id="rId14"/>
    <p:sldId id="270" r:id="rId15"/>
    <p:sldId id="272" r:id="rId16"/>
    <p:sldId id="271"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07-05-2025</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07-05-2025</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07-05-2025</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07-05-2025</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07-05-2025</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07-05-2025</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07-05-2025</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07-05-2025</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07-05-2025</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07-05-2025</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07-05-2025</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07-05-2025</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worldbank.org/en/topic/digitaldevelopment/brief/digital-skills-critical-for-jobs-and-develop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 Project Presentation (PCS25-12)</a:t>
            </a:r>
            <a:br>
              <a:rPr lang="en-IN" sz="4900" dirty="0"/>
            </a:br>
            <a:r>
              <a:rPr lang="en-IN" sz="4900" dirty="0"/>
              <a:t>(Placement Module)</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602038"/>
            <a:ext cx="9448800" cy="2026602"/>
          </a:xfrm>
        </p:spPr>
        <p:txBody>
          <a:bodyPr>
            <a:normAutofit fontScale="85000" lnSpcReduction="20000"/>
          </a:bodyPr>
          <a:lstStyle/>
          <a:p>
            <a:pPr algn="r"/>
            <a:r>
              <a:rPr lang="en-IN" dirty="0"/>
              <a:t>Guide Name: Prof. Anurag Mishra</a:t>
            </a:r>
          </a:p>
          <a:p>
            <a:r>
              <a:rPr lang="en-IN" dirty="0"/>
              <a:t>				</a:t>
            </a:r>
          </a:p>
          <a:p>
            <a:pPr algn="r"/>
            <a:r>
              <a:rPr lang="en-IN" dirty="0"/>
              <a:t>Ujjwal Soni (2100290120179)</a:t>
            </a:r>
          </a:p>
          <a:p>
            <a:pPr algn="r"/>
            <a:r>
              <a:rPr lang="en-IN" dirty="0"/>
              <a:t>Akash Pandey (2200290129003)</a:t>
            </a:r>
          </a:p>
          <a:p>
            <a:pPr algn="r"/>
            <a:r>
              <a:rPr lang="en-IN" dirty="0"/>
              <a:t>Praveen Kumar Yadav(2200290129014)</a:t>
            </a:r>
          </a:p>
          <a:p>
            <a:pPr algn="r"/>
            <a:r>
              <a:rPr lang="en-IN" dirty="0"/>
              <a:t>Aditya Narayan Yadav (2200290129002)</a:t>
            </a:r>
          </a:p>
          <a:p>
            <a:endParaRPr lang="en-IN" dirty="0"/>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IN" dirty="0"/>
              <a:t>Soft copy proof of submission/ publication.</a:t>
            </a:r>
          </a:p>
          <a:p>
            <a:r>
              <a:rPr lang="en-IN" dirty="0"/>
              <a:t>Draft completion status</a:t>
            </a:r>
          </a:p>
        </p:txBody>
      </p:sp>
    </p:spTree>
    <p:extLst>
      <p:ext uri="{BB962C8B-B14F-4D97-AF65-F5344CB8AC3E}">
        <p14:creationId xmlns:p14="http://schemas.microsoft.com/office/powerpoint/2010/main" val="12496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IN" dirty="0"/>
              <a:t>How much project is completed with screenshot of the output domains.</a:t>
            </a:r>
          </a:p>
          <a:p>
            <a:r>
              <a:rPr lang="en-IN" dirty="0"/>
              <a:t>Working project</a:t>
            </a:r>
          </a:p>
        </p:txBody>
      </p:sp>
    </p:spTree>
    <p:extLst>
      <p:ext uri="{BB962C8B-B14F-4D97-AF65-F5344CB8AC3E}">
        <p14:creationId xmlns:p14="http://schemas.microsoft.com/office/powerpoint/2010/main" val="168185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1858BE-7DBD-969B-1DCB-EDDFA6D3A9AD}"/>
              </a:ext>
            </a:extLst>
          </p:cNvPr>
          <p:cNvPicPr>
            <a:picLocks noChangeAspect="1"/>
          </p:cNvPicPr>
          <p:nvPr/>
        </p:nvPicPr>
        <p:blipFill>
          <a:blip r:embed="rId2"/>
          <a:stretch>
            <a:fillRect/>
          </a:stretch>
        </p:blipFill>
        <p:spPr>
          <a:xfrm>
            <a:off x="2052813" y="61442"/>
            <a:ext cx="6582694" cy="6735115"/>
          </a:xfrm>
          <a:prstGeom prst="rect">
            <a:avLst/>
          </a:prstGeom>
        </p:spPr>
      </p:pic>
    </p:spTree>
    <p:extLst>
      <p:ext uri="{BB962C8B-B14F-4D97-AF65-F5344CB8AC3E}">
        <p14:creationId xmlns:p14="http://schemas.microsoft.com/office/powerpoint/2010/main" val="58808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4A73FA-EA7C-CCBF-3C41-3440C9CBFA15}"/>
              </a:ext>
            </a:extLst>
          </p:cNvPr>
          <p:cNvPicPr>
            <a:picLocks noChangeAspect="1"/>
          </p:cNvPicPr>
          <p:nvPr/>
        </p:nvPicPr>
        <p:blipFill>
          <a:blip r:embed="rId2"/>
          <a:stretch>
            <a:fillRect/>
          </a:stretch>
        </p:blipFill>
        <p:spPr>
          <a:xfrm>
            <a:off x="2071126" y="70969"/>
            <a:ext cx="8049748" cy="6716062"/>
          </a:xfrm>
          <a:prstGeom prst="rect">
            <a:avLst/>
          </a:prstGeom>
        </p:spPr>
      </p:pic>
    </p:spTree>
    <p:extLst>
      <p:ext uri="{BB962C8B-B14F-4D97-AF65-F5344CB8AC3E}">
        <p14:creationId xmlns:p14="http://schemas.microsoft.com/office/powerpoint/2010/main" val="578390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CC1787-F881-0285-9CFA-A8B1E2F235D1}"/>
              </a:ext>
            </a:extLst>
          </p:cNvPr>
          <p:cNvPicPr>
            <a:picLocks noChangeAspect="1"/>
          </p:cNvPicPr>
          <p:nvPr/>
        </p:nvPicPr>
        <p:blipFill>
          <a:blip r:embed="rId2"/>
          <a:stretch>
            <a:fillRect/>
          </a:stretch>
        </p:blipFill>
        <p:spPr>
          <a:xfrm>
            <a:off x="0" y="662354"/>
            <a:ext cx="12192000" cy="5533292"/>
          </a:xfrm>
          <a:prstGeom prst="rect">
            <a:avLst/>
          </a:prstGeom>
        </p:spPr>
      </p:pic>
    </p:spTree>
    <p:extLst>
      <p:ext uri="{BB962C8B-B14F-4D97-AF65-F5344CB8AC3E}">
        <p14:creationId xmlns:p14="http://schemas.microsoft.com/office/powerpoint/2010/main" val="2194962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B42E4-800E-4747-AEC3-9B5BE09F721D}"/>
              </a:ext>
            </a:extLst>
          </p:cNvPr>
          <p:cNvPicPr>
            <a:picLocks noChangeAspect="1"/>
          </p:cNvPicPr>
          <p:nvPr/>
        </p:nvPicPr>
        <p:blipFill>
          <a:blip r:embed="rId2"/>
          <a:stretch>
            <a:fillRect/>
          </a:stretch>
        </p:blipFill>
        <p:spPr>
          <a:xfrm>
            <a:off x="0" y="720031"/>
            <a:ext cx="12192000" cy="5417938"/>
          </a:xfrm>
          <a:prstGeom prst="rect">
            <a:avLst/>
          </a:prstGeom>
        </p:spPr>
      </p:pic>
    </p:spTree>
    <p:extLst>
      <p:ext uri="{BB962C8B-B14F-4D97-AF65-F5344CB8AC3E}">
        <p14:creationId xmlns:p14="http://schemas.microsoft.com/office/powerpoint/2010/main" val="381523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F4551C-DA34-7692-F5CC-495AFFF18306}"/>
              </a:ext>
            </a:extLst>
          </p:cNvPr>
          <p:cNvPicPr>
            <a:picLocks noChangeAspect="1"/>
          </p:cNvPicPr>
          <p:nvPr/>
        </p:nvPicPr>
        <p:blipFill>
          <a:blip r:embed="rId2"/>
          <a:stretch>
            <a:fillRect/>
          </a:stretch>
        </p:blipFill>
        <p:spPr>
          <a:xfrm>
            <a:off x="0" y="355138"/>
            <a:ext cx="12192000" cy="6147723"/>
          </a:xfrm>
          <a:prstGeom prst="rect">
            <a:avLst/>
          </a:prstGeom>
        </p:spPr>
      </p:pic>
    </p:spTree>
    <p:extLst>
      <p:ext uri="{BB962C8B-B14F-4D97-AF65-F5344CB8AC3E}">
        <p14:creationId xmlns:p14="http://schemas.microsoft.com/office/powerpoint/2010/main" val="377168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5" name="Content Placeholder 4">
            <a:extLst>
              <a:ext uri="{FF2B5EF4-FFF2-40B4-BE49-F238E27FC236}">
                <a16:creationId xmlns:a16="http://schemas.microsoft.com/office/drawing/2014/main" id="{7852F979-1A3B-99FC-05B1-48733E27C4FA}"/>
              </a:ext>
            </a:extLst>
          </p:cNvPr>
          <p:cNvSpPr>
            <a:spLocks noGrp="1"/>
          </p:cNvSpPr>
          <p:nvPr>
            <p:ph idx="1"/>
          </p:nvPr>
        </p:nvSpPr>
        <p:spPr/>
        <p:txBody>
          <a:bodyPr/>
          <a:lstStyle/>
          <a:p>
            <a:r>
              <a:rPr lang="en-US" dirty="0"/>
              <a:t>J. Smith, “A Comparative Study of University Placement Modules and Industry Demand,” </a:t>
            </a:r>
            <a:r>
              <a:rPr lang="en-US" i="1" dirty="0"/>
              <a:t>Journal of Educational Research</a:t>
            </a:r>
            <a:r>
              <a:rPr lang="en-US" dirty="0"/>
              <a:t>, vol. 18, no. 2, pp. 45–52, 2021.</a:t>
            </a:r>
            <a:endParaRPr lang="en-IN" dirty="0"/>
          </a:p>
          <a:p>
            <a:r>
              <a:rPr lang="en-US" dirty="0"/>
              <a:t>M. Singh and R. Verma, “Web-Based Campus Recruitment Systems: An Overview,” </a:t>
            </a:r>
            <a:r>
              <a:rPr lang="en-US" i="1" dirty="0"/>
              <a:t>International Journal of Computer Applications</a:t>
            </a:r>
            <a:r>
              <a:rPr lang="en-US" dirty="0"/>
              <a:t>, vol. 176, no. 26, pp. 20–24, 2020.</a:t>
            </a:r>
            <a:endParaRPr lang="en-IN" dirty="0"/>
          </a:p>
          <a:p>
            <a:r>
              <a:rPr lang="en-US" dirty="0"/>
              <a:t>World Bank, “Digital Skills: Critical for Jobs and Development,” </a:t>
            </a:r>
            <a:r>
              <a:rPr lang="en-US" i="1" dirty="0"/>
              <a:t>World Bank Report</a:t>
            </a:r>
            <a:r>
              <a:rPr lang="en-US" dirty="0"/>
              <a:t>, 2020. [Online]. Available: </a:t>
            </a:r>
            <a:r>
              <a:rPr lang="en-US" dirty="0">
                <a:hlinkClick r:id="rId2"/>
              </a:rPr>
              <a:t>https://www.worldbank.org/en/topic/digitaldevelopment/brief/digital-skills-critical-for-jobs-and-development</a:t>
            </a:r>
            <a:endParaRPr lang="en-IN" dirty="0"/>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lnSpcReduction="10000"/>
          </a:bodyPr>
          <a:lstStyle/>
          <a:p>
            <a:r>
              <a:rPr lang="en-US" sz="2800" b="0" i="0" u="none" strike="noStrike" dirty="0">
                <a:effectLst/>
                <a:latin typeface="Gill Sans"/>
              </a:rPr>
              <a:t>In colleges the records were stored in excel sheets hence sorting the data is always a problem. The excel sheets are also less advanced. Hence sorting and searching problems arises</a:t>
            </a:r>
            <a:r>
              <a:rPr lang="en-US" sz="2800" b="0" i="0" u="none" strike="noStrike" dirty="0">
                <a:solidFill>
                  <a:srgbClr val="000000"/>
                </a:solidFill>
                <a:effectLst/>
                <a:latin typeface="Gill Sans"/>
              </a:rPr>
              <a:t>. </a:t>
            </a:r>
          </a:p>
          <a:p>
            <a:r>
              <a:rPr lang="en-US" sz="2800" b="0" i="0" u="none" strike="noStrike" dirty="0">
                <a:effectLst/>
                <a:latin typeface="Gill Sans"/>
              </a:rPr>
              <a:t>Updating Records is another tedious task. Due to the above problems the updating was very difficult and ambiguous. Data redundancy also occurs due to the duplication of files and records. Hence searching the eligible students was the greatest problem. The placement officer has to find out the eligible students by looking at the excel sheet. He/she has to see the marks of every student and their eligibility.</a:t>
            </a:r>
          </a:p>
          <a:p>
            <a:r>
              <a:rPr lang="en-US" dirty="0"/>
              <a:t>There is no integrated feedback mechanism to improve the placement process based on student and recruiter input.</a:t>
            </a:r>
            <a:endParaRPr lang="en-IN"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b="1"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a:bodyPr>
          <a:lstStyle/>
          <a:p>
            <a:r>
              <a:rPr lang="en-US" sz="2200" b="0" i="0" u="none" strike="noStrike" dirty="0">
                <a:effectLst/>
                <a:latin typeface="Gill Sans"/>
              </a:rPr>
              <a:t>The main objective of the placement management system is </a:t>
            </a:r>
            <a:r>
              <a:rPr lang="en-US" sz="2200" b="1" i="0" u="none" strike="noStrike" dirty="0">
                <a:effectLst/>
                <a:latin typeface="Gill Sans"/>
              </a:rPr>
              <a:t>to reduce manual work and time. It is difficult and time-consuming to collect all the details from each student.</a:t>
            </a:r>
            <a:r>
              <a:rPr lang="en-US" sz="2200" b="0" i="0" u="none" strike="noStrike" dirty="0">
                <a:effectLst/>
                <a:latin typeface="Gill Sans"/>
              </a:rPr>
              <a:t> To avoid this </a:t>
            </a:r>
            <a:r>
              <a:rPr lang="en-US" sz="2200" b="0" i="0" u="sng" strike="noStrike" dirty="0">
                <a:effectLst/>
                <a:latin typeface="Gill Sans"/>
              </a:rPr>
              <a:t>problem we have planned to develop a web-based placement management system.</a:t>
            </a:r>
          </a:p>
          <a:p>
            <a:r>
              <a:rPr lang="en-US" sz="2200" b="0" i="0" u="none" strike="noStrike" dirty="0">
                <a:effectLst/>
                <a:latin typeface="Gill Sans"/>
              </a:rPr>
              <a:t>It manages the details of student records, placement training, different placements happening in and out of the college</a:t>
            </a:r>
            <a:r>
              <a:rPr lang="en-US" sz="2200" dirty="0">
                <a:solidFill>
                  <a:srgbClr val="000000"/>
                </a:solidFill>
                <a:latin typeface="Gill Sans"/>
              </a:rPr>
              <a:t>.</a:t>
            </a:r>
            <a:endParaRPr lang="en-US" sz="2200" b="0" i="0" u="sng" strike="noStrike" dirty="0">
              <a:effectLst/>
              <a:latin typeface="Gill Sans"/>
            </a:endParaRPr>
          </a:p>
          <a:p>
            <a:pPr rtl="0" fontAlgn="base">
              <a:spcBef>
                <a:spcPts val="1000"/>
              </a:spcBef>
              <a:spcAft>
                <a:spcPts val="0"/>
              </a:spcAft>
              <a:buFont typeface="Arial" panose="020B0604020202020204" pitchFamily="34" charset="0"/>
              <a:buChar char="•"/>
            </a:pPr>
            <a:r>
              <a:rPr lang="en-IN" sz="2200" b="1" u="sng" kern="0" dirty="0">
                <a:effectLst/>
                <a:latin typeface="Times New Roman" panose="02020603050405020304" pitchFamily="18" charset="0"/>
                <a:ea typeface="Times New Roman" panose="02020603050405020304" pitchFamily="18" charset="0"/>
                <a:cs typeface="Times New Roman" panose="02020603050405020304" pitchFamily="18" charset="0"/>
              </a:rPr>
              <a:t>Feedback Mechanism:</a:t>
            </a: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 To help future applicants prepare, allow placed students to offer their opinions on the questions and interview rounds.</a:t>
            </a:r>
          </a:p>
          <a:p>
            <a:pPr rtl="0" fontAlgn="base">
              <a:spcBef>
                <a:spcPts val="1000"/>
              </a:spcBef>
              <a:spcAft>
                <a:spcPts val="0"/>
              </a:spcAft>
              <a:buFont typeface="Arial" panose="020B0604020202020204" pitchFamily="34" charset="0"/>
              <a:buChar char="•"/>
            </a:pPr>
            <a:r>
              <a:rPr lang="en-IN" sz="2200" b="1" u="sng" kern="0" dirty="0">
                <a:effectLst/>
                <a:latin typeface="Times New Roman" panose="02020603050405020304" pitchFamily="18" charset="0"/>
                <a:ea typeface="Times New Roman" panose="02020603050405020304" pitchFamily="18" charset="0"/>
              </a:rPr>
              <a:t>Effective Placement Management:</a:t>
            </a:r>
            <a:r>
              <a:rPr lang="en-IN" sz="2200" kern="0" dirty="0">
                <a:effectLst/>
                <a:latin typeface="Times New Roman" panose="02020603050405020304" pitchFamily="18" charset="0"/>
                <a:ea typeface="Times New Roman" panose="02020603050405020304" pitchFamily="18" charset="0"/>
              </a:rPr>
              <a:t> Ensure that every student's record is correct and up to date by streamlining the placement management process. </a:t>
            </a:r>
            <a:endParaRPr lang="en-IN" sz="2200" kern="0" dirty="0">
              <a:latin typeface="Times New Roman" panose="02020603050405020304" pitchFamily="18" charset="0"/>
              <a:ea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IN" sz="2200" b="1" u="sng" kern="0" dirty="0">
                <a:effectLst/>
                <a:latin typeface="Times New Roman" panose="02020603050405020304" pitchFamily="18" charset="0"/>
                <a:ea typeface="Times New Roman" panose="02020603050405020304" pitchFamily="18" charset="0"/>
                <a:cs typeface="Times New Roman" panose="02020603050405020304" pitchFamily="18" charset="0"/>
              </a:rPr>
              <a:t>Improved Preparation: </a:t>
            </a: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To help students prepare more effectively for placement interviews, give them access to recent corporate drive question trends.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rtl="0" fontAlgn="base">
              <a:spcBef>
                <a:spcPts val="1000"/>
              </a:spcBef>
              <a:spcAft>
                <a:spcPts val="0"/>
              </a:spcAft>
              <a:buFont typeface="Arial" panose="020B0604020202020204" pitchFamily="34" charset="0"/>
              <a:buChar char="•"/>
            </a:pPr>
            <a:endParaRPr lang="en-US" sz="2200" b="0" i="0" u="none" strike="noStrike" dirty="0">
              <a:solidFill>
                <a:srgbClr val="B71E42"/>
              </a:solidFill>
              <a:effectLst/>
              <a:latin typeface="Arial" panose="020B0604020202020204" pitchFamily="34" charset="0"/>
            </a:endParaRPr>
          </a:p>
          <a:p>
            <a:endParaRPr lang="en-US" sz="2200" b="0" i="0" u="sng" strike="noStrike" dirty="0">
              <a:effectLst/>
              <a:latin typeface="Gill Sans"/>
            </a:endParaRPr>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b="1" dirty="0"/>
              <a:t>Technology Used</a:t>
            </a:r>
            <a:r>
              <a:rPr lang="en-IN" dirty="0"/>
              <a:t>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lstStyle/>
          <a:p>
            <a:r>
              <a:rPr lang="en-IN" dirty="0"/>
              <a:t>Domain – </a:t>
            </a:r>
            <a:r>
              <a:rPr lang="en-IN" b="1" dirty="0"/>
              <a:t>Full Stack.</a:t>
            </a:r>
            <a:endParaRPr lang="en-IN" dirty="0"/>
          </a:p>
          <a:p>
            <a:r>
              <a:rPr lang="en-IN" dirty="0"/>
              <a:t>Front end – </a:t>
            </a:r>
            <a:r>
              <a:rPr lang="en-IN" b="1" dirty="0"/>
              <a:t>HTML, CSS, JavaScript, Bootstrap, Tailwind CSS.</a:t>
            </a:r>
            <a:endParaRPr lang="en-IN" dirty="0"/>
          </a:p>
          <a:p>
            <a:r>
              <a:rPr lang="en-IN" dirty="0"/>
              <a:t>Backend –</a:t>
            </a:r>
            <a:r>
              <a:rPr lang="en-IN" b="1" dirty="0"/>
              <a:t>Node.js, Express.js, SQL, REST API.</a:t>
            </a:r>
            <a:endParaRPr lang="en-IN" dirty="0"/>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1C96-7E6B-ECE8-0E7B-B09AC1F551F5}"/>
              </a:ext>
            </a:extLst>
          </p:cNvPr>
          <p:cNvSpPr>
            <a:spLocks noGrp="1"/>
          </p:cNvSpPr>
          <p:nvPr>
            <p:ph type="title"/>
          </p:nvPr>
        </p:nvSpPr>
        <p:spPr/>
        <p:txBody>
          <a:bodyPr>
            <a:normAutofit/>
          </a:bodyPr>
          <a:lstStyle/>
          <a:p>
            <a:r>
              <a:rPr lang="en-IN" b="1" dirty="0"/>
              <a:t>SDG Mapping</a:t>
            </a:r>
          </a:p>
        </p:txBody>
      </p:sp>
      <p:graphicFrame>
        <p:nvGraphicFramePr>
          <p:cNvPr id="4" name="Content Placeholder 3">
            <a:extLst>
              <a:ext uri="{FF2B5EF4-FFF2-40B4-BE49-F238E27FC236}">
                <a16:creationId xmlns:a16="http://schemas.microsoft.com/office/drawing/2014/main" id="{D7DBD8B0-3D4B-8979-9904-16BF22FE2155}"/>
              </a:ext>
            </a:extLst>
          </p:cNvPr>
          <p:cNvGraphicFramePr>
            <a:graphicFrameLocks noGrp="1"/>
          </p:cNvGraphicFramePr>
          <p:nvPr>
            <p:ph idx="1"/>
          </p:nvPr>
        </p:nvGraphicFramePr>
        <p:xfrm>
          <a:off x="989838" y="1825625"/>
          <a:ext cx="10212324" cy="4351338"/>
        </p:xfrm>
        <a:graphic>
          <a:graphicData uri="http://schemas.openxmlformats.org/drawingml/2006/table">
            <a:tbl>
              <a:tblPr/>
              <a:tblGrid>
                <a:gridCol w="3404108">
                  <a:extLst>
                    <a:ext uri="{9D8B030D-6E8A-4147-A177-3AD203B41FA5}">
                      <a16:colId xmlns:a16="http://schemas.microsoft.com/office/drawing/2014/main" val="1681410955"/>
                    </a:ext>
                  </a:extLst>
                </a:gridCol>
                <a:gridCol w="3404108">
                  <a:extLst>
                    <a:ext uri="{9D8B030D-6E8A-4147-A177-3AD203B41FA5}">
                      <a16:colId xmlns:a16="http://schemas.microsoft.com/office/drawing/2014/main" val="2326157082"/>
                    </a:ext>
                  </a:extLst>
                </a:gridCol>
                <a:gridCol w="3404108">
                  <a:extLst>
                    <a:ext uri="{9D8B030D-6E8A-4147-A177-3AD203B41FA5}">
                      <a16:colId xmlns:a16="http://schemas.microsoft.com/office/drawing/2014/main" val="3735595821"/>
                    </a:ext>
                  </a:extLst>
                </a:gridCol>
              </a:tblGrid>
              <a:tr h="355211">
                <a:tc>
                  <a:txBody>
                    <a:bodyPr/>
                    <a:lstStyle/>
                    <a:p>
                      <a:r>
                        <a:rPr lang="en-IN" sz="1700" b="1"/>
                        <a:t>SDG</a:t>
                      </a:r>
                      <a:endParaRPr lang="en-IN" sz="1700"/>
                    </a:p>
                  </a:txBody>
                  <a:tcPr marL="88803" marR="88803" marT="44401" marB="44401" anchor="ctr">
                    <a:lnL>
                      <a:noFill/>
                    </a:lnL>
                    <a:lnR>
                      <a:noFill/>
                    </a:lnR>
                    <a:lnT>
                      <a:noFill/>
                    </a:lnT>
                    <a:lnB>
                      <a:noFill/>
                    </a:lnB>
                    <a:noFill/>
                  </a:tcPr>
                </a:tc>
                <a:tc>
                  <a:txBody>
                    <a:bodyPr/>
                    <a:lstStyle/>
                    <a:p>
                      <a:r>
                        <a:rPr lang="en-IN" sz="1700" b="1" dirty="0"/>
                        <a:t>Goal Name</a:t>
                      </a:r>
                      <a:endParaRPr lang="en-IN" sz="1700" dirty="0"/>
                    </a:p>
                  </a:txBody>
                  <a:tcPr marL="88803" marR="88803" marT="44401" marB="44401" anchor="ctr">
                    <a:lnL>
                      <a:noFill/>
                    </a:lnL>
                    <a:lnR>
                      <a:noFill/>
                    </a:lnR>
                    <a:lnT>
                      <a:noFill/>
                    </a:lnT>
                    <a:lnB>
                      <a:noFill/>
                    </a:lnB>
                    <a:noFill/>
                  </a:tcPr>
                </a:tc>
                <a:tc>
                  <a:txBody>
                    <a:bodyPr/>
                    <a:lstStyle/>
                    <a:p>
                      <a:r>
                        <a:rPr lang="en-IN" sz="1700" b="1"/>
                        <a:t>Justification</a:t>
                      </a:r>
                      <a:endParaRPr lang="en-IN" sz="1700"/>
                    </a:p>
                  </a:txBody>
                  <a:tcPr marL="88803" marR="88803" marT="44401" marB="44401" anchor="ctr">
                    <a:lnL>
                      <a:noFill/>
                    </a:lnL>
                    <a:lnR>
                      <a:noFill/>
                    </a:lnR>
                    <a:lnT>
                      <a:noFill/>
                    </a:lnT>
                    <a:lnB>
                      <a:noFill/>
                    </a:lnB>
                    <a:noFill/>
                  </a:tcPr>
                </a:tc>
                <a:extLst>
                  <a:ext uri="{0D108BD9-81ED-4DB2-BD59-A6C34878D82A}">
                    <a16:rowId xmlns:a16="http://schemas.microsoft.com/office/drawing/2014/main" val="2452768119"/>
                  </a:ext>
                </a:extLst>
              </a:tr>
              <a:tr h="1420845">
                <a:tc>
                  <a:txBody>
                    <a:bodyPr/>
                    <a:lstStyle/>
                    <a:p>
                      <a:r>
                        <a:rPr lang="en-IN" sz="1700" b="1" dirty="0"/>
                        <a:t>SDG 4</a:t>
                      </a:r>
                      <a:endParaRPr lang="en-IN" sz="1700" dirty="0"/>
                    </a:p>
                  </a:txBody>
                  <a:tcPr marL="88803" marR="88803" marT="44401" marB="44401" anchor="ctr">
                    <a:lnL>
                      <a:noFill/>
                    </a:lnL>
                    <a:lnR>
                      <a:noFill/>
                    </a:lnR>
                    <a:lnT>
                      <a:noFill/>
                    </a:lnT>
                    <a:lnB>
                      <a:noFill/>
                    </a:lnB>
                    <a:noFill/>
                  </a:tcPr>
                </a:tc>
                <a:tc>
                  <a:txBody>
                    <a:bodyPr/>
                    <a:lstStyle/>
                    <a:p>
                      <a:r>
                        <a:rPr lang="en-IN" sz="1700" dirty="0"/>
                        <a:t>Quality Education</a:t>
                      </a:r>
                    </a:p>
                  </a:txBody>
                  <a:tcPr marL="88803" marR="88803" marT="44401" marB="44401" anchor="ctr">
                    <a:lnL>
                      <a:noFill/>
                    </a:lnL>
                    <a:lnR>
                      <a:noFill/>
                    </a:lnR>
                    <a:lnT>
                      <a:noFill/>
                    </a:lnT>
                    <a:lnB>
                      <a:noFill/>
                    </a:lnB>
                    <a:noFill/>
                  </a:tcPr>
                </a:tc>
                <a:tc>
                  <a:txBody>
                    <a:bodyPr/>
                    <a:lstStyle/>
                    <a:p>
                      <a:r>
                        <a:rPr lang="en-US" sz="1700" dirty="0"/>
                        <a:t>Enhances student employability by organizing placement opportunities and training resources. Promotes equal access to career advancement tools.</a:t>
                      </a:r>
                    </a:p>
                  </a:txBody>
                  <a:tcPr marL="88803" marR="88803" marT="44401" marB="44401" anchor="ctr">
                    <a:lnL>
                      <a:noFill/>
                    </a:lnL>
                    <a:lnR>
                      <a:noFill/>
                    </a:lnR>
                    <a:lnT>
                      <a:noFill/>
                    </a:lnT>
                    <a:lnB>
                      <a:noFill/>
                    </a:lnB>
                    <a:noFill/>
                  </a:tcPr>
                </a:tc>
                <a:extLst>
                  <a:ext uri="{0D108BD9-81ED-4DB2-BD59-A6C34878D82A}">
                    <a16:rowId xmlns:a16="http://schemas.microsoft.com/office/drawing/2014/main" val="4244176049"/>
                  </a:ext>
                </a:extLst>
              </a:tr>
              <a:tr h="1420845">
                <a:tc>
                  <a:txBody>
                    <a:bodyPr/>
                    <a:lstStyle/>
                    <a:p>
                      <a:r>
                        <a:rPr lang="en-IN" sz="1700" b="1"/>
                        <a:t>SDG 8</a:t>
                      </a:r>
                      <a:endParaRPr lang="en-IN" sz="1700"/>
                    </a:p>
                  </a:txBody>
                  <a:tcPr marL="88803" marR="88803" marT="44401" marB="44401" anchor="ctr">
                    <a:lnL>
                      <a:noFill/>
                    </a:lnL>
                    <a:lnR>
                      <a:noFill/>
                    </a:lnR>
                    <a:lnT>
                      <a:noFill/>
                    </a:lnT>
                    <a:lnB>
                      <a:noFill/>
                    </a:lnB>
                    <a:noFill/>
                  </a:tcPr>
                </a:tc>
                <a:tc>
                  <a:txBody>
                    <a:bodyPr/>
                    <a:lstStyle/>
                    <a:p>
                      <a:r>
                        <a:rPr lang="en-US" sz="1700"/>
                        <a:t>Decent Work and Economic Growth</a:t>
                      </a:r>
                    </a:p>
                  </a:txBody>
                  <a:tcPr marL="88803" marR="88803" marT="44401" marB="44401" anchor="ctr">
                    <a:lnL>
                      <a:noFill/>
                    </a:lnL>
                    <a:lnR>
                      <a:noFill/>
                    </a:lnR>
                    <a:lnT>
                      <a:noFill/>
                    </a:lnT>
                    <a:lnB>
                      <a:noFill/>
                    </a:lnB>
                    <a:noFill/>
                  </a:tcPr>
                </a:tc>
                <a:tc>
                  <a:txBody>
                    <a:bodyPr/>
                    <a:lstStyle/>
                    <a:p>
                      <a:r>
                        <a:rPr lang="en-US" sz="1700"/>
                        <a:t>Facilitates job placement by connecting students with companies. Supports economic growth through youth employment.</a:t>
                      </a:r>
                    </a:p>
                  </a:txBody>
                  <a:tcPr marL="88803" marR="88803" marT="44401" marB="44401" anchor="ctr">
                    <a:lnL>
                      <a:noFill/>
                    </a:lnL>
                    <a:lnR>
                      <a:noFill/>
                    </a:lnR>
                    <a:lnT>
                      <a:noFill/>
                    </a:lnT>
                    <a:lnB>
                      <a:noFill/>
                    </a:lnB>
                    <a:noFill/>
                  </a:tcPr>
                </a:tc>
                <a:extLst>
                  <a:ext uri="{0D108BD9-81ED-4DB2-BD59-A6C34878D82A}">
                    <a16:rowId xmlns:a16="http://schemas.microsoft.com/office/drawing/2014/main" val="3675725321"/>
                  </a:ext>
                </a:extLst>
              </a:tr>
              <a:tr h="1154437">
                <a:tc>
                  <a:txBody>
                    <a:bodyPr/>
                    <a:lstStyle/>
                    <a:p>
                      <a:r>
                        <a:rPr lang="en-IN" sz="1700" b="1"/>
                        <a:t>SDG 9</a:t>
                      </a:r>
                      <a:endParaRPr lang="en-IN" sz="1700"/>
                    </a:p>
                  </a:txBody>
                  <a:tcPr marL="88803" marR="88803" marT="44401" marB="44401" anchor="ctr">
                    <a:lnL>
                      <a:noFill/>
                    </a:lnL>
                    <a:lnR>
                      <a:noFill/>
                    </a:lnR>
                    <a:lnT>
                      <a:noFill/>
                    </a:lnT>
                    <a:lnB>
                      <a:noFill/>
                    </a:lnB>
                    <a:noFill/>
                  </a:tcPr>
                </a:tc>
                <a:tc>
                  <a:txBody>
                    <a:bodyPr/>
                    <a:lstStyle/>
                    <a:p>
                      <a:r>
                        <a:rPr lang="en-IN" sz="1700"/>
                        <a:t>Industry, Innovation, and Infrastructure</a:t>
                      </a:r>
                    </a:p>
                  </a:txBody>
                  <a:tcPr marL="88803" marR="88803" marT="44401" marB="44401" anchor="ctr">
                    <a:lnL>
                      <a:noFill/>
                    </a:lnL>
                    <a:lnR>
                      <a:noFill/>
                    </a:lnR>
                    <a:lnT>
                      <a:noFill/>
                    </a:lnT>
                    <a:lnB>
                      <a:noFill/>
                    </a:lnB>
                    <a:noFill/>
                  </a:tcPr>
                </a:tc>
                <a:tc>
                  <a:txBody>
                    <a:bodyPr/>
                    <a:lstStyle/>
                    <a:p>
                      <a:r>
                        <a:rPr lang="en-US" sz="1700" dirty="0"/>
                        <a:t>Incorporates innovative full stack technologies to modernize the placement infrastructure in educational institutions.</a:t>
                      </a:r>
                    </a:p>
                  </a:txBody>
                  <a:tcPr marL="88803" marR="88803" marT="44401" marB="44401" anchor="ctr">
                    <a:lnL>
                      <a:noFill/>
                    </a:lnL>
                    <a:lnR>
                      <a:noFill/>
                    </a:lnR>
                    <a:lnT>
                      <a:noFill/>
                    </a:lnT>
                    <a:lnB>
                      <a:noFill/>
                    </a:lnB>
                    <a:noFill/>
                  </a:tcPr>
                </a:tc>
                <a:extLst>
                  <a:ext uri="{0D108BD9-81ED-4DB2-BD59-A6C34878D82A}">
                    <a16:rowId xmlns:a16="http://schemas.microsoft.com/office/drawing/2014/main" val="1696717398"/>
                  </a:ext>
                </a:extLst>
              </a:tr>
            </a:tbl>
          </a:graphicData>
        </a:graphic>
      </p:graphicFrame>
    </p:spTree>
    <p:extLst>
      <p:ext uri="{BB962C8B-B14F-4D97-AF65-F5344CB8AC3E}">
        <p14:creationId xmlns:p14="http://schemas.microsoft.com/office/powerpoint/2010/main" val="28507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b="1" dirty="0"/>
              <a:t>Literature Survey</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690688"/>
            <a:ext cx="10515600" cy="4486275"/>
          </a:xfrm>
        </p:spPr>
        <p:txBody>
          <a:bodyPr>
            <a:normAutofit fontScale="92500" lnSpcReduction="10000"/>
          </a:bodyPr>
          <a:lstStyle/>
          <a:p>
            <a:r>
              <a:rPr lang="en-IN" dirty="0"/>
              <a:t>Paper title- </a:t>
            </a:r>
            <a:r>
              <a:rPr lang="en-US" b="1" dirty="0"/>
              <a:t>"A Comparative Study of University Placement Modules and Industry Demand’’</a:t>
            </a:r>
          </a:p>
          <a:p>
            <a:r>
              <a:rPr lang="en-IN" dirty="0"/>
              <a:t>Author name- </a:t>
            </a:r>
            <a:r>
              <a:rPr lang="en-IN" b="1" dirty="0"/>
              <a:t>Jame Smith.</a:t>
            </a:r>
          </a:p>
          <a:p>
            <a:r>
              <a:rPr lang="en-IN" dirty="0"/>
              <a:t>Journal Name- </a:t>
            </a:r>
            <a:r>
              <a:rPr lang="en-IN" b="1" dirty="0"/>
              <a:t>Journal of Educational Research</a:t>
            </a:r>
          </a:p>
          <a:p>
            <a:r>
              <a:rPr lang="en-IN" dirty="0"/>
              <a:t>Year of publishing- </a:t>
            </a:r>
            <a:r>
              <a:rPr lang="en-IN" b="1" dirty="0"/>
              <a:t>2021</a:t>
            </a:r>
          </a:p>
          <a:p>
            <a:r>
              <a:rPr lang="en-IN" dirty="0"/>
              <a:t>Summary of papers- </a:t>
            </a:r>
            <a:r>
              <a:rPr lang="en-US" dirty="0"/>
              <a:t>This paper reviews the role of placement modules in enhancing the employability of university graduates. It analyzes the structure of placement modules, the types of placements offered, and how well they align with industry requirements. The paper concludes that students who engage in structured placement modules demonstrate higher job readiness and adaptability, making them more competitive in the job market.</a:t>
            </a:r>
            <a:endParaRPr lang="en-IN" dirty="0"/>
          </a:p>
        </p:txBody>
      </p:sp>
    </p:spTree>
    <p:extLst>
      <p:ext uri="{BB962C8B-B14F-4D97-AF65-F5344CB8AC3E}">
        <p14:creationId xmlns:p14="http://schemas.microsoft.com/office/powerpoint/2010/main" val="131100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838200" y="365125"/>
            <a:ext cx="10515600" cy="1097915"/>
          </a:xfrm>
        </p:spPr>
        <p:txBody>
          <a:bodyPr/>
          <a:lstStyle/>
          <a:p>
            <a:r>
              <a:rPr lang="en-IN" b="1" dirty="0"/>
              <a:t>Workflow Diagram</a:t>
            </a:r>
          </a:p>
        </p:txBody>
      </p:sp>
      <p:pic>
        <p:nvPicPr>
          <p:cNvPr id="4" name="Content Placeholder 3">
            <a:extLst>
              <a:ext uri="{FF2B5EF4-FFF2-40B4-BE49-F238E27FC236}">
                <a16:creationId xmlns:a16="http://schemas.microsoft.com/office/drawing/2014/main" id="{2EA7B9FA-9CAC-7E7C-C287-2834F55BC0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000" y="1320800"/>
            <a:ext cx="9387840" cy="5425440"/>
          </a:xfrm>
          <a:prstGeom prst="rect">
            <a:avLst/>
          </a:prstGeom>
        </p:spPr>
      </p:pic>
    </p:spTree>
    <p:extLst>
      <p:ext uri="{BB962C8B-B14F-4D97-AF65-F5344CB8AC3E}">
        <p14:creationId xmlns:p14="http://schemas.microsoft.com/office/powerpoint/2010/main" val="111675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FF61-5587-9663-588A-ABD7BAC8AAB6}"/>
              </a:ext>
            </a:extLst>
          </p:cNvPr>
          <p:cNvSpPr>
            <a:spLocks noGrp="1"/>
          </p:cNvSpPr>
          <p:nvPr>
            <p:ph type="title"/>
          </p:nvPr>
        </p:nvSpPr>
        <p:spPr/>
        <p:txBody>
          <a:bodyPr/>
          <a:lstStyle/>
          <a:p>
            <a:r>
              <a:rPr lang="en-IN" b="1" dirty="0"/>
              <a:t>Data Flow Diagram</a:t>
            </a:r>
          </a:p>
        </p:txBody>
      </p:sp>
      <p:sp>
        <p:nvSpPr>
          <p:cNvPr id="3" name="Content Placeholder 2">
            <a:extLst>
              <a:ext uri="{FF2B5EF4-FFF2-40B4-BE49-F238E27FC236}">
                <a16:creationId xmlns:a16="http://schemas.microsoft.com/office/drawing/2014/main" id="{26346B25-E5AD-5A34-53C1-76A9EF6D88FF}"/>
              </a:ext>
            </a:extLst>
          </p:cNvPr>
          <p:cNvSpPr>
            <a:spLocks noGrp="1"/>
          </p:cNvSpPr>
          <p:nvPr>
            <p:ph idx="1"/>
          </p:nvPr>
        </p:nvSpPr>
        <p:spPr>
          <a:xfrm>
            <a:off x="269240" y="1402080"/>
            <a:ext cx="10515600" cy="6420803"/>
          </a:xfrm>
        </p:spPr>
        <p:txBody>
          <a:bodyPr/>
          <a:lstStyle/>
          <a:p>
            <a:endParaRPr lang="en-IN" dirty="0"/>
          </a:p>
        </p:txBody>
      </p:sp>
      <p:pic>
        <p:nvPicPr>
          <p:cNvPr id="3074" name="Picture 1">
            <a:extLst>
              <a:ext uri="{FF2B5EF4-FFF2-40B4-BE49-F238E27FC236}">
                <a16:creationId xmlns:a16="http://schemas.microsoft.com/office/drawing/2014/main" id="{688D9687-C459-D461-462B-2EB0DAC8C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160" y="2428240"/>
            <a:ext cx="8725853" cy="328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7359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838200" y="223521"/>
            <a:ext cx="10515600" cy="1137920"/>
          </a:xfrm>
        </p:spPr>
        <p:txBody>
          <a:bodyPr/>
          <a:lstStyle/>
          <a:p>
            <a:r>
              <a:rPr lang="en-IN" b="1" dirty="0"/>
              <a:t>Patent Status</a:t>
            </a:r>
          </a:p>
        </p:txBody>
      </p:sp>
      <p:pic>
        <p:nvPicPr>
          <p:cNvPr id="7" name="Picture 6">
            <a:extLst>
              <a:ext uri="{FF2B5EF4-FFF2-40B4-BE49-F238E27FC236}">
                <a16:creationId xmlns:a16="http://schemas.microsoft.com/office/drawing/2014/main" id="{540197C1-5965-5E5A-A6B0-877D88CDF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90320"/>
            <a:ext cx="3853339" cy="5567680"/>
          </a:xfrm>
          <a:prstGeom prst="rect">
            <a:avLst/>
          </a:prstGeom>
        </p:spPr>
      </p:pic>
    </p:spTree>
    <p:extLst>
      <p:ext uri="{BB962C8B-B14F-4D97-AF65-F5344CB8AC3E}">
        <p14:creationId xmlns:p14="http://schemas.microsoft.com/office/powerpoint/2010/main" val="3047737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59</TotalTime>
  <Words>704</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Gill Sans</vt:lpstr>
      <vt:lpstr>Times New Roman</vt:lpstr>
      <vt:lpstr>Office Theme</vt:lpstr>
      <vt:lpstr>        Project Presentation (PCS25-12) (Placement Module)</vt:lpstr>
      <vt:lpstr>Problem Statement</vt:lpstr>
      <vt:lpstr>Objectives</vt:lpstr>
      <vt:lpstr>Technology Used </vt:lpstr>
      <vt:lpstr>SDG Mapping</vt:lpstr>
      <vt:lpstr>Literature Survey </vt:lpstr>
      <vt:lpstr>Workflow Diagram</vt:lpstr>
      <vt:lpstr>Data Flow Diagram</vt:lpstr>
      <vt:lpstr>Patent Status</vt:lpstr>
      <vt:lpstr>Research Paper Status</vt:lpstr>
      <vt:lpstr>Project Status</vt:lpstr>
      <vt:lpstr>PowerPoint Presentation</vt:lpstr>
      <vt:lpstr>PowerPoint Presentation</vt:lpstr>
      <vt:lpstr>PowerPoint Presentation</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AKASH PANDEY</cp:lastModifiedBy>
  <cp:revision>8</cp:revision>
  <dcterms:created xsi:type="dcterms:W3CDTF">2023-09-23T09:10:50Z</dcterms:created>
  <dcterms:modified xsi:type="dcterms:W3CDTF">2025-05-07T02:44:07Z</dcterms:modified>
</cp:coreProperties>
</file>