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4630400" cy="8229600"/>
  <p:notesSz cx="8229600" cy="14630400"/>
  <p:embeddedFontLst>
    <p:embeddedFont>
      <p:font typeface="Open Sans" panose="020B0606030504020204" pitchFamily="34" charset="0"/>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565" y="1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59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2.png"/><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997721"/>
            <a:ext cx="9479763" cy="2117078"/>
          </a:xfrm>
          <a:prstGeom prst="rect">
            <a:avLst/>
          </a:prstGeom>
          <a:noFill/>
          <a:ln/>
        </p:spPr>
        <p:txBody>
          <a:bodyPr wrap="square" lIns="0" tIns="0" rIns="0" bIns="0" rtlCol="0" anchor="t"/>
          <a:lstStyle/>
          <a:p>
            <a:pPr marL="0" indent="0">
              <a:lnSpc>
                <a:spcPts val="7700"/>
              </a:lnSpc>
              <a:buNone/>
            </a:pPr>
            <a:r>
              <a:rPr lang="en-US" sz="54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Ultimate Concern Tracking and Response Mechanism </a:t>
            </a:r>
            <a:endParaRPr lang="en-US" sz="54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 1"/>
          <p:cNvSpPr/>
          <p:nvPr/>
        </p:nvSpPr>
        <p:spPr>
          <a:xfrm>
            <a:off x="793790" y="4392692"/>
            <a:ext cx="7556421" cy="1088708"/>
          </a:xfrm>
          <a:prstGeom prst="rect">
            <a:avLst/>
          </a:prstGeom>
          <a:noFill/>
          <a:ln/>
        </p:spPr>
        <p:txBody>
          <a:bodyPr wrap="square" lIns="0" tIns="0" rIns="0" bIns="0" rtlCol="0" anchor="t"/>
          <a:lstStyle/>
          <a:p>
            <a:pPr marL="0" indent="0">
              <a:lnSpc>
                <a:spcPts val="28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MERN-stack grievance portal streamlines grievance management with user/admin logins, submission and tracking, automated resolution emails, and petition support, allowing creation, editing, deletion, and upvoting.</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hape 2"/>
          <p:cNvSpPr/>
          <p:nvPr/>
        </p:nvSpPr>
        <p:spPr>
          <a:xfrm>
            <a:off x="793790" y="5753457"/>
            <a:ext cx="362903" cy="362903"/>
          </a:xfrm>
          <a:prstGeom prst="roundRect">
            <a:avLst>
              <a:gd name="adj" fmla="val 25194296"/>
            </a:avLst>
          </a:prstGeom>
          <a:noFill/>
          <a:ln w="7620">
            <a:solidFill>
              <a:srgbClr val="FFFFFF"/>
            </a:solidFill>
            <a:prstDash val="solid"/>
          </a:ln>
        </p:spPr>
      </p:sp>
      <p:sp>
        <p:nvSpPr>
          <p:cNvPr id="7" name="Text 3"/>
          <p:cNvSpPr/>
          <p:nvPr/>
        </p:nvSpPr>
        <p:spPr>
          <a:xfrm>
            <a:off x="793790" y="5835044"/>
            <a:ext cx="2796897" cy="396835"/>
          </a:xfrm>
          <a:prstGeom prst="rect">
            <a:avLst/>
          </a:prstGeom>
          <a:noFill/>
          <a:ln/>
        </p:spPr>
        <p:txBody>
          <a:bodyPr wrap="none" lIns="0" tIns="0" rIns="0" bIns="0" rtlCol="0" anchor="t"/>
          <a:lstStyle/>
          <a:p>
            <a:pPr marL="0" indent="0" algn="l">
              <a:lnSpc>
                <a:spcPts val="3100"/>
              </a:lnSpc>
              <a:buNone/>
            </a:pPr>
            <a:r>
              <a:rPr lang="en-US" sz="22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Mentor – Prof. Puneet Kumar Goyal</a:t>
            </a:r>
          </a:p>
          <a:p>
            <a:pPr marL="0" indent="0" algn="l">
              <a:lnSpc>
                <a:spcPts val="3100"/>
              </a:lnSpc>
              <a:buNone/>
            </a:pPr>
            <a:r>
              <a:rPr lang="en-US" sz="1600" dirty="0">
                <a:solidFill>
                  <a:srgbClr val="39393C"/>
                </a:solidFill>
                <a:latin typeface="Open Sans" panose="020B0606030504020204" pitchFamily="34" charset="0"/>
                <a:ea typeface="Open Sans" panose="020B0606030504020204" pitchFamily="34" charset="0"/>
                <a:cs typeface="Open Sans" panose="020B0606030504020204" pitchFamily="34" charset="0"/>
              </a:rPr>
              <a:t>Aditya Pandey 2100290120017</a:t>
            </a:r>
          </a:p>
          <a:p>
            <a:pPr marL="0" indent="0" algn="l">
              <a:lnSpc>
                <a:spcPts val="3100"/>
              </a:lnSpc>
              <a:buNone/>
            </a:pPr>
            <a:r>
              <a:rPr lang="en-US" sz="1600" dirty="0" err="1">
                <a:solidFill>
                  <a:srgbClr val="39393C"/>
                </a:solidFill>
                <a:latin typeface="Open Sans" panose="020B0606030504020204" pitchFamily="34" charset="0"/>
                <a:ea typeface="Open Sans" panose="020B0606030504020204" pitchFamily="34" charset="0"/>
                <a:cs typeface="Open Sans" panose="020B0606030504020204" pitchFamily="34" charset="0"/>
              </a:rPr>
              <a:t>Apurwa</a:t>
            </a:r>
            <a:r>
              <a:rPr lang="en-US" sz="1600" dirty="0">
                <a:solidFill>
                  <a:srgbClr val="39393C"/>
                </a:solidFill>
                <a:latin typeface="Open Sans" panose="020B0606030504020204" pitchFamily="34" charset="0"/>
                <a:ea typeface="Open Sans" panose="020B0606030504020204" pitchFamily="34" charset="0"/>
                <a:cs typeface="Open Sans" panose="020B0606030504020204" pitchFamily="34" charset="0"/>
              </a:rPr>
              <a:t> Kumari 2100290120043</a:t>
            </a:r>
          </a:p>
          <a:p>
            <a:pPr marL="0" indent="0" algn="l">
              <a:lnSpc>
                <a:spcPts val="3100"/>
              </a:lnSpc>
              <a:buNone/>
            </a:pPr>
            <a:r>
              <a:rPr lang="en-US" sz="1600" dirty="0">
                <a:solidFill>
                  <a:srgbClr val="39393C"/>
                </a:solidFill>
                <a:latin typeface="Open Sans" panose="020B0606030504020204" pitchFamily="34" charset="0"/>
                <a:ea typeface="Open Sans" panose="020B0606030504020204" pitchFamily="34" charset="0"/>
                <a:cs typeface="Open Sans" panose="020B0606030504020204" pitchFamily="34" charset="0"/>
              </a:rPr>
              <a:t>Aditya Dwivedi 2100290120016</a:t>
            </a:r>
          </a:p>
          <a:p>
            <a:pPr marL="0" indent="0" algn="l">
              <a:lnSpc>
                <a:spcPts val="3100"/>
              </a:lnSpc>
              <a:buNone/>
            </a:pPr>
            <a:r>
              <a:rPr lang="en-US" sz="1600" dirty="0">
                <a:solidFill>
                  <a:srgbClr val="39393C"/>
                </a:solidFill>
                <a:latin typeface="Open Sans" panose="020B0606030504020204" pitchFamily="34" charset="0"/>
                <a:ea typeface="Open Sans" panose="020B0606030504020204" pitchFamily="34" charset="0"/>
                <a:cs typeface="Open Sans" panose="020B0606030504020204" pitchFamily="34" charset="0"/>
              </a:rPr>
              <a:t>Akshat Kishore 2100290120023</a:t>
            </a:r>
          </a:p>
          <a:p>
            <a:pPr marL="0" indent="0" algn="l">
              <a:lnSpc>
                <a:spcPts val="3100"/>
              </a:lnSpc>
              <a:buNone/>
            </a:pP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Public Grievance Portal">
            <a:extLst>
              <a:ext uri="{FF2B5EF4-FFF2-40B4-BE49-F238E27FC236}">
                <a16:creationId xmlns:a16="http://schemas.microsoft.com/office/drawing/2014/main" id="{C762A564-7D9C-8937-C3A0-7CD1A70F5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963130" y="2562334"/>
            <a:ext cx="8229599" cy="310493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80EBE70-F680-B538-BA17-305EE39B1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 y="-109686"/>
            <a:ext cx="1520269" cy="15202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5607"/>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Project Abstract</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Overview</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 2"/>
          <p:cNvSpPr/>
          <p:nvPr/>
        </p:nvSpPr>
        <p:spPr>
          <a:xfrm>
            <a:off x="793790" y="3852505"/>
            <a:ext cx="3978116" cy="2177415"/>
          </a:xfrm>
          <a:prstGeom prst="rect">
            <a:avLst/>
          </a:prstGeom>
          <a:noFill/>
          <a:ln/>
        </p:spPr>
        <p:txBody>
          <a:bodyPr wrap="square" lIns="0" tIns="0" rIns="0" bIns="0" rtlCol="0" anchor="t"/>
          <a:lstStyle/>
          <a:p>
            <a:pPr marL="0" indent="0">
              <a:lnSpc>
                <a:spcPts val="2850"/>
              </a:lnSpc>
              <a:buNone/>
            </a:pPr>
            <a:r>
              <a:rPr lang="en-GB" sz="2000" dirty="0">
                <a:latin typeface="Open Sans" panose="020B0606030504020204" pitchFamily="34" charset="0"/>
                <a:ea typeface="Open Sans" panose="020B0606030504020204" pitchFamily="34" charset="0"/>
                <a:cs typeface="Open Sans" panose="020B0606030504020204" pitchFamily="34" charset="0"/>
              </a:rPr>
              <a:t>The MERN-stack grievance portal enables secure, role-based grievance submission and tracking, with automated notifications and a petitions feature for interactive user engagement.</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 3"/>
          <p:cNvSpPr/>
          <p:nvPr/>
        </p:nvSpPr>
        <p:spPr>
          <a:xfrm>
            <a:off x="5332928"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Key Objectives</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4"/>
          <p:cNvSpPr/>
          <p:nvPr/>
        </p:nvSpPr>
        <p:spPr>
          <a:xfrm>
            <a:off x="5332928" y="3852505"/>
            <a:ext cx="3978116" cy="1451610"/>
          </a:xfrm>
          <a:prstGeom prst="rect">
            <a:avLst/>
          </a:prstGeom>
          <a:noFill/>
          <a:ln/>
        </p:spPr>
        <p:txBody>
          <a:bodyPr wrap="square" lIns="0" tIns="0" rIns="0" bIns="0" rtlCol="0" anchor="t"/>
          <a:lstStyle/>
          <a:p>
            <a:pPr marL="0" indent="0">
              <a:lnSpc>
                <a:spcPts val="2850"/>
              </a:lnSpc>
              <a:buNone/>
            </a:pPr>
            <a:r>
              <a:rPr lang="en-GB" sz="2000" dirty="0">
                <a:latin typeface="Open Sans" panose="020B0606030504020204" pitchFamily="34" charset="0"/>
                <a:ea typeface="Open Sans" panose="020B0606030504020204" pitchFamily="34" charset="0"/>
                <a:cs typeface="Open Sans" panose="020B0606030504020204" pitchFamily="34" charset="0"/>
              </a:rPr>
              <a:t>Centralize grievance handling, improve transparency, and ensure timely communication with automated notifications to streamline grievance resolution and enhance user-administration interactions.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5"/>
          <p:cNvSpPr/>
          <p:nvPr/>
        </p:nvSpPr>
        <p:spPr>
          <a:xfrm>
            <a:off x="9872067"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Approach</a:t>
            </a: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 6"/>
          <p:cNvSpPr/>
          <p:nvPr/>
        </p:nvSpPr>
        <p:spPr>
          <a:xfrm>
            <a:off x="9872067" y="3852505"/>
            <a:ext cx="3978116" cy="1814513"/>
          </a:xfrm>
          <a:prstGeom prst="rect">
            <a:avLst/>
          </a:prstGeom>
          <a:noFill/>
          <a:ln/>
        </p:spPr>
        <p:txBody>
          <a:bodyPr wrap="square" lIns="0" tIns="0" rIns="0" bIns="0" rtlCol="0" anchor="t"/>
          <a:lstStyle/>
          <a:p>
            <a:pPr marL="0" indent="0">
              <a:lnSpc>
                <a:spcPts val="2850"/>
              </a:lnSpc>
              <a:buNone/>
            </a:pPr>
            <a:r>
              <a:rPr lang="en-GB" sz="2000" dirty="0">
                <a:latin typeface="Open Sans" panose="020B0606030504020204" pitchFamily="34" charset="0"/>
                <a:ea typeface="Open Sans" panose="020B0606030504020204" pitchFamily="34" charset="0"/>
                <a:cs typeface="Open Sans" panose="020B0606030504020204" pitchFamily="34" charset="0"/>
              </a:rPr>
              <a:t>Developed using MERN, the portal employs secure authentication, </a:t>
            </a:r>
            <a:r>
              <a:rPr lang="en-GB" sz="2000" dirty="0" err="1">
                <a:latin typeface="Open Sans" panose="020B0606030504020204" pitchFamily="34" charset="0"/>
                <a:ea typeface="Open Sans" panose="020B0606030504020204" pitchFamily="34" charset="0"/>
                <a:cs typeface="Open Sans" panose="020B0606030504020204" pitchFamily="34" charset="0"/>
              </a:rPr>
              <a:t>Nodemailer</a:t>
            </a:r>
            <a:r>
              <a:rPr lang="en-GB" sz="2000" dirty="0">
                <a:latin typeface="Open Sans" panose="020B0606030504020204" pitchFamily="34" charset="0"/>
                <a:ea typeface="Open Sans" panose="020B0606030504020204" pitchFamily="34" charset="0"/>
                <a:cs typeface="Open Sans" panose="020B0606030504020204" pitchFamily="34" charset="0"/>
              </a:rPr>
              <a:t> for automated updates, and Tailwind CSS for a responsive interface, supporting user actions on grievances and petitions.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7EEB5493-FC15-F5C6-04A6-2B8D12299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 y="-109686"/>
            <a:ext cx="1520269" cy="1520269"/>
          </a:xfrm>
          <a:prstGeom prst="rect">
            <a:avLst/>
          </a:prstGeom>
        </p:spPr>
      </p:pic>
      <p:pic>
        <p:nvPicPr>
          <p:cNvPr id="11" name="Picture 10">
            <a:extLst>
              <a:ext uri="{FF2B5EF4-FFF2-40B4-BE49-F238E27FC236}">
                <a16:creationId xmlns:a16="http://schemas.microsoft.com/office/drawing/2014/main" id="{86E41B72-9AD8-336F-7565-FB0DAE76462C}"/>
              </a:ext>
            </a:extLst>
          </p:cNvPr>
          <p:cNvPicPr>
            <a:picLocks noChangeAspect="1"/>
          </p:cNvPicPr>
          <p:nvPr/>
        </p:nvPicPr>
        <p:blipFill>
          <a:blip r:embed="rId4"/>
          <a:stretch>
            <a:fillRect/>
          </a:stretch>
        </p:blipFill>
        <p:spPr>
          <a:xfrm>
            <a:off x="12609228" y="7658570"/>
            <a:ext cx="1933845" cy="4858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34364"/>
          </a:xfrm>
          <a:prstGeom prst="rect">
            <a:avLst/>
          </a:prstGeom>
        </p:spPr>
      </p:pic>
      <p:sp>
        <p:nvSpPr>
          <p:cNvPr id="3" name="Text 0"/>
          <p:cNvSpPr/>
          <p:nvPr/>
        </p:nvSpPr>
        <p:spPr>
          <a:xfrm>
            <a:off x="709613" y="3139202"/>
            <a:ext cx="6649403" cy="633532"/>
          </a:xfrm>
          <a:prstGeom prst="rect">
            <a:avLst/>
          </a:prstGeom>
          <a:noFill/>
          <a:ln/>
        </p:spPr>
        <p:txBody>
          <a:bodyPr wrap="none" lIns="0" tIns="0" rIns="0" bIns="0" rtlCol="0" anchor="t"/>
          <a:lstStyle/>
          <a:p>
            <a:pPr marL="0" indent="0">
              <a:lnSpc>
                <a:spcPts val="4950"/>
              </a:lnSpc>
              <a:buNone/>
            </a:pPr>
            <a:r>
              <a:rPr lang="en-US" sz="39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Project Goals and Objectives</a:t>
            </a:r>
            <a:endParaRPr lang="en-US" sz="395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7303770" y="4076819"/>
            <a:ext cx="22860" cy="3547943"/>
          </a:xfrm>
          <a:prstGeom prst="roundRect">
            <a:avLst>
              <a:gd name="adj" fmla="val 133041"/>
            </a:avLst>
          </a:prstGeom>
          <a:solidFill>
            <a:srgbClr val="C6C6D2"/>
          </a:solidFill>
          <a:ln/>
        </p:spPr>
      </p:sp>
      <p:sp>
        <p:nvSpPr>
          <p:cNvPr id="5" name="Shape 2"/>
          <p:cNvSpPr/>
          <p:nvPr/>
        </p:nvSpPr>
        <p:spPr>
          <a:xfrm>
            <a:off x="6400383" y="4521398"/>
            <a:ext cx="709613" cy="22860"/>
          </a:xfrm>
          <a:prstGeom prst="roundRect">
            <a:avLst>
              <a:gd name="adj" fmla="val 133041"/>
            </a:avLst>
          </a:prstGeom>
          <a:solidFill>
            <a:srgbClr val="C6C6D2"/>
          </a:solidFill>
          <a:ln/>
        </p:spPr>
      </p:sp>
      <p:sp>
        <p:nvSpPr>
          <p:cNvPr id="6" name="Shape 3"/>
          <p:cNvSpPr/>
          <p:nvPr/>
        </p:nvSpPr>
        <p:spPr>
          <a:xfrm>
            <a:off x="7087136" y="4304824"/>
            <a:ext cx="456128" cy="456128"/>
          </a:xfrm>
          <a:prstGeom prst="roundRect">
            <a:avLst>
              <a:gd name="adj" fmla="val 6668"/>
            </a:avLst>
          </a:prstGeom>
          <a:solidFill>
            <a:srgbClr val="E0E0EC"/>
          </a:solidFill>
          <a:ln/>
        </p:spPr>
      </p:sp>
      <p:sp>
        <p:nvSpPr>
          <p:cNvPr id="7" name="Text 4"/>
          <p:cNvSpPr/>
          <p:nvPr/>
        </p:nvSpPr>
        <p:spPr>
          <a:xfrm>
            <a:off x="7256919" y="4380786"/>
            <a:ext cx="116562"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1</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Text 5"/>
          <p:cNvSpPr/>
          <p:nvPr/>
        </p:nvSpPr>
        <p:spPr>
          <a:xfrm>
            <a:off x="3665696" y="4279463"/>
            <a:ext cx="2534364" cy="316825"/>
          </a:xfrm>
          <a:prstGeom prst="rect">
            <a:avLst/>
          </a:prstGeom>
          <a:noFill/>
          <a:ln/>
        </p:spPr>
        <p:txBody>
          <a:bodyPr wrap="none" lIns="0" tIns="0" rIns="0" bIns="0" rtlCol="0" anchor="t"/>
          <a:lstStyle/>
          <a:p>
            <a:pPr marL="0" indent="0" algn="r">
              <a:lnSpc>
                <a:spcPts val="2450"/>
              </a:lnSpc>
              <a:buNone/>
            </a:pP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6"/>
          <p:cNvSpPr/>
          <p:nvPr/>
        </p:nvSpPr>
        <p:spPr>
          <a:xfrm>
            <a:off x="1044833" y="4121110"/>
            <a:ext cx="5490448" cy="648653"/>
          </a:xfrm>
          <a:prstGeom prst="rect">
            <a:avLst/>
          </a:prstGeom>
          <a:noFill/>
          <a:ln/>
        </p:spPr>
        <p:txBody>
          <a:bodyPr wrap="square" lIns="0" tIns="0" rIns="0" bIns="0" rtlCol="0" anchor="t"/>
          <a:lstStyle/>
          <a:p>
            <a:pPr marL="0" indent="0" eaLnBrk="1" hangingPunct="1">
              <a:buFont typeface="Arial" panose="020B0604020202020204" pitchFamily="34" charset="0"/>
              <a:buNone/>
            </a:pPr>
            <a:r>
              <a:rPr lang="en-US" altLang="en-US" sz="1600" dirty="0">
                <a:latin typeface="Open Sans" panose="020B0606030504020204" pitchFamily="34" charset="0"/>
                <a:ea typeface="Open Sans" panose="020B0606030504020204" pitchFamily="34" charset="0"/>
                <a:cs typeface="Open Sans" panose="020B0606030504020204" pitchFamily="34" charset="0"/>
              </a:rPr>
              <a:t>Streamline conflict resolution processes through an intuitive online portal that enables confidential grievance reporting and progress tracking.</a:t>
            </a:r>
            <a:endParaRPr lang="en-IN" alt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Shape 7"/>
          <p:cNvSpPr/>
          <p:nvPr/>
        </p:nvSpPr>
        <p:spPr>
          <a:xfrm>
            <a:off x="7520404" y="5534978"/>
            <a:ext cx="709613" cy="22860"/>
          </a:xfrm>
          <a:prstGeom prst="roundRect">
            <a:avLst>
              <a:gd name="adj" fmla="val 133041"/>
            </a:avLst>
          </a:prstGeom>
          <a:solidFill>
            <a:srgbClr val="C6C6D2"/>
          </a:solidFill>
          <a:ln/>
        </p:spPr>
      </p:sp>
      <p:sp>
        <p:nvSpPr>
          <p:cNvPr id="11" name="Shape 8"/>
          <p:cNvSpPr/>
          <p:nvPr/>
        </p:nvSpPr>
        <p:spPr>
          <a:xfrm>
            <a:off x="7087136" y="5318403"/>
            <a:ext cx="456128" cy="456128"/>
          </a:xfrm>
          <a:prstGeom prst="roundRect">
            <a:avLst>
              <a:gd name="adj" fmla="val 6668"/>
            </a:avLst>
          </a:prstGeom>
          <a:solidFill>
            <a:srgbClr val="E0E0EC"/>
          </a:solidFill>
          <a:ln/>
        </p:spPr>
      </p:sp>
      <p:sp>
        <p:nvSpPr>
          <p:cNvPr id="12" name="Text 9"/>
          <p:cNvSpPr/>
          <p:nvPr/>
        </p:nvSpPr>
        <p:spPr>
          <a:xfrm>
            <a:off x="7235607" y="5394365"/>
            <a:ext cx="159068"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2</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 10"/>
          <p:cNvSpPr/>
          <p:nvPr/>
        </p:nvSpPr>
        <p:spPr>
          <a:xfrm>
            <a:off x="8430339" y="5293043"/>
            <a:ext cx="2534364" cy="316825"/>
          </a:xfrm>
          <a:prstGeom prst="rect">
            <a:avLst/>
          </a:prstGeom>
          <a:noFill/>
          <a:ln/>
        </p:spPr>
        <p:txBody>
          <a:bodyPr wrap="none" lIns="0" tIns="0" rIns="0" bIns="0" rtlCol="0" anchor="t"/>
          <a:lstStyle/>
          <a:p>
            <a:pPr marL="0" indent="0" algn="l">
              <a:lnSpc>
                <a:spcPts val="2450"/>
              </a:lnSpc>
              <a:buNone/>
            </a:pP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8430339" y="5210651"/>
            <a:ext cx="5490448" cy="648653"/>
          </a:xfrm>
          <a:prstGeom prst="rect">
            <a:avLst/>
          </a:prstGeom>
          <a:noFill/>
          <a:ln/>
        </p:spPr>
        <p:txBody>
          <a:bodyPr wrap="square" lIns="0" tIns="0" rIns="0" bIns="0" rtlCol="0" anchor="t"/>
          <a:lstStyle/>
          <a:p>
            <a:pPr marL="0" indent="0" eaLnBrk="1" hangingPunct="1">
              <a:buFont typeface="Arial" panose="020B0604020202020204" pitchFamily="34" charset="0"/>
              <a:buNone/>
            </a:pPr>
            <a:r>
              <a:rPr lang="en-US" altLang="en-US" sz="1600" dirty="0">
                <a:latin typeface="Open Sans" panose="020B0606030504020204" pitchFamily="34" charset="0"/>
                <a:ea typeface="Open Sans" panose="020B0606030504020204" pitchFamily="34" charset="0"/>
                <a:cs typeface="Open Sans" panose="020B0606030504020204" pitchFamily="34" charset="0"/>
              </a:rPr>
              <a:t>Increase transparency in the grievance resolution process by providing employees with visibility into the status of their complaints and the actions taken to address them.</a:t>
            </a:r>
          </a:p>
        </p:txBody>
      </p:sp>
      <p:sp>
        <p:nvSpPr>
          <p:cNvPr id="15" name="Shape 12"/>
          <p:cNvSpPr/>
          <p:nvPr/>
        </p:nvSpPr>
        <p:spPr>
          <a:xfrm>
            <a:off x="6400383" y="6447234"/>
            <a:ext cx="709613" cy="22860"/>
          </a:xfrm>
          <a:prstGeom prst="roundRect">
            <a:avLst>
              <a:gd name="adj" fmla="val 133041"/>
            </a:avLst>
          </a:prstGeom>
          <a:solidFill>
            <a:srgbClr val="C6C6D2"/>
          </a:solidFill>
          <a:ln/>
        </p:spPr>
      </p:sp>
      <p:sp>
        <p:nvSpPr>
          <p:cNvPr id="16" name="Shape 13"/>
          <p:cNvSpPr/>
          <p:nvPr/>
        </p:nvSpPr>
        <p:spPr>
          <a:xfrm>
            <a:off x="7087136" y="6230660"/>
            <a:ext cx="456128" cy="456128"/>
          </a:xfrm>
          <a:prstGeom prst="roundRect">
            <a:avLst>
              <a:gd name="adj" fmla="val 6668"/>
            </a:avLst>
          </a:prstGeom>
          <a:solidFill>
            <a:srgbClr val="E0E0EC"/>
          </a:solidFill>
          <a:ln/>
        </p:spPr>
      </p:sp>
      <p:sp>
        <p:nvSpPr>
          <p:cNvPr id="17" name="Text 14"/>
          <p:cNvSpPr/>
          <p:nvPr/>
        </p:nvSpPr>
        <p:spPr>
          <a:xfrm>
            <a:off x="7240965" y="6306622"/>
            <a:ext cx="148471"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3</a:t>
            </a:r>
            <a:endParaRPr lang="en-US" sz="2350"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Text 15"/>
          <p:cNvSpPr/>
          <p:nvPr/>
        </p:nvSpPr>
        <p:spPr>
          <a:xfrm>
            <a:off x="3312438" y="6205299"/>
            <a:ext cx="2887623" cy="316825"/>
          </a:xfrm>
          <a:prstGeom prst="rect">
            <a:avLst/>
          </a:prstGeom>
          <a:noFill/>
          <a:ln/>
        </p:spPr>
        <p:txBody>
          <a:bodyPr wrap="none" lIns="0" tIns="0" rIns="0" bIns="0" rtlCol="0" anchor="t"/>
          <a:lstStyle/>
          <a:p>
            <a:pPr marL="0" indent="0" algn="r">
              <a:lnSpc>
                <a:spcPts val="2450"/>
              </a:lnSpc>
              <a:buNone/>
            </a:pPr>
            <a:endParaRPr lang="en-US" sz="195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 16"/>
          <p:cNvSpPr/>
          <p:nvPr/>
        </p:nvSpPr>
        <p:spPr>
          <a:xfrm>
            <a:off x="920472" y="6145767"/>
            <a:ext cx="5490448" cy="648653"/>
          </a:xfrm>
          <a:prstGeom prst="rect">
            <a:avLst/>
          </a:prstGeom>
          <a:noFill/>
          <a:ln/>
        </p:spPr>
        <p:txBody>
          <a:bodyPr wrap="square" lIns="0" tIns="0" rIns="0" bIns="0" rtlCol="0" anchor="t"/>
          <a:lstStyle/>
          <a:p>
            <a:pPr marL="0" indent="0" eaLnBrk="1" hangingPunct="1">
              <a:buFont typeface="Arial" panose="020B0604020202020204" pitchFamily="34" charset="0"/>
              <a:buNone/>
            </a:pPr>
            <a:r>
              <a:rPr lang="en-US" altLang="en-US" sz="1600" dirty="0">
                <a:latin typeface="Open Sans" panose="020B0606030504020204" pitchFamily="34" charset="0"/>
                <a:ea typeface="Open Sans" panose="020B0606030504020204" pitchFamily="34" charset="0"/>
                <a:cs typeface="Open Sans" panose="020B0606030504020204" pitchFamily="34" charset="0"/>
              </a:rPr>
              <a:t>Create a safe space for individuals to discuss and address mistreatment, unfair practices, and policy violations, fostering transparency, accountability, and a culture of respect and fairness within institutions.</a:t>
            </a:r>
          </a:p>
        </p:txBody>
      </p:sp>
      <p:pic>
        <p:nvPicPr>
          <p:cNvPr id="20" name="Picture 19">
            <a:extLst>
              <a:ext uri="{FF2B5EF4-FFF2-40B4-BE49-F238E27FC236}">
                <a16:creationId xmlns:a16="http://schemas.microsoft.com/office/drawing/2014/main" id="{7AA8819E-F234-AEC6-E032-844F2581BC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 y="-109686"/>
            <a:ext cx="1520269" cy="1520269"/>
          </a:xfrm>
          <a:prstGeom prst="rect">
            <a:avLst/>
          </a:prstGeom>
        </p:spPr>
      </p:pic>
      <p:pic>
        <p:nvPicPr>
          <p:cNvPr id="22" name="Picture 21">
            <a:extLst>
              <a:ext uri="{FF2B5EF4-FFF2-40B4-BE49-F238E27FC236}">
                <a16:creationId xmlns:a16="http://schemas.microsoft.com/office/drawing/2014/main" id="{9FCA2955-24A8-3872-47F7-326BDA13FE33}"/>
              </a:ext>
            </a:extLst>
          </p:cNvPr>
          <p:cNvPicPr>
            <a:picLocks noChangeAspect="1"/>
          </p:cNvPicPr>
          <p:nvPr/>
        </p:nvPicPr>
        <p:blipFill>
          <a:blip r:embed="rId5"/>
          <a:stretch>
            <a:fillRect/>
          </a:stretch>
        </p:blipFill>
        <p:spPr>
          <a:xfrm>
            <a:off x="12598470" y="7656706"/>
            <a:ext cx="1933845" cy="4858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9379" y="761048"/>
            <a:ext cx="7645241" cy="2007394"/>
          </a:xfrm>
          <a:prstGeom prst="rect">
            <a:avLst/>
          </a:prstGeom>
          <a:noFill/>
          <a:ln/>
        </p:spPr>
        <p:txBody>
          <a:bodyPr wrap="square" lIns="0" tIns="0" rIns="0" bIns="0" rtlCol="0" anchor="t"/>
          <a:lstStyle/>
          <a:p>
            <a:pPr marL="0" indent="0">
              <a:lnSpc>
                <a:spcPts val="5250"/>
              </a:lnSpc>
              <a:buNone/>
            </a:pPr>
            <a:r>
              <a:rPr lang="en-US" sz="42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  Alignment with UN      Sustainable Development Goals (SDGs)</a:t>
            </a:r>
            <a:endParaRPr lang="en-US" sz="42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749379" y="3089553"/>
            <a:ext cx="3715583" cy="3634632"/>
          </a:xfrm>
          <a:prstGeom prst="roundRect">
            <a:avLst>
              <a:gd name="adj" fmla="val 1681"/>
            </a:avLst>
          </a:prstGeom>
          <a:solidFill>
            <a:srgbClr val="E0E0EC"/>
          </a:solidFill>
          <a:ln/>
        </p:spPr>
      </p:sp>
      <p:sp>
        <p:nvSpPr>
          <p:cNvPr id="5" name="Text 2"/>
          <p:cNvSpPr/>
          <p:nvPr/>
        </p:nvSpPr>
        <p:spPr>
          <a:xfrm>
            <a:off x="963454" y="3303627"/>
            <a:ext cx="3287435" cy="669131"/>
          </a:xfrm>
          <a:prstGeom prst="rect">
            <a:avLst/>
          </a:prstGeom>
          <a:noFill/>
          <a:ln/>
        </p:spPr>
        <p:txBody>
          <a:bodyPr wrap="square" lIns="0" tIns="0" rIns="0" bIns="0" rtlCol="0" anchor="t"/>
          <a:lstStyle/>
          <a:p>
            <a:pPr marL="0" indent="0">
              <a:lnSpc>
                <a:spcPts val="2600"/>
              </a:lnSpc>
              <a:buNone/>
            </a:pPr>
            <a:r>
              <a:rPr lang="en-US" sz="21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SDG 8 : </a:t>
            </a:r>
            <a:r>
              <a:rPr lang="en-US" sz="1800" b="1" dirty="0">
                <a:effectLst/>
                <a:latin typeface="Times New Roman" panose="02020603050405020304" pitchFamily="18" charset="0"/>
                <a:ea typeface="Times New Roman" panose="02020603050405020304" pitchFamily="18" charset="0"/>
              </a:rPr>
              <a:t>Decent Work and Economic Growth:</a:t>
            </a: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3"/>
          <p:cNvSpPr/>
          <p:nvPr/>
        </p:nvSpPr>
        <p:spPr>
          <a:xfrm>
            <a:off x="963454" y="4101227"/>
            <a:ext cx="3287435" cy="685324"/>
          </a:xfrm>
          <a:prstGeom prst="rect">
            <a:avLst/>
          </a:prstGeom>
          <a:noFill/>
          <a:ln/>
        </p:spPr>
        <p:txBody>
          <a:bodyPr wrap="square" lIns="0" tIns="0" rIns="0" bIns="0" rtlCol="0" anchor="t"/>
          <a:lstStyle/>
          <a:p>
            <a:pPr>
              <a:lnSpc>
                <a:spcPts val="2650"/>
              </a:lnSpc>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makes the process of grievance disposal more efficient and productive by taking less time and effort, hence allowing employees and students to get back to work without being continuously interrupted.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2650"/>
              </a:lnSpc>
              <a:buNone/>
            </a:pP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4"/>
          <p:cNvSpPr/>
          <p:nvPr/>
        </p:nvSpPr>
        <p:spPr>
          <a:xfrm>
            <a:off x="4679037" y="3089553"/>
            <a:ext cx="3905565" cy="3268216"/>
          </a:xfrm>
          <a:prstGeom prst="roundRect">
            <a:avLst>
              <a:gd name="adj" fmla="val 1681"/>
            </a:avLst>
          </a:prstGeom>
          <a:solidFill>
            <a:srgbClr val="E0E0EC"/>
          </a:solidFill>
          <a:ln/>
        </p:spPr>
      </p:sp>
      <p:sp>
        <p:nvSpPr>
          <p:cNvPr id="8" name="Text 5"/>
          <p:cNvSpPr/>
          <p:nvPr/>
        </p:nvSpPr>
        <p:spPr>
          <a:xfrm>
            <a:off x="4893112" y="3303627"/>
            <a:ext cx="2815590" cy="334566"/>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SDG 16: Peace Justice</a:t>
            </a:r>
          </a:p>
          <a:p>
            <a:pPr marL="0" indent="0">
              <a:lnSpc>
                <a:spcPts val="2600"/>
              </a:lnSpc>
              <a:buNone/>
            </a:pPr>
            <a:r>
              <a:rPr lang="en-US" sz="2100" b="1" dirty="0">
                <a:solidFill>
                  <a:srgbClr val="39393C"/>
                </a:solidFill>
                <a:latin typeface="Open Sans" panose="020B0606030504020204" pitchFamily="34" charset="0"/>
                <a:ea typeface="Open Sans" panose="020B0606030504020204" pitchFamily="34" charset="0"/>
                <a:cs typeface="Open Sans" panose="020B0606030504020204" pitchFamily="34" charset="0"/>
              </a:rPr>
              <a:t>and strong institutions</a:t>
            </a: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6"/>
          <p:cNvSpPr/>
          <p:nvPr/>
        </p:nvSpPr>
        <p:spPr>
          <a:xfrm>
            <a:off x="4893112" y="4058126"/>
            <a:ext cx="3287435" cy="685324"/>
          </a:xfrm>
          <a:prstGeom prst="rect">
            <a:avLst/>
          </a:prstGeom>
          <a:noFill/>
          <a:ln/>
        </p:spPr>
        <p:txBody>
          <a:bodyPr wrap="square" lIns="0" tIns="0" rIns="0" bIns="0" rtlCol="0" anchor="t"/>
          <a:lstStyle/>
          <a:p>
            <a:pPr marL="0" indent="0">
              <a:lnSpc>
                <a:spcPts val="2650"/>
              </a:lnSpc>
              <a:buNone/>
            </a:pPr>
            <a:r>
              <a:rPr lang="en-GB" sz="1600" b="0" i="0" dirty="0">
                <a:effectLst/>
                <a:latin typeface="Open Sans" panose="020B0606030504020204" pitchFamily="34" charset="0"/>
                <a:ea typeface="Open Sans" panose="020B0606030504020204" pitchFamily="34" charset="0"/>
                <a:cs typeface="Open Sans" panose="020B0606030504020204" pitchFamily="34" charset="0"/>
              </a:rPr>
              <a:t>Promote peaceful and inclusive societies for sustainable development, provide access to justice for all and build effective, accountable and inclusive institutions at all levels.</a:t>
            </a: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8"/>
          <p:cNvSpPr/>
          <p:nvPr/>
        </p:nvSpPr>
        <p:spPr>
          <a:xfrm>
            <a:off x="963454" y="5428774"/>
            <a:ext cx="2676644" cy="334566"/>
          </a:xfrm>
          <a:prstGeom prst="rect">
            <a:avLst/>
          </a:prstGeom>
          <a:noFill/>
          <a:ln/>
        </p:spPr>
        <p:txBody>
          <a:bodyPr wrap="none" lIns="0" tIns="0" rIns="0" bIns="0" rtlCol="0" anchor="t"/>
          <a:lstStyle/>
          <a:p>
            <a:pPr marL="0" indent="0">
              <a:lnSpc>
                <a:spcPts val="2600"/>
              </a:lnSpc>
              <a:buNone/>
            </a:pP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4893112" y="5428774"/>
            <a:ext cx="3287435" cy="669131"/>
          </a:xfrm>
          <a:prstGeom prst="rect">
            <a:avLst/>
          </a:prstGeom>
          <a:noFill/>
          <a:ln/>
        </p:spPr>
        <p:txBody>
          <a:bodyPr wrap="square" lIns="0" tIns="0" rIns="0" bIns="0" rtlCol="0" anchor="t"/>
          <a:lstStyle/>
          <a:p>
            <a:pPr marL="0" indent="0">
              <a:lnSpc>
                <a:spcPts val="2600"/>
              </a:lnSpc>
              <a:buNone/>
            </a:pPr>
            <a:endParaRPr lang="en-US" sz="21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12"/>
          <p:cNvSpPr/>
          <p:nvPr/>
        </p:nvSpPr>
        <p:spPr>
          <a:xfrm>
            <a:off x="4893112" y="6226373"/>
            <a:ext cx="3287435" cy="1027986"/>
          </a:xfrm>
          <a:prstGeom prst="rect">
            <a:avLst/>
          </a:prstGeom>
          <a:noFill/>
          <a:ln/>
        </p:spPr>
        <p:txBody>
          <a:bodyPr wrap="square" lIns="0" tIns="0" rIns="0" bIns="0" rtlCol="0" anchor="t"/>
          <a:lstStyle/>
          <a:p>
            <a:pPr marL="0" indent="0">
              <a:lnSpc>
                <a:spcPts val="2650"/>
              </a:lnSpc>
              <a:buNone/>
            </a:pPr>
            <a:endParaRPr lang="en-US" sz="16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9">
            <a:extLst>
              <a:ext uri="{FF2B5EF4-FFF2-40B4-BE49-F238E27FC236}">
                <a16:creationId xmlns:a16="http://schemas.microsoft.com/office/drawing/2014/main" id="{855A50CA-6277-B39B-A148-DB45E873D4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 y="-109685"/>
            <a:ext cx="1297944" cy="1297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11219"/>
            <a:ext cx="5486400" cy="7218381"/>
          </a:xfrm>
          <a:prstGeom prst="rect">
            <a:avLst/>
          </a:prstGeom>
        </p:spPr>
      </p:pic>
      <p:sp>
        <p:nvSpPr>
          <p:cNvPr id="3" name="Text 0"/>
          <p:cNvSpPr/>
          <p:nvPr/>
        </p:nvSpPr>
        <p:spPr>
          <a:xfrm>
            <a:off x="6169938" y="538520"/>
            <a:ext cx="6175296" cy="610314"/>
          </a:xfrm>
          <a:prstGeom prst="rect">
            <a:avLst/>
          </a:prstGeom>
          <a:noFill/>
          <a:ln/>
        </p:spPr>
        <p:txBody>
          <a:bodyPr wrap="none" lIns="0" tIns="0" rIns="0" bIns="0" rtlCol="0" anchor="t"/>
          <a:lstStyle/>
          <a:p>
            <a:pPr marL="0" indent="0">
              <a:lnSpc>
                <a:spcPts val="4800"/>
              </a:lnSpc>
              <a:buNone/>
            </a:pPr>
            <a:r>
              <a:rPr lang="en-US" sz="3800" b="1" dirty="0">
                <a:solidFill>
                  <a:srgbClr val="101014"/>
                </a:solidFill>
                <a:latin typeface="Open Sans" panose="020B0606030504020204" pitchFamily="34" charset="0"/>
                <a:ea typeface="Open Sans" panose="020B0606030504020204" pitchFamily="34" charset="0"/>
                <a:cs typeface="Open Sans" panose="020B0606030504020204" pitchFamily="34" charset="0"/>
              </a:rPr>
              <a:t>Methodology and Approach</a:t>
            </a:r>
            <a:endParaRPr lang="en-US" sz="38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 1" descr="preencoded.png"/>
          <p:cNvPicPr>
            <a:picLocks noChangeAspect="1"/>
          </p:cNvPicPr>
          <p:nvPr/>
        </p:nvPicPr>
        <p:blipFill>
          <a:blip r:embed="rId4"/>
          <a:stretch>
            <a:fillRect/>
          </a:stretch>
        </p:blipFill>
        <p:spPr>
          <a:xfrm>
            <a:off x="6169938" y="1441728"/>
            <a:ext cx="976432" cy="1562338"/>
          </a:xfrm>
          <a:prstGeom prst="rect">
            <a:avLst/>
          </a:prstGeom>
        </p:spPr>
      </p:pic>
      <p:sp>
        <p:nvSpPr>
          <p:cNvPr id="5" name="Text 1"/>
          <p:cNvSpPr/>
          <p:nvPr/>
        </p:nvSpPr>
        <p:spPr>
          <a:xfrm>
            <a:off x="7439263" y="1636990"/>
            <a:ext cx="2441258" cy="305038"/>
          </a:xfrm>
          <a:prstGeom prst="rect">
            <a:avLst/>
          </a:prstGeom>
          <a:noFill/>
          <a:ln/>
        </p:spPr>
        <p:txBody>
          <a:bodyPr wrap="none" lIns="0" tIns="0" rIns="0" bIns="0" rtlCol="0" anchor="t"/>
          <a:lstStyle/>
          <a:p>
            <a:pPr marL="0" indent="0" algn="l">
              <a:lnSpc>
                <a:spcPts val="240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MERN Stack Implementation</a:t>
            </a:r>
            <a:endParaRPr lang="en-US" sz="19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2"/>
          <p:cNvSpPr/>
          <p:nvPr/>
        </p:nvSpPr>
        <p:spPr>
          <a:xfrm>
            <a:off x="7439263" y="2059186"/>
            <a:ext cx="6507599" cy="820340"/>
          </a:xfrm>
          <a:prstGeom prst="rect">
            <a:avLst/>
          </a:prstGeom>
          <a:noFill/>
          <a:ln/>
        </p:spPr>
        <p:txBody>
          <a:bodyPr wrap="square" lIns="0" tIns="0" rIns="0" bIns="0" rtlCol="0" anchor="t"/>
          <a:lstStyle/>
          <a:p>
            <a:pPr marL="0" indent="0" algn="l">
              <a:lnSpc>
                <a:spcPts val="24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Utilized MongoDB, Express, React, and Node.js to build a scalable and efficient web Application. React powers the frontend, while Express and Node handle the backend logic.</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Image 2" descr="preencoded.png"/>
          <p:cNvPicPr>
            <a:picLocks noChangeAspect="1"/>
          </p:cNvPicPr>
          <p:nvPr/>
        </p:nvPicPr>
        <p:blipFill>
          <a:blip r:embed="rId5"/>
          <a:stretch>
            <a:fillRect/>
          </a:stretch>
        </p:blipFill>
        <p:spPr>
          <a:xfrm>
            <a:off x="6169938" y="3004066"/>
            <a:ext cx="976432" cy="1562338"/>
          </a:xfrm>
          <a:prstGeom prst="rect">
            <a:avLst/>
          </a:prstGeom>
        </p:spPr>
      </p:pic>
      <p:sp>
        <p:nvSpPr>
          <p:cNvPr id="8" name="Text 3"/>
          <p:cNvSpPr/>
          <p:nvPr/>
        </p:nvSpPr>
        <p:spPr>
          <a:xfrm>
            <a:off x="7439263" y="3199328"/>
            <a:ext cx="2624852" cy="305038"/>
          </a:xfrm>
          <a:prstGeom prst="rect">
            <a:avLst/>
          </a:prstGeom>
          <a:noFill/>
          <a:ln/>
        </p:spPr>
        <p:txBody>
          <a:bodyPr wrap="none" lIns="0" tIns="0" rIns="0" bIns="0" rtlCol="0" anchor="t"/>
          <a:lstStyle/>
          <a:p>
            <a:pPr marL="0" indent="0" algn="l">
              <a:lnSpc>
                <a:spcPts val="2400"/>
              </a:lnSpc>
              <a:buNone/>
            </a:pPr>
            <a:r>
              <a:rPr lang="en-GB" sz="2000" b="1" dirty="0">
                <a:latin typeface="Open Sans" panose="020B0606030504020204" pitchFamily="34" charset="0"/>
                <a:ea typeface="Open Sans" panose="020B0606030504020204" pitchFamily="34" charset="0"/>
                <a:cs typeface="Open Sans" panose="020B0606030504020204" pitchFamily="34" charset="0"/>
              </a:rPr>
              <a:t>Secure Authentication and Role-Based Access</a:t>
            </a:r>
            <a:endParaRPr lang="en-US" sz="19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4"/>
          <p:cNvSpPr/>
          <p:nvPr/>
        </p:nvSpPr>
        <p:spPr>
          <a:xfrm>
            <a:off x="7439263" y="3621524"/>
            <a:ext cx="6507599" cy="624840"/>
          </a:xfrm>
          <a:prstGeom prst="rect">
            <a:avLst/>
          </a:prstGeom>
          <a:noFill/>
          <a:ln/>
        </p:spPr>
        <p:txBody>
          <a:bodyPr wrap="square" lIns="0" tIns="0" rIns="0" bIns="0" rtlCol="0" anchor="t"/>
          <a:lstStyle/>
          <a:p>
            <a:pPr marL="0" indent="0" algn="l">
              <a:lnSpc>
                <a:spcPts val="24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Implemented token-based authentication for secure login, with role-based access control that grants specific permissions to users and admins, ensuring data security and streamlined access.</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Image 3" descr="preencoded.png"/>
          <p:cNvPicPr>
            <a:picLocks noChangeAspect="1"/>
          </p:cNvPicPr>
          <p:nvPr/>
        </p:nvPicPr>
        <p:blipFill>
          <a:blip r:embed="rId6"/>
          <a:stretch>
            <a:fillRect/>
          </a:stretch>
        </p:blipFill>
        <p:spPr>
          <a:xfrm>
            <a:off x="6169938" y="4566404"/>
            <a:ext cx="976432" cy="1562338"/>
          </a:xfrm>
          <a:prstGeom prst="rect">
            <a:avLst/>
          </a:prstGeom>
        </p:spPr>
      </p:pic>
      <p:sp>
        <p:nvSpPr>
          <p:cNvPr id="11" name="Text 5"/>
          <p:cNvSpPr/>
          <p:nvPr/>
        </p:nvSpPr>
        <p:spPr>
          <a:xfrm>
            <a:off x="7439263" y="4761667"/>
            <a:ext cx="2563773" cy="305038"/>
          </a:xfrm>
          <a:prstGeom prst="rect">
            <a:avLst/>
          </a:prstGeom>
          <a:noFill/>
          <a:ln/>
        </p:spPr>
        <p:txBody>
          <a:bodyPr wrap="none" lIns="0" tIns="0" rIns="0" bIns="0" rtlCol="0" anchor="t"/>
          <a:lstStyle/>
          <a:p>
            <a:pPr marL="0" indent="0" algn="l">
              <a:lnSpc>
                <a:spcPts val="240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Automated Notification System</a:t>
            </a:r>
            <a:endParaRPr lang="en-US" sz="19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 6"/>
          <p:cNvSpPr/>
          <p:nvPr/>
        </p:nvSpPr>
        <p:spPr>
          <a:xfrm>
            <a:off x="7439263" y="5183862"/>
            <a:ext cx="6507599" cy="624840"/>
          </a:xfrm>
          <a:prstGeom prst="rect">
            <a:avLst/>
          </a:prstGeom>
          <a:noFill/>
          <a:ln/>
        </p:spPr>
        <p:txBody>
          <a:bodyPr wrap="square" lIns="0" tIns="0" rIns="0" bIns="0" rtlCol="0" anchor="t"/>
          <a:lstStyle/>
          <a:p>
            <a:pPr marL="0" indent="0" algn="l">
              <a:lnSpc>
                <a:spcPts val="24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Integrated </a:t>
            </a:r>
            <a:r>
              <a:rPr lang="en-GB" sz="1600" dirty="0" err="1">
                <a:latin typeface="Open Sans" panose="020B0606030504020204" pitchFamily="34" charset="0"/>
                <a:ea typeface="Open Sans" panose="020B0606030504020204" pitchFamily="34" charset="0"/>
                <a:cs typeface="Open Sans" panose="020B0606030504020204" pitchFamily="34" charset="0"/>
              </a:rPr>
              <a:t>Nodemailer</a:t>
            </a:r>
            <a:r>
              <a:rPr lang="en-GB" sz="1600" dirty="0">
                <a:latin typeface="Open Sans" panose="020B0606030504020204" pitchFamily="34" charset="0"/>
                <a:ea typeface="Open Sans" panose="020B0606030504020204" pitchFamily="34" charset="0"/>
                <a:cs typeface="Open Sans" panose="020B0606030504020204" pitchFamily="34" charset="0"/>
              </a:rPr>
              <a:t> to send automated email notifications to users, informing them when their grievances are resolved, enhancing communication and keeping users updated.</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Image 4" descr="preencoded.png"/>
          <p:cNvPicPr>
            <a:picLocks noChangeAspect="1"/>
          </p:cNvPicPr>
          <p:nvPr/>
        </p:nvPicPr>
        <p:blipFill>
          <a:blip r:embed="rId7"/>
          <a:stretch>
            <a:fillRect/>
          </a:stretch>
        </p:blipFill>
        <p:spPr>
          <a:xfrm>
            <a:off x="6169938" y="6128742"/>
            <a:ext cx="976432" cy="1562338"/>
          </a:xfrm>
          <a:prstGeom prst="rect">
            <a:avLst/>
          </a:prstGeom>
        </p:spPr>
      </p:pic>
      <p:sp>
        <p:nvSpPr>
          <p:cNvPr id="14" name="Text 7"/>
          <p:cNvSpPr/>
          <p:nvPr/>
        </p:nvSpPr>
        <p:spPr>
          <a:xfrm>
            <a:off x="7439263" y="6324005"/>
            <a:ext cx="3046809" cy="305038"/>
          </a:xfrm>
          <a:prstGeom prst="rect">
            <a:avLst/>
          </a:prstGeom>
          <a:noFill/>
          <a:ln/>
        </p:spPr>
        <p:txBody>
          <a:bodyPr wrap="none" lIns="0" tIns="0" rIns="0" bIns="0" rtlCol="0" anchor="t"/>
          <a:lstStyle/>
          <a:p>
            <a:pPr marL="0" indent="0" algn="l">
              <a:lnSpc>
                <a:spcPts val="2400"/>
              </a:lnSpc>
              <a:buNone/>
            </a:pPr>
            <a:r>
              <a:rPr lang="en-GB" sz="2000" b="1" dirty="0">
                <a:latin typeface="Open Sans" panose="020B0606030504020204" pitchFamily="34" charset="0"/>
                <a:ea typeface="Open Sans" panose="020B0606030504020204" pitchFamily="34" charset="0"/>
                <a:cs typeface="Open Sans" panose="020B0606030504020204" pitchFamily="34" charset="0"/>
              </a:rPr>
              <a:t>Responsive and Modern UI Design</a:t>
            </a:r>
            <a:endParaRPr lang="en-US" sz="19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8"/>
          <p:cNvSpPr/>
          <p:nvPr/>
        </p:nvSpPr>
        <p:spPr>
          <a:xfrm>
            <a:off x="7439263" y="6746200"/>
            <a:ext cx="6507599" cy="624840"/>
          </a:xfrm>
          <a:prstGeom prst="rect">
            <a:avLst/>
          </a:prstGeom>
          <a:noFill/>
          <a:ln/>
        </p:spPr>
        <p:txBody>
          <a:bodyPr wrap="square" lIns="0" tIns="0" rIns="0" bIns="0" rtlCol="0" anchor="t"/>
          <a:lstStyle/>
          <a:p>
            <a:pPr marL="0" indent="0" algn="l">
              <a:lnSpc>
                <a:spcPts val="24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Designed the frontend with Tailwind CSS, providing a responsive, user-friendly interface. This approach ensures an engaging experience across devices and improves user interaction.</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6" name="Picture 15">
            <a:extLst>
              <a:ext uri="{FF2B5EF4-FFF2-40B4-BE49-F238E27FC236}">
                <a16:creationId xmlns:a16="http://schemas.microsoft.com/office/drawing/2014/main" id="{9067CBB5-B6B1-5939-E8EE-D404BC29D7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32" y="-109685"/>
            <a:ext cx="1258520" cy="1258520"/>
          </a:xfrm>
          <a:prstGeom prst="rect">
            <a:avLst/>
          </a:prstGeom>
        </p:spPr>
      </p:pic>
      <p:pic>
        <p:nvPicPr>
          <p:cNvPr id="18" name="Picture 17">
            <a:extLst>
              <a:ext uri="{FF2B5EF4-FFF2-40B4-BE49-F238E27FC236}">
                <a16:creationId xmlns:a16="http://schemas.microsoft.com/office/drawing/2014/main" id="{1AE1E754-7102-7A1F-26FB-6F92CBEB5F40}"/>
              </a:ext>
            </a:extLst>
          </p:cNvPr>
          <p:cNvPicPr>
            <a:picLocks noChangeAspect="1"/>
          </p:cNvPicPr>
          <p:nvPr/>
        </p:nvPicPr>
        <p:blipFill>
          <a:blip r:embed="rId9"/>
          <a:stretch>
            <a:fillRect/>
          </a:stretch>
        </p:blipFill>
        <p:spPr>
          <a:xfrm>
            <a:off x="12598470" y="7691080"/>
            <a:ext cx="1933845" cy="485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344654"/>
            <a:ext cx="8263771"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Expected Outcomes and Impact</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 1" descr="preencoded.png"/>
          <p:cNvPicPr>
            <a:picLocks noChangeAspect="1"/>
          </p:cNvPicPr>
          <p:nvPr/>
        </p:nvPicPr>
        <p:blipFill>
          <a:blip r:embed="rId4"/>
          <a:stretch>
            <a:fillRect/>
          </a:stretch>
        </p:blipFill>
        <p:spPr>
          <a:xfrm>
            <a:off x="793790" y="4279364"/>
            <a:ext cx="566976" cy="566976"/>
          </a:xfrm>
          <a:prstGeom prst="rect">
            <a:avLst/>
          </a:prstGeom>
        </p:spPr>
      </p:pic>
      <p:sp>
        <p:nvSpPr>
          <p:cNvPr id="5" name="Text 1"/>
          <p:cNvSpPr/>
          <p:nvPr/>
        </p:nvSpPr>
        <p:spPr>
          <a:xfrm>
            <a:off x="804922" y="4891565"/>
            <a:ext cx="2835235" cy="354330"/>
          </a:xfrm>
          <a:prstGeom prst="rect">
            <a:avLst/>
          </a:prstGeom>
          <a:noFill/>
          <a:ln/>
        </p:spPr>
        <p:txBody>
          <a:bodyPr wrap="none" lIns="0" tIns="0" rIns="0" bIns="0" rtlCol="0" anchor="t"/>
          <a:lstStyle/>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Improved Grievance</a:t>
            </a:r>
          </a:p>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Management Efficiency</a:t>
            </a:r>
            <a:br>
              <a:rPr lang="en-IN" sz="2400" dirty="0">
                <a:latin typeface="Open Sans" panose="020B0606030504020204" pitchFamily="34" charset="0"/>
                <a:ea typeface="Open Sans" panose="020B0606030504020204" pitchFamily="34" charset="0"/>
                <a:cs typeface="Open Sans" panose="020B0606030504020204" pitchFamily="34" charset="0"/>
              </a:rPr>
            </a:b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2"/>
          <p:cNvSpPr/>
          <p:nvPr/>
        </p:nvSpPr>
        <p:spPr>
          <a:xfrm>
            <a:off x="804922" y="5950759"/>
            <a:ext cx="4436983" cy="1088708"/>
          </a:xfrm>
          <a:prstGeom prst="rect">
            <a:avLst/>
          </a:prstGeom>
          <a:noFill/>
          <a:ln/>
        </p:spPr>
        <p:txBody>
          <a:bodyPr wrap="square" lIns="0" tIns="0" rIns="0" bIns="0" rtlCol="0" anchor="t"/>
          <a:lstStyle/>
          <a:p>
            <a:pPr marL="0" indent="0" algn="l">
              <a:lnSpc>
                <a:spcPts val="2850"/>
              </a:lnSpc>
              <a:buNone/>
            </a:pPr>
            <a:r>
              <a:rPr lang="en-GB" sz="1500" dirty="0">
                <a:latin typeface="Open Sans" panose="020B0606030504020204" pitchFamily="34" charset="0"/>
                <a:ea typeface="Open Sans" panose="020B0606030504020204" pitchFamily="34" charset="0"/>
                <a:cs typeface="Open Sans" panose="020B0606030504020204" pitchFamily="34" charset="0"/>
              </a:rPr>
              <a:t>The portal centralizes grievance tracking and resolution, allowing admins to manage cases effectively, reducing response time, and enhancing overall grievance-handling efficiency.</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7" name="Image 2" descr="preencoded.png"/>
          <p:cNvPicPr>
            <a:picLocks noChangeAspect="1"/>
          </p:cNvPicPr>
          <p:nvPr/>
        </p:nvPicPr>
        <p:blipFill>
          <a:blip r:embed="rId5"/>
          <a:stretch>
            <a:fillRect/>
          </a:stretch>
        </p:blipFill>
        <p:spPr>
          <a:xfrm>
            <a:off x="5254704" y="4111526"/>
            <a:ext cx="566976" cy="566976"/>
          </a:xfrm>
          <a:prstGeom prst="rect">
            <a:avLst/>
          </a:prstGeom>
        </p:spPr>
      </p:pic>
      <p:sp>
        <p:nvSpPr>
          <p:cNvPr id="8" name="Text 3"/>
          <p:cNvSpPr/>
          <p:nvPr/>
        </p:nvSpPr>
        <p:spPr>
          <a:xfrm>
            <a:off x="5254704" y="4891565"/>
            <a:ext cx="2860953" cy="354330"/>
          </a:xfrm>
          <a:prstGeom prst="rect">
            <a:avLst/>
          </a:prstGeom>
          <a:noFill/>
          <a:ln/>
        </p:spPr>
        <p:txBody>
          <a:bodyPr wrap="none" lIns="0" tIns="0" rIns="0" bIns="0" rtlCol="0" anchor="t"/>
          <a:lstStyle/>
          <a:p>
            <a:pPr marL="0" indent="0" algn="l">
              <a:lnSpc>
                <a:spcPts val="2750"/>
              </a:lnSpc>
              <a:buNone/>
            </a:pPr>
            <a:r>
              <a:rPr lang="en-GB" sz="2400" b="1" dirty="0">
                <a:latin typeface="Open Sans" panose="020B0606030504020204" pitchFamily="34" charset="0"/>
                <a:ea typeface="Open Sans" panose="020B0606030504020204" pitchFamily="34" charset="0"/>
                <a:cs typeface="Open Sans" panose="020B0606030504020204" pitchFamily="34" charset="0"/>
              </a:rPr>
              <a:t>Enhanced User</a:t>
            </a:r>
          </a:p>
          <a:p>
            <a:pPr marL="0" indent="0" algn="l">
              <a:lnSpc>
                <a:spcPts val="2750"/>
              </a:lnSpc>
              <a:buNone/>
            </a:pPr>
            <a:r>
              <a:rPr lang="en-GB" sz="2400" b="1" dirty="0">
                <a:latin typeface="Open Sans" panose="020B0606030504020204" pitchFamily="34" charset="0"/>
                <a:ea typeface="Open Sans" panose="020B0606030504020204" pitchFamily="34" charset="0"/>
                <a:cs typeface="Open Sans" panose="020B0606030504020204" pitchFamily="34" charset="0"/>
              </a:rPr>
              <a:t>Experience and Engagement</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9" name="Text 4"/>
          <p:cNvSpPr/>
          <p:nvPr/>
        </p:nvSpPr>
        <p:spPr>
          <a:xfrm>
            <a:off x="5254703" y="5950759"/>
            <a:ext cx="4351875" cy="1088708"/>
          </a:xfrm>
          <a:prstGeom prst="rect">
            <a:avLst/>
          </a:prstGeom>
          <a:noFill/>
          <a:ln/>
        </p:spPr>
        <p:txBody>
          <a:bodyPr wrap="square" lIns="0" tIns="0" rIns="0" bIns="0" rtlCol="0" anchor="t"/>
          <a:lstStyle/>
          <a:p>
            <a:pPr marL="0" indent="0" algn="l">
              <a:lnSpc>
                <a:spcPts val="2850"/>
              </a:lnSpc>
              <a:buNone/>
            </a:pPr>
            <a:r>
              <a:rPr lang="en-GB" sz="1500" dirty="0">
                <a:latin typeface="Open Sans" panose="020B0606030504020204" pitchFamily="34" charset="0"/>
                <a:ea typeface="Open Sans" panose="020B0606030504020204" pitchFamily="34" charset="0"/>
                <a:cs typeface="Open Sans" panose="020B0606030504020204" pitchFamily="34" charset="0"/>
              </a:rPr>
              <a:t>A modern, responsive UI combined with automated email updates keeps users informed and engaged. The petitions feature fosters community involvement, allowing users to support causes easily.</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0" name="Image 3" descr="preencoded.png"/>
          <p:cNvPicPr>
            <a:picLocks noChangeAspect="1"/>
          </p:cNvPicPr>
          <p:nvPr/>
        </p:nvPicPr>
        <p:blipFill>
          <a:blip r:embed="rId6"/>
          <a:stretch>
            <a:fillRect/>
          </a:stretch>
        </p:blipFill>
        <p:spPr>
          <a:xfrm>
            <a:off x="9730204" y="4128178"/>
            <a:ext cx="566976" cy="566976"/>
          </a:xfrm>
          <a:prstGeom prst="rect">
            <a:avLst/>
          </a:prstGeom>
        </p:spPr>
      </p:pic>
      <p:sp>
        <p:nvSpPr>
          <p:cNvPr id="11" name="Text 5"/>
          <p:cNvSpPr/>
          <p:nvPr/>
        </p:nvSpPr>
        <p:spPr>
          <a:xfrm>
            <a:off x="9730204" y="4922024"/>
            <a:ext cx="3539014" cy="354330"/>
          </a:xfrm>
          <a:prstGeom prst="rect">
            <a:avLst/>
          </a:prstGeom>
          <a:noFill/>
          <a:ln/>
        </p:spPr>
        <p:txBody>
          <a:bodyPr wrap="none" lIns="0" tIns="0" rIns="0" bIns="0" rtlCol="0" anchor="t"/>
          <a:lstStyle/>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Increased Transparency</a:t>
            </a:r>
          </a:p>
          <a:p>
            <a:pPr marL="0" indent="0" algn="l">
              <a:lnSpc>
                <a:spcPts val="2750"/>
              </a:lnSpc>
              <a:buNone/>
            </a:pPr>
            <a:r>
              <a:rPr lang="en-IN" sz="2400" b="1" dirty="0">
                <a:latin typeface="Open Sans" panose="020B0606030504020204" pitchFamily="34" charset="0"/>
                <a:ea typeface="Open Sans" panose="020B0606030504020204" pitchFamily="34" charset="0"/>
                <a:cs typeface="Open Sans" panose="020B0606030504020204" pitchFamily="34" charset="0"/>
              </a:rPr>
              <a:t>and Accountability</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 6"/>
          <p:cNvSpPr/>
          <p:nvPr/>
        </p:nvSpPr>
        <p:spPr>
          <a:xfrm>
            <a:off x="9730204" y="5950759"/>
            <a:ext cx="4120753" cy="1088708"/>
          </a:xfrm>
          <a:prstGeom prst="rect">
            <a:avLst/>
          </a:prstGeom>
          <a:noFill/>
          <a:ln/>
        </p:spPr>
        <p:txBody>
          <a:bodyPr wrap="square" lIns="0" tIns="0" rIns="0" bIns="0" rtlCol="0" anchor="t"/>
          <a:lstStyle/>
          <a:p>
            <a:pPr marL="0" indent="0" algn="l">
              <a:lnSpc>
                <a:spcPts val="2850"/>
              </a:lnSpc>
              <a:buNone/>
            </a:pPr>
            <a:r>
              <a:rPr lang="en-GB" sz="1500" dirty="0">
                <a:latin typeface="Open Sans" panose="020B0606030504020204" pitchFamily="34" charset="0"/>
                <a:ea typeface="Open Sans" panose="020B0606030504020204" pitchFamily="34" charset="0"/>
                <a:cs typeface="Open Sans" panose="020B0606030504020204" pitchFamily="34" charset="0"/>
              </a:rPr>
              <a:t>By providing visibility into grievance statuses and automated notifications, the portal promotes transparency and builds trust, ensuring users feel heard and valued throughout the process.</a:t>
            </a:r>
            <a:endParaRPr lang="en-US" sz="15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a:extLst>
              <a:ext uri="{FF2B5EF4-FFF2-40B4-BE49-F238E27FC236}">
                <a16:creationId xmlns:a16="http://schemas.microsoft.com/office/drawing/2014/main" id="{DD519C5A-A9D3-1D28-0690-D29FE2EEC6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1" y="-109686"/>
            <a:ext cx="1222641" cy="1222641"/>
          </a:xfrm>
          <a:prstGeom prst="rect">
            <a:avLst/>
          </a:prstGeom>
        </p:spPr>
      </p:pic>
      <p:pic>
        <p:nvPicPr>
          <p:cNvPr id="15" name="Picture 14">
            <a:extLst>
              <a:ext uri="{FF2B5EF4-FFF2-40B4-BE49-F238E27FC236}">
                <a16:creationId xmlns:a16="http://schemas.microsoft.com/office/drawing/2014/main" id="{0CCBE380-FEEF-AF3A-81BF-0681D9E592E2}"/>
              </a:ext>
            </a:extLst>
          </p:cNvPr>
          <p:cNvPicPr>
            <a:picLocks noChangeAspect="1"/>
          </p:cNvPicPr>
          <p:nvPr/>
        </p:nvPicPr>
        <p:blipFill>
          <a:blip r:embed="rId8"/>
          <a:stretch>
            <a:fillRect/>
          </a:stretch>
        </p:blipFill>
        <p:spPr>
          <a:xfrm>
            <a:off x="12696555" y="7713872"/>
            <a:ext cx="1933845" cy="485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946674"/>
            <a:ext cx="5486400" cy="7282926"/>
          </a:xfrm>
          <a:prstGeom prst="rect">
            <a:avLst/>
          </a:prstGeom>
        </p:spPr>
      </p:pic>
      <p:sp>
        <p:nvSpPr>
          <p:cNvPr id="3" name="Text 0"/>
          <p:cNvSpPr/>
          <p:nvPr/>
        </p:nvSpPr>
        <p:spPr>
          <a:xfrm>
            <a:off x="6280190" y="1699974"/>
            <a:ext cx="6332577"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Key Project Deliverables</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6280190" y="2748915"/>
            <a:ext cx="7556421" cy="3780711"/>
          </a:xfrm>
          <a:prstGeom prst="roundRect">
            <a:avLst>
              <a:gd name="adj" fmla="val 900"/>
            </a:avLst>
          </a:prstGeom>
          <a:noFill/>
          <a:ln w="7620">
            <a:solidFill>
              <a:srgbClr val="000000">
                <a:alpha val="8000"/>
              </a:srgbClr>
            </a:solidFill>
            <a:prstDash val="solid"/>
          </a:ln>
        </p:spPr>
      </p:sp>
      <p:sp>
        <p:nvSpPr>
          <p:cNvPr id="5" name="Shape 2"/>
          <p:cNvSpPr/>
          <p:nvPr/>
        </p:nvSpPr>
        <p:spPr>
          <a:xfrm>
            <a:off x="6287810" y="2756535"/>
            <a:ext cx="7541181" cy="1013222"/>
          </a:xfrm>
          <a:prstGeom prst="rect">
            <a:avLst/>
          </a:prstGeom>
          <a:solidFill>
            <a:srgbClr val="FFFFFF">
              <a:alpha val="4000"/>
            </a:srgbClr>
          </a:solidFill>
          <a:ln/>
        </p:spPr>
      </p:sp>
      <p:sp>
        <p:nvSpPr>
          <p:cNvPr id="6" name="Text 3"/>
          <p:cNvSpPr/>
          <p:nvPr/>
        </p:nvSpPr>
        <p:spPr>
          <a:xfrm>
            <a:off x="6514624" y="2900243"/>
            <a:ext cx="3313152" cy="362903"/>
          </a:xfrm>
          <a:prstGeom prst="rect">
            <a:avLst/>
          </a:prstGeom>
          <a:noFill/>
          <a:ln/>
        </p:spPr>
        <p:txBody>
          <a:bodyPr wrap="none" lIns="0" tIns="0" rIns="0" bIns="0" rtlCol="0" anchor="t"/>
          <a:lstStyle/>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User and Admin Authentication</a:t>
            </a:r>
          </a:p>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System	</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4"/>
          <p:cNvSpPr/>
          <p:nvPr/>
        </p:nvSpPr>
        <p:spPr>
          <a:xfrm>
            <a:off x="10289024" y="2900243"/>
            <a:ext cx="3313152" cy="72580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Grievance Submission and </a:t>
            </a:r>
          </a:p>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Tracking Module</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Shape 5"/>
          <p:cNvSpPr/>
          <p:nvPr/>
        </p:nvSpPr>
        <p:spPr>
          <a:xfrm>
            <a:off x="6287810" y="3769757"/>
            <a:ext cx="7541181" cy="1376124"/>
          </a:xfrm>
          <a:prstGeom prst="rect">
            <a:avLst/>
          </a:prstGeom>
          <a:solidFill>
            <a:srgbClr val="000000">
              <a:alpha val="4000"/>
            </a:srgbClr>
          </a:solidFill>
          <a:ln/>
        </p:spPr>
      </p:sp>
      <p:sp>
        <p:nvSpPr>
          <p:cNvPr id="9" name="Text 6"/>
          <p:cNvSpPr/>
          <p:nvPr/>
        </p:nvSpPr>
        <p:spPr>
          <a:xfrm>
            <a:off x="6514624" y="3913465"/>
            <a:ext cx="3313152" cy="362903"/>
          </a:xfrm>
          <a:prstGeom prst="rect">
            <a:avLst/>
          </a:prstGeom>
          <a:noFill/>
          <a:ln/>
        </p:spPr>
        <p:txBody>
          <a:bodyPr wrap="none" lIns="0" tIns="0" rIns="0" bIns="0" rtlCol="0" anchor="t"/>
          <a:lstStyle/>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Admin Dashboard and Grievance </a:t>
            </a:r>
          </a:p>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Management</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7"/>
          <p:cNvSpPr/>
          <p:nvPr/>
        </p:nvSpPr>
        <p:spPr>
          <a:xfrm>
            <a:off x="10289024" y="3913465"/>
            <a:ext cx="3313152" cy="1088708"/>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Automated Email Notifications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Shape 8"/>
          <p:cNvSpPr/>
          <p:nvPr/>
        </p:nvSpPr>
        <p:spPr>
          <a:xfrm>
            <a:off x="6287810" y="5145881"/>
            <a:ext cx="7541181" cy="1376124"/>
          </a:xfrm>
          <a:prstGeom prst="rect">
            <a:avLst/>
          </a:prstGeom>
          <a:solidFill>
            <a:srgbClr val="FFFFFF">
              <a:alpha val="4000"/>
            </a:srgbClr>
          </a:solidFill>
          <a:ln/>
        </p:spPr>
      </p:sp>
      <p:sp>
        <p:nvSpPr>
          <p:cNvPr id="12" name="Text 9"/>
          <p:cNvSpPr/>
          <p:nvPr/>
        </p:nvSpPr>
        <p:spPr>
          <a:xfrm>
            <a:off x="6514624" y="5289590"/>
            <a:ext cx="3313152" cy="362903"/>
          </a:xfrm>
          <a:prstGeom prst="rect">
            <a:avLst/>
          </a:prstGeom>
          <a:noFill/>
          <a:ln/>
        </p:spPr>
        <p:txBody>
          <a:bodyPr wrap="none" lIns="0" tIns="0" rIns="0" bIns="0" rtlCol="0" anchor="t"/>
          <a:lstStyle/>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Petitions Feature with User</a:t>
            </a:r>
          </a:p>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Interactions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 10"/>
          <p:cNvSpPr/>
          <p:nvPr/>
        </p:nvSpPr>
        <p:spPr>
          <a:xfrm>
            <a:off x="10289024" y="5289590"/>
            <a:ext cx="3313152" cy="1088708"/>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anose="020B0606030504020204" pitchFamily="34" charset="0"/>
                <a:ea typeface="Open Sans" panose="020B0606030504020204" pitchFamily="34" charset="0"/>
                <a:cs typeface="Open Sans" panose="020B0606030504020204" pitchFamily="34" charset="0"/>
              </a:rPr>
              <a:t>Responsive Frontend</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4" name="Picture 13">
            <a:extLst>
              <a:ext uri="{FF2B5EF4-FFF2-40B4-BE49-F238E27FC236}">
                <a16:creationId xmlns:a16="http://schemas.microsoft.com/office/drawing/2014/main" id="{D08F01A9-C16A-B8A9-F932-4D5B2C3B9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 y="-109685"/>
            <a:ext cx="1136580" cy="1136580"/>
          </a:xfrm>
          <a:prstGeom prst="rect">
            <a:avLst/>
          </a:prstGeom>
        </p:spPr>
      </p:pic>
      <p:pic>
        <p:nvPicPr>
          <p:cNvPr id="16" name="Picture 15">
            <a:extLst>
              <a:ext uri="{FF2B5EF4-FFF2-40B4-BE49-F238E27FC236}">
                <a16:creationId xmlns:a16="http://schemas.microsoft.com/office/drawing/2014/main" id="{FCFE91A6-8E38-03E8-65C3-0945A117FA6C}"/>
              </a:ext>
            </a:extLst>
          </p:cNvPr>
          <p:cNvPicPr>
            <a:picLocks noChangeAspect="1"/>
          </p:cNvPicPr>
          <p:nvPr/>
        </p:nvPicPr>
        <p:blipFill>
          <a:blip r:embed="rId5"/>
          <a:stretch>
            <a:fillRect/>
          </a:stretch>
        </p:blipFill>
        <p:spPr>
          <a:xfrm>
            <a:off x="12612767" y="7743757"/>
            <a:ext cx="1933845" cy="4858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78C35A-BC3A-B3C9-8F1C-59C6E080E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 y="-109685"/>
            <a:ext cx="1136580" cy="1136580"/>
          </a:xfrm>
          <a:prstGeom prst="rect">
            <a:avLst/>
          </a:prstGeom>
        </p:spPr>
      </p:pic>
      <p:pic>
        <p:nvPicPr>
          <p:cNvPr id="5" name="Picture 4">
            <a:extLst>
              <a:ext uri="{FF2B5EF4-FFF2-40B4-BE49-F238E27FC236}">
                <a16:creationId xmlns:a16="http://schemas.microsoft.com/office/drawing/2014/main" id="{D54C6F9D-767D-6B3F-BF82-147E76A7AC35}"/>
              </a:ext>
            </a:extLst>
          </p:cNvPr>
          <p:cNvPicPr>
            <a:picLocks noChangeAspect="1"/>
          </p:cNvPicPr>
          <p:nvPr/>
        </p:nvPicPr>
        <p:blipFill>
          <a:blip r:embed="rId3"/>
          <a:stretch>
            <a:fillRect/>
          </a:stretch>
        </p:blipFill>
        <p:spPr>
          <a:xfrm>
            <a:off x="5291904" y="3716371"/>
            <a:ext cx="8899298" cy="2783936"/>
          </a:xfrm>
          <a:prstGeom prst="rect">
            <a:avLst/>
          </a:prstGeom>
        </p:spPr>
      </p:pic>
      <p:pic>
        <p:nvPicPr>
          <p:cNvPr id="7" name="Picture 6">
            <a:extLst>
              <a:ext uri="{FF2B5EF4-FFF2-40B4-BE49-F238E27FC236}">
                <a16:creationId xmlns:a16="http://schemas.microsoft.com/office/drawing/2014/main" id="{AA207167-131D-C16B-41A5-77BC983B3DF4}"/>
              </a:ext>
            </a:extLst>
          </p:cNvPr>
          <p:cNvPicPr>
            <a:picLocks noChangeAspect="1"/>
          </p:cNvPicPr>
          <p:nvPr/>
        </p:nvPicPr>
        <p:blipFill>
          <a:blip r:embed="rId4"/>
          <a:stretch>
            <a:fillRect/>
          </a:stretch>
        </p:blipFill>
        <p:spPr>
          <a:xfrm>
            <a:off x="5358315" y="1968590"/>
            <a:ext cx="936958" cy="935103"/>
          </a:xfrm>
          <a:prstGeom prst="rect">
            <a:avLst/>
          </a:prstGeom>
        </p:spPr>
      </p:pic>
      <p:sp>
        <p:nvSpPr>
          <p:cNvPr id="9" name="TextBox 8">
            <a:extLst>
              <a:ext uri="{FF2B5EF4-FFF2-40B4-BE49-F238E27FC236}">
                <a16:creationId xmlns:a16="http://schemas.microsoft.com/office/drawing/2014/main" id="{4006ED69-03BE-5330-BE35-6B6108A33A16}"/>
              </a:ext>
            </a:extLst>
          </p:cNvPr>
          <p:cNvSpPr txBox="1"/>
          <p:nvPr/>
        </p:nvSpPr>
        <p:spPr>
          <a:xfrm>
            <a:off x="6361684" y="2263691"/>
            <a:ext cx="5172562" cy="780855"/>
          </a:xfrm>
          <a:prstGeom prst="rect">
            <a:avLst/>
          </a:prstGeom>
          <a:noFill/>
        </p:spPr>
        <p:txBody>
          <a:bodyPr wrap="square">
            <a:spAutoFit/>
          </a:bodyPr>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Patent Status</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Image 0" descr="preencoded.png">
            <a:extLst>
              <a:ext uri="{FF2B5EF4-FFF2-40B4-BE49-F238E27FC236}">
                <a16:creationId xmlns:a16="http://schemas.microsoft.com/office/drawing/2014/main" id="{F4A2DA37-56B5-0814-1D71-8675A6278157}"/>
              </a:ext>
            </a:extLst>
          </p:cNvPr>
          <p:cNvPicPr>
            <a:picLocks noChangeAspect="1"/>
          </p:cNvPicPr>
          <p:nvPr/>
        </p:nvPicPr>
        <p:blipFill>
          <a:blip r:embed="rId5"/>
          <a:stretch>
            <a:fillRect/>
          </a:stretch>
        </p:blipFill>
        <p:spPr>
          <a:xfrm>
            <a:off x="0" y="946674"/>
            <a:ext cx="5291904" cy="7024742"/>
          </a:xfrm>
          <a:prstGeom prst="rect">
            <a:avLst/>
          </a:prstGeom>
        </p:spPr>
      </p:pic>
      <p:pic>
        <p:nvPicPr>
          <p:cNvPr id="13" name="Picture 12">
            <a:extLst>
              <a:ext uri="{FF2B5EF4-FFF2-40B4-BE49-F238E27FC236}">
                <a16:creationId xmlns:a16="http://schemas.microsoft.com/office/drawing/2014/main" id="{FD18BCC7-62AC-1963-44F3-5C758EC921F7}"/>
              </a:ext>
            </a:extLst>
          </p:cNvPr>
          <p:cNvPicPr>
            <a:picLocks noChangeAspect="1"/>
          </p:cNvPicPr>
          <p:nvPr/>
        </p:nvPicPr>
        <p:blipFill>
          <a:blip r:embed="rId6"/>
          <a:stretch>
            <a:fillRect/>
          </a:stretch>
        </p:blipFill>
        <p:spPr>
          <a:xfrm>
            <a:off x="12696555" y="7728494"/>
            <a:ext cx="1933845" cy="485843"/>
          </a:xfrm>
          <a:prstGeom prst="rect">
            <a:avLst/>
          </a:prstGeom>
        </p:spPr>
      </p:pic>
    </p:spTree>
    <p:extLst>
      <p:ext uri="{BB962C8B-B14F-4D97-AF65-F5344CB8AC3E}">
        <p14:creationId xmlns:p14="http://schemas.microsoft.com/office/powerpoint/2010/main" val="63059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938911"/>
            <a:ext cx="5023413" cy="7290689"/>
          </a:xfrm>
          <a:prstGeom prst="rect">
            <a:avLst/>
          </a:prstGeom>
        </p:spPr>
      </p:pic>
      <p:sp>
        <p:nvSpPr>
          <p:cNvPr id="3" name="Text 0"/>
          <p:cNvSpPr/>
          <p:nvPr/>
        </p:nvSpPr>
        <p:spPr>
          <a:xfrm>
            <a:off x="5851926" y="938911"/>
            <a:ext cx="6946583"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Open Sans" panose="020B0606030504020204" pitchFamily="34" charset="0"/>
                <a:ea typeface="Open Sans" panose="020B0606030504020204" pitchFamily="34" charset="0"/>
                <a:cs typeface="Open Sans" panose="020B0606030504020204" pitchFamily="34" charset="0"/>
              </a:rPr>
              <a:t>Next Steps and Conclusion</a:t>
            </a:r>
            <a:endParaRPr lang="en-US" sz="445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Shape 1"/>
          <p:cNvSpPr/>
          <p:nvPr/>
        </p:nvSpPr>
        <p:spPr>
          <a:xfrm>
            <a:off x="5941933" y="2063861"/>
            <a:ext cx="510302" cy="510302"/>
          </a:xfrm>
          <a:prstGeom prst="roundRect">
            <a:avLst>
              <a:gd name="adj" fmla="val 6667"/>
            </a:avLst>
          </a:prstGeom>
          <a:solidFill>
            <a:srgbClr val="E0E0EC"/>
          </a:solidFill>
          <a:ln/>
        </p:spPr>
      </p:sp>
      <p:sp>
        <p:nvSpPr>
          <p:cNvPr id="5" name="Text 2"/>
          <p:cNvSpPr/>
          <p:nvPr/>
        </p:nvSpPr>
        <p:spPr>
          <a:xfrm>
            <a:off x="6131897" y="2148871"/>
            <a:ext cx="130373"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1</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3"/>
          <p:cNvSpPr/>
          <p:nvPr/>
        </p:nvSpPr>
        <p:spPr>
          <a:xfrm>
            <a:off x="6618327" y="1971706"/>
            <a:ext cx="2835235" cy="354330"/>
          </a:xfrm>
          <a:prstGeom prst="rect">
            <a:avLst/>
          </a:prstGeom>
          <a:noFill/>
          <a:ln/>
        </p:spPr>
        <p:txBody>
          <a:bodyPr wrap="none" lIns="0" tIns="0" rIns="0" bIns="0" rtlCol="0" anchor="t"/>
          <a:lstStyle/>
          <a:p>
            <a:pPr marL="0" indent="0">
              <a:lnSpc>
                <a:spcPts val="2750"/>
              </a:lnSpc>
              <a:buNone/>
            </a:pPr>
            <a:r>
              <a:rPr lang="en-GB" sz="2000" b="1" dirty="0">
                <a:latin typeface="Open Sans" panose="020B0606030504020204" pitchFamily="34" charset="0"/>
                <a:ea typeface="Open Sans" panose="020B0606030504020204" pitchFamily="34" charset="0"/>
                <a:cs typeface="Open Sans" panose="020B0606030504020204" pitchFamily="34" charset="0"/>
              </a:rPr>
              <a:t>User Feedback and </a:t>
            </a:r>
          </a:p>
          <a:p>
            <a:pPr marL="0" indent="0">
              <a:lnSpc>
                <a:spcPts val="2750"/>
              </a:lnSpc>
              <a:buNone/>
            </a:pPr>
            <a:r>
              <a:rPr lang="en-GB" sz="2000" b="1" dirty="0">
                <a:latin typeface="Open Sans" panose="020B0606030504020204" pitchFamily="34" charset="0"/>
                <a:ea typeface="Open Sans" panose="020B0606030504020204" pitchFamily="34" charset="0"/>
                <a:cs typeface="Open Sans" panose="020B0606030504020204" pitchFamily="34" charset="0"/>
              </a:rPr>
              <a:t>Iterative Improvement</a:t>
            </a: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Text 4"/>
          <p:cNvSpPr/>
          <p:nvPr/>
        </p:nvSpPr>
        <p:spPr>
          <a:xfrm>
            <a:off x="6572071" y="2992588"/>
            <a:ext cx="3370582" cy="1451610"/>
          </a:xfrm>
          <a:prstGeom prst="rect">
            <a:avLst/>
          </a:prstGeom>
          <a:noFill/>
          <a:ln/>
        </p:spPr>
        <p:txBody>
          <a:bodyPr wrap="square" lIns="0" tIns="0" rIns="0" bIns="0" rtlCol="0" anchor="t"/>
          <a:lstStyle/>
          <a:p>
            <a:pPr marL="0" indent="0">
              <a:lnSpc>
                <a:spcPts val="28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Gather feedback from initial users to identify areas for improvement, refine features, and address usability challenges.</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Shape 5"/>
          <p:cNvSpPr/>
          <p:nvPr/>
        </p:nvSpPr>
        <p:spPr>
          <a:xfrm>
            <a:off x="10337959" y="2063860"/>
            <a:ext cx="510302" cy="510302"/>
          </a:xfrm>
          <a:prstGeom prst="roundRect">
            <a:avLst>
              <a:gd name="adj" fmla="val 6667"/>
            </a:avLst>
          </a:prstGeom>
          <a:solidFill>
            <a:srgbClr val="E0E0EC"/>
          </a:solidFill>
          <a:ln/>
        </p:spPr>
      </p:sp>
      <p:sp>
        <p:nvSpPr>
          <p:cNvPr id="9" name="Text 6"/>
          <p:cNvSpPr/>
          <p:nvPr/>
        </p:nvSpPr>
        <p:spPr>
          <a:xfrm>
            <a:off x="10504111" y="2155895"/>
            <a:ext cx="177998"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2</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7"/>
          <p:cNvSpPr/>
          <p:nvPr/>
        </p:nvSpPr>
        <p:spPr>
          <a:xfrm>
            <a:off x="11048476" y="1964681"/>
            <a:ext cx="2835235" cy="354330"/>
          </a:xfrm>
          <a:prstGeom prst="rect">
            <a:avLst/>
          </a:prstGeom>
          <a:noFill/>
          <a:ln/>
        </p:spPr>
        <p:txBody>
          <a:bodyPr wrap="none" lIns="0" tIns="0" rIns="0" bIns="0" rtlCol="0" anchor="t"/>
          <a:lstStyle/>
          <a:p>
            <a:pPr marL="0" indent="0">
              <a:lnSpc>
                <a:spcPts val="2750"/>
              </a:lnSpc>
              <a:buNone/>
            </a:pPr>
            <a:r>
              <a:rPr lang="en-GB" sz="2000" b="1" dirty="0">
                <a:latin typeface="Open Sans" panose="020B0606030504020204" pitchFamily="34" charset="0"/>
                <a:ea typeface="Open Sans" panose="020B0606030504020204" pitchFamily="34" charset="0"/>
                <a:cs typeface="Open Sans" panose="020B0606030504020204" pitchFamily="34" charset="0"/>
              </a:rPr>
              <a:t>Enhanced Admin</a:t>
            </a:r>
          </a:p>
          <a:p>
            <a:pPr marL="0" indent="0">
              <a:lnSpc>
                <a:spcPts val="2750"/>
              </a:lnSpc>
              <a:buNone/>
            </a:pPr>
            <a:r>
              <a:rPr lang="en-GB" sz="2000" b="1" dirty="0">
                <a:latin typeface="Open Sans" panose="020B0606030504020204" pitchFamily="34" charset="0"/>
                <a:ea typeface="Open Sans" panose="020B0606030504020204" pitchFamily="34" charset="0"/>
                <a:cs typeface="Open Sans" panose="020B0606030504020204" pitchFamily="34" charset="0"/>
              </a:rPr>
              <a:t>Analytics and Reporting</a:t>
            </a: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 8"/>
          <p:cNvSpPr/>
          <p:nvPr/>
        </p:nvSpPr>
        <p:spPr>
          <a:xfrm>
            <a:off x="10908983" y="2963069"/>
            <a:ext cx="3640394" cy="1451610"/>
          </a:xfrm>
          <a:prstGeom prst="rect">
            <a:avLst/>
          </a:prstGeom>
          <a:noFill/>
          <a:ln/>
        </p:spPr>
        <p:txBody>
          <a:bodyPr wrap="square" lIns="0" tIns="0" rIns="0" bIns="0" rtlCol="0" anchor="t"/>
          <a:lstStyle/>
          <a:p>
            <a:pPr marL="0" indent="0">
              <a:lnSpc>
                <a:spcPts val="28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Implement analytics for admins, providing insights into grievance resolution times and trends, helping streamline processes and improve service quality.</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Shape 9"/>
          <p:cNvSpPr/>
          <p:nvPr/>
        </p:nvSpPr>
        <p:spPr>
          <a:xfrm>
            <a:off x="6280190" y="5370671"/>
            <a:ext cx="510302" cy="510302"/>
          </a:xfrm>
          <a:prstGeom prst="roundRect">
            <a:avLst>
              <a:gd name="adj" fmla="val 6667"/>
            </a:avLst>
          </a:prstGeom>
          <a:solidFill>
            <a:srgbClr val="E0E0EC"/>
          </a:solidFill>
          <a:ln/>
        </p:spPr>
      </p:sp>
      <p:sp>
        <p:nvSpPr>
          <p:cNvPr id="13" name="Text 10"/>
          <p:cNvSpPr/>
          <p:nvPr/>
        </p:nvSpPr>
        <p:spPr>
          <a:xfrm>
            <a:off x="6452235" y="5455682"/>
            <a:ext cx="166092"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Open Sans" panose="020B0606030504020204" pitchFamily="34" charset="0"/>
                <a:ea typeface="Open Sans" panose="020B0606030504020204" pitchFamily="34" charset="0"/>
                <a:cs typeface="Open Sans" panose="020B0606030504020204" pitchFamily="34" charset="0"/>
              </a:rPr>
              <a:t>3</a:t>
            </a:r>
            <a:endParaRPr lang="en-US" sz="265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1"/>
          <p:cNvSpPr/>
          <p:nvPr/>
        </p:nvSpPr>
        <p:spPr>
          <a:xfrm>
            <a:off x="7017306" y="5370671"/>
            <a:ext cx="2835235" cy="354330"/>
          </a:xfrm>
          <a:prstGeom prst="rect">
            <a:avLst/>
          </a:prstGeom>
          <a:noFill/>
          <a:ln/>
        </p:spPr>
        <p:txBody>
          <a:bodyPr wrap="none" lIns="0" tIns="0" rIns="0" bIns="0" rtlCol="0" anchor="t"/>
          <a:lstStyle/>
          <a:p>
            <a:pPr marL="0" indent="0">
              <a:lnSpc>
                <a:spcPts val="2750"/>
              </a:lnSpc>
              <a:buNone/>
            </a:pPr>
            <a:r>
              <a:rPr lang="en-IN" sz="2000" b="1" dirty="0">
                <a:latin typeface="Open Sans" panose="020B0606030504020204" pitchFamily="34" charset="0"/>
                <a:ea typeface="Open Sans" panose="020B0606030504020204" pitchFamily="34" charset="0"/>
                <a:cs typeface="Open Sans" panose="020B0606030504020204" pitchFamily="34" charset="0"/>
              </a:rPr>
              <a:t>Mobile Application Development</a:t>
            </a:r>
            <a:endParaRPr lang="en-US" sz="20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Text 12"/>
          <p:cNvSpPr/>
          <p:nvPr/>
        </p:nvSpPr>
        <p:spPr>
          <a:xfrm>
            <a:off x="7017306" y="5861090"/>
            <a:ext cx="6819305" cy="725805"/>
          </a:xfrm>
          <a:prstGeom prst="rect">
            <a:avLst/>
          </a:prstGeom>
          <a:noFill/>
          <a:ln/>
        </p:spPr>
        <p:txBody>
          <a:bodyPr wrap="square" lIns="0" tIns="0" rIns="0" bIns="0" rtlCol="0" anchor="t"/>
          <a:lstStyle/>
          <a:p>
            <a:pPr marL="0" indent="0">
              <a:lnSpc>
                <a:spcPts val="2850"/>
              </a:lnSpc>
              <a:buNone/>
            </a:pPr>
            <a:r>
              <a:rPr lang="en-GB" sz="1600" dirty="0">
                <a:latin typeface="Open Sans" panose="020B0606030504020204" pitchFamily="34" charset="0"/>
                <a:ea typeface="Open Sans" panose="020B0606030504020204" pitchFamily="34" charset="0"/>
                <a:cs typeface="Open Sans" panose="020B0606030504020204" pitchFamily="34" charset="0"/>
              </a:rPr>
              <a:t>Expand accessibility by developing a mobile app version, ensuring users can submit and track grievances on-the-go.</a:t>
            </a:r>
            <a:endParaRPr lang="en-US" sz="1750" dirty="0">
              <a:latin typeface="Open Sans" panose="020B0606030504020204" pitchFamily="34" charset="0"/>
              <a:ea typeface="Open Sans" panose="020B0606030504020204" pitchFamily="34" charset="0"/>
              <a:cs typeface="Open Sans" panose="020B0606030504020204" pitchFamily="34" charset="0"/>
            </a:endParaRPr>
          </a:p>
        </p:txBody>
      </p:sp>
      <p:pic>
        <p:nvPicPr>
          <p:cNvPr id="16" name="Picture 15">
            <a:extLst>
              <a:ext uri="{FF2B5EF4-FFF2-40B4-BE49-F238E27FC236}">
                <a16:creationId xmlns:a16="http://schemas.microsoft.com/office/drawing/2014/main" id="{5EAC81A8-6925-073C-08C3-BBF9B3D836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1" y="-109686"/>
            <a:ext cx="1201125" cy="1201125"/>
          </a:xfrm>
          <a:prstGeom prst="rect">
            <a:avLst/>
          </a:prstGeom>
        </p:spPr>
      </p:pic>
      <p:pic>
        <p:nvPicPr>
          <p:cNvPr id="18" name="Picture 17">
            <a:extLst>
              <a:ext uri="{FF2B5EF4-FFF2-40B4-BE49-F238E27FC236}">
                <a16:creationId xmlns:a16="http://schemas.microsoft.com/office/drawing/2014/main" id="{BB9681AE-66C2-C6D4-10AC-05E6042DE8F7}"/>
              </a:ext>
            </a:extLst>
          </p:cNvPr>
          <p:cNvPicPr>
            <a:picLocks noChangeAspect="1"/>
          </p:cNvPicPr>
          <p:nvPr/>
        </p:nvPicPr>
        <p:blipFill>
          <a:blip r:embed="rId5"/>
          <a:stretch>
            <a:fillRect/>
          </a:stretch>
        </p:blipFill>
        <p:spPr>
          <a:xfrm>
            <a:off x="12615532" y="7685471"/>
            <a:ext cx="1933845" cy="4858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668</Words>
  <Application>Microsoft Office PowerPoint</Application>
  <PresentationFormat>Custom</PresentationFormat>
  <Paragraphs>78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Open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Akshat Kishore</cp:lastModifiedBy>
  <cp:revision>41</cp:revision>
  <dcterms:created xsi:type="dcterms:W3CDTF">2024-11-11T08:06:52Z</dcterms:created>
  <dcterms:modified xsi:type="dcterms:W3CDTF">2025-05-25T11:03:50Z</dcterms:modified>
</cp:coreProperties>
</file>