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 Bold" panose="020B0604020202020204" charset="0"/>
      <p:regular r:id="rId12"/>
    </p:embeddedFont>
    <p:embeddedFont>
      <p:font typeface="Playfair Display Bold" panose="00000800000000000000" pitchFamily="2" charset="0"/>
      <p:regular r:id="rId13"/>
      <p:bold r:id="rId14"/>
    </p:embeddedFont>
    <p:embeddedFont>
      <p:font typeface="Times New Roman Bold" panose="02020803070505020304" pitchFamily="18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67EB8-DBEA-2632-340A-77E0161B1C4F}" v="2" dt="2025-05-09T02:00:3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5449" y="3099420"/>
            <a:ext cx="10787307" cy="2242701"/>
            <a:chOff x="0" y="0"/>
            <a:chExt cx="14346034" cy="29825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46034" cy="2982567"/>
            </a:xfrm>
            <a:custGeom>
              <a:avLst/>
              <a:gdLst/>
              <a:ahLst/>
              <a:cxnLst/>
              <a:rect l="l" t="t" r="r" b="b"/>
              <a:pathLst>
                <a:path w="14346034" h="2982567">
                  <a:moveTo>
                    <a:pt x="0" y="0"/>
                  </a:moveTo>
                  <a:lnTo>
                    <a:pt x="14346034" y="0"/>
                  </a:lnTo>
                  <a:lnTo>
                    <a:pt x="14346034" y="2982567"/>
                  </a:lnTo>
                  <a:lnTo>
                    <a:pt x="0" y="29825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52400"/>
              <a:ext cx="14346034" cy="31349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7512"/>
                </a:lnSpc>
              </a:pPr>
              <a:r>
                <a:rPr lang="en-US" sz="6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Janak:</a:t>
              </a:r>
            </a:p>
            <a:p>
              <a:pPr algn="l">
                <a:lnSpc>
                  <a:spcPts val="7512"/>
                </a:lnSpc>
              </a:pPr>
              <a:r>
                <a:rPr lang="en-US" sz="6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Nurturing Holistic Development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3492" y="5342121"/>
            <a:ext cx="10787307" cy="1382847"/>
            <a:chOff x="0" y="0"/>
            <a:chExt cx="14383076" cy="18437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83076" cy="1843796"/>
            </a:xfrm>
            <a:custGeom>
              <a:avLst/>
              <a:gdLst/>
              <a:ahLst/>
              <a:cxnLst/>
              <a:rect l="l" t="t" r="r" b="b"/>
              <a:pathLst>
                <a:path w="14383076" h="1843796">
                  <a:moveTo>
                    <a:pt x="0" y="0"/>
                  </a:moveTo>
                  <a:lnTo>
                    <a:pt x="14383076" y="0"/>
                  </a:lnTo>
                  <a:lnTo>
                    <a:pt x="14383076" y="1843796"/>
                  </a:lnTo>
                  <a:lnTo>
                    <a:pt x="0" y="18437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42875"/>
              <a:ext cx="14383076" cy="198667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00"/>
                </a:lnSpc>
              </a:pPr>
              <a:r>
                <a:rPr lang="en-US" sz="2400">
                  <a:solidFill>
                    <a:srgbClr val="39393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app or progress card to guide parents to facilitate and ensure holistic growth in the cognitive, psychomotor, and affective domains.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7475" y="7187059"/>
            <a:ext cx="463154" cy="463154"/>
            <a:chOff x="0" y="0"/>
            <a:chExt cx="617538" cy="6175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7601" cy="617601"/>
            </a:xfrm>
            <a:custGeom>
              <a:avLst/>
              <a:gdLst/>
              <a:ahLst/>
              <a:cxnLst/>
              <a:rect l="l" t="t" r="r" b="b"/>
              <a:pathLst>
                <a:path w="617601" h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695904" y="7816081"/>
            <a:ext cx="8805470" cy="2814724"/>
            <a:chOff x="0" y="0"/>
            <a:chExt cx="14660725" cy="46863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660725" cy="4686394"/>
            </a:xfrm>
            <a:custGeom>
              <a:avLst/>
              <a:gdLst/>
              <a:ahLst/>
              <a:cxnLst/>
              <a:rect l="l" t="t" r="r" b="b"/>
              <a:pathLst>
                <a:path w="14660725" h="4686394">
                  <a:moveTo>
                    <a:pt x="0" y="0"/>
                  </a:moveTo>
                  <a:lnTo>
                    <a:pt x="14660725" y="0"/>
                  </a:lnTo>
                  <a:lnTo>
                    <a:pt x="14660725" y="4686394"/>
                  </a:lnTo>
                  <a:lnTo>
                    <a:pt x="0" y="46863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14660725" cy="48006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74"/>
                </a:lnSpc>
              </a:pPr>
              <a:r>
                <a:rPr lang="en-US" sz="2750" b="1">
                  <a:solidFill>
                    <a:srgbClr val="39393C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              </a:t>
              </a:r>
            </a:p>
            <a:p>
              <a:pPr algn="l">
                <a:lnSpc>
                  <a:spcPts val="3874"/>
                </a:lnSpc>
              </a:pPr>
              <a:r>
                <a:rPr lang="en-US" sz="2750" b="1">
                  <a:solidFill>
                    <a:srgbClr val="39393C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Khushi Jain  (2100290120096) sec-B</a:t>
              </a:r>
            </a:p>
            <a:p>
              <a:pPr algn="l">
                <a:lnSpc>
                  <a:spcPts val="3874"/>
                </a:lnSpc>
              </a:pPr>
              <a:r>
                <a:rPr lang="en-US" sz="2750" b="1">
                  <a:solidFill>
                    <a:srgbClr val="39393C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Deeksha Gupta (2100290120067)sec-B</a:t>
              </a:r>
            </a:p>
            <a:p>
              <a:pPr algn="l">
                <a:lnSpc>
                  <a:spcPts val="3874"/>
                </a:lnSpc>
              </a:pPr>
              <a:endParaRPr lang="en-US" sz="2750" b="1">
                <a:solidFill>
                  <a:srgbClr val="39393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17" name="Freeform 17" descr="5 Ways To Get Parents Involved in Student Learning Beyond Homework |  Getting Smart"/>
          <p:cNvSpPr/>
          <p:nvPr/>
        </p:nvSpPr>
        <p:spPr>
          <a:xfrm>
            <a:off x="11470798" y="2362481"/>
            <a:ext cx="6661592" cy="4629944"/>
          </a:xfrm>
          <a:custGeom>
            <a:avLst/>
            <a:gdLst/>
            <a:ahLst/>
            <a:cxnLst/>
            <a:rect l="l" t="t" r="r" b="b"/>
            <a:pathLst>
              <a:path w="6661592" h="4629944">
                <a:moveTo>
                  <a:pt x="0" y="0"/>
                </a:moveTo>
                <a:lnTo>
                  <a:pt x="6661592" y="0"/>
                </a:lnTo>
                <a:lnTo>
                  <a:pt x="6661592" y="4629944"/>
                </a:lnTo>
                <a:lnTo>
                  <a:pt x="0" y="4629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/>
          <p:nvPr/>
        </p:nvGrpSpPr>
        <p:grpSpPr>
          <a:xfrm>
            <a:off x="3953661" y="7126218"/>
            <a:ext cx="4044106" cy="584835"/>
            <a:chOff x="0" y="0"/>
            <a:chExt cx="5392142" cy="7797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92142" cy="779780"/>
            </a:xfrm>
            <a:custGeom>
              <a:avLst/>
              <a:gdLst/>
              <a:ahLst/>
              <a:cxnLst/>
              <a:rect l="l" t="t" r="r" b="b"/>
              <a:pathLst>
                <a:path w="5392142" h="779780">
                  <a:moveTo>
                    <a:pt x="0" y="0"/>
                  </a:moveTo>
                  <a:lnTo>
                    <a:pt x="5392142" y="0"/>
                  </a:lnTo>
                  <a:lnTo>
                    <a:pt x="5392142" y="779780"/>
                  </a:lnTo>
                  <a:lnTo>
                    <a:pt x="0" y="7797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5392142" cy="8464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id: PCS25-17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59210" y="7816081"/>
            <a:ext cx="8393902" cy="584835"/>
            <a:chOff x="0" y="0"/>
            <a:chExt cx="11191869" cy="77978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191869" cy="779780"/>
            </a:xfrm>
            <a:custGeom>
              <a:avLst/>
              <a:gdLst/>
              <a:ahLst/>
              <a:cxnLst/>
              <a:rect l="l" t="t" r="r" b="b"/>
              <a:pathLst>
                <a:path w="11191869" h="779780">
                  <a:moveTo>
                    <a:pt x="0" y="0"/>
                  </a:moveTo>
                  <a:lnTo>
                    <a:pt x="11191869" y="0"/>
                  </a:lnTo>
                  <a:lnTo>
                    <a:pt x="11191869" y="779780"/>
                  </a:lnTo>
                  <a:lnTo>
                    <a:pt x="0" y="7797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11191869" cy="8464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Guide Name - Dr. Ajay Kr. Shrivastava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-241211" y="-104775"/>
            <a:ext cx="18529211" cy="2210081"/>
          </a:xfrm>
          <a:custGeom>
            <a:avLst/>
            <a:gdLst/>
            <a:ahLst/>
            <a:cxnLst/>
            <a:rect l="l" t="t" r="r" b="b"/>
            <a:pathLst>
              <a:path w="18529211" h="2210081">
                <a:moveTo>
                  <a:pt x="0" y="0"/>
                </a:moveTo>
                <a:lnTo>
                  <a:pt x="18529211" y="0"/>
                </a:lnTo>
                <a:lnTo>
                  <a:pt x="18529211" y="2210081"/>
                </a:lnTo>
                <a:lnTo>
                  <a:pt x="0" y="2210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886" b="-2383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5" name="Group 25"/>
          <p:cNvGrpSpPr/>
          <p:nvPr/>
        </p:nvGrpSpPr>
        <p:grpSpPr>
          <a:xfrm>
            <a:off x="11695904" y="8756542"/>
            <a:ext cx="8805470" cy="1987074"/>
            <a:chOff x="0" y="0"/>
            <a:chExt cx="14660725" cy="330839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660725" cy="3308391"/>
            </a:xfrm>
            <a:custGeom>
              <a:avLst/>
              <a:gdLst/>
              <a:ahLst/>
              <a:cxnLst/>
              <a:rect l="l" t="t" r="r" b="b"/>
              <a:pathLst>
                <a:path w="14660725" h="3308391">
                  <a:moveTo>
                    <a:pt x="0" y="0"/>
                  </a:moveTo>
                  <a:lnTo>
                    <a:pt x="14660725" y="0"/>
                  </a:lnTo>
                  <a:lnTo>
                    <a:pt x="14660725" y="3308391"/>
                  </a:lnTo>
                  <a:lnTo>
                    <a:pt x="0" y="33083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14300"/>
              <a:ext cx="14660725" cy="342269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74"/>
                </a:lnSpc>
              </a:pPr>
              <a:r>
                <a:rPr lang="en-US" sz="2750" b="1">
                  <a:solidFill>
                    <a:srgbClr val="39393C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              </a:t>
              </a:r>
            </a:p>
            <a:p>
              <a:pPr algn="l">
                <a:lnSpc>
                  <a:spcPts val="3874"/>
                </a:lnSpc>
              </a:pPr>
              <a:r>
                <a:rPr lang="en-US" sz="2750" b="1">
                  <a:solidFill>
                    <a:srgbClr val="39393C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Garima Shukla (2100290120078)sec-B</a:t>
              </a:r>
            </a:p>
            <a:p>
              <a:pPr algn="l">
                <a:lnSpc>
                  <a:spcPts val="3874"/>
                </a:lnSpc>
              </a:pPr>
              <a:r>
                <a:rPr lang="en-US" sz="2750" b="1">
                  <a:solidFill>
                    <a:srgbClr val="39393C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Kanishka Singh(2200290129011)sec-B</a:t>
              </a:r>
            </a:p>
            <a:p>
              <a:pPr algn="l">
                <a:lnSpc>
                  <a:spcPts val="3874"/>
                </a:lnSpc>
              </a:pPr>
              <a:endParaRPr lang="en-US" sz="2750" b="1">
                <a:solidFill>
                  <a:srgbClr val="39393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327249" y="7207769"/>
            <a:ext cx="850125" cy="471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84340" y="1284270"/>
            <a:ext cx="6840875" cy="1822768"/>
            <a:chOff x="0" y="0"/>
            <a:chExt cx="9121167" cy="24303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121167" cy="2430357"/>
            </a:xfrm>
            <a:custGeom>
              <a:avLst/>
              <a:gdLst/>
              <a:ahLst/>
              <a:cxnLst/>
              <a:rect l="l" t="t" r="r" b="b"/>
              <a:pathLst>
                <a:path w="9121167" h="2430357">
                  <a:moveTo>
                    <a:pt x="0" y="0"/>
                  </a:moveTo>
                  <a:lnTo>
                    <a:pt x="9121167" y="0"/>
                  </a:lnTo>
                  <a:lnTo>
                    <a:pt x="9121167" y="2430357"/>
                  </a:lnTo>
                  <a:lnTo>
                    <a:pt x="0" y="2430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9121167" cy="247798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940"/>
                </a:lnSpc>
              </a:pPr>
              <a:r>
                <a:rPr lang="en-US" sz="55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PROBLEM STATEMENT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1625225"/>
            <a:ext cx="532796" cy="1010190"/>
          </a:xfrm>
          <a:custGeom>
            <a:avLst/>
            <a:gdLst/>
            <a:ahLst/>
            <a:cxnLst/>
            <a:rect l="l" t="t" r="r" b="b"/>
            <a:pathLst>
              <a:path w="532796" h="1010190">
                <a:moveTo>
                  <a:pt x="0" y="0"/>
                </a:moveTo>
                <a:lnTo>
                  <a:pt x="532796" y="0"/>
                </a:lnTo>
                <a:lnTo>
                  <a:pt x="532796" y="1010190"/>
                </a:lnTo>
                <a:lnTo>
                  <a:pt x="0" y="101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997627" y="3135852"/>
            <a:ext cx="6446520" cy="41149"/>
            <a:chOff x="0" y="0"/>
            <a:chExt cx="8595360" cy="548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595360" cy="54864"/>
            </a:xfrm>
            <a:custGeom>
              <a:avLst/>
              <a:gdLst/>
              <a:ahLst/>
              <a:cxnLst/>
              <a:rect l="l" t="t" r="r" b="b"/>
              <a:pathLst>
                <a:path w="8595360" h="54864">
                  <a:moveTo>
                    <a:pt x="8595360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8595360" y="5486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32796" y="3495757"/>
            <a:ext cx="7707109" cy="5762543"/>
            <a:chOff x="0" y="0"/>
            <a:chExt cx="10276145" cy="76833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276146" cy="7683390"/>
            </a:xfrm>
            <a:custGeom>
              <a:avLst/>
              <a:gdLst/>
              <a:ahLst/>
              <a:cxnLst/>
              <a:rect l="l" t="t" r="r" b="b"/>
              <a:pathLst>
                <a:path w="10276146" h="7683390">
                  <a:moveTo>
                    <a:pt x="0" y="0"/>
                  </a:moveTo>
                  <a:lnTo>
                    <a:pt x="10276146" y="0"/>
                  </a:lnTo>
                  <a:lnTo>
                    <a:pt x="10276146" y="7683390"/>
                  </a:lnTo>
                  <a:lnTo>
                    <a:pt x="0" y="7683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0276145" cy="77119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128984" lvl="1" indent="-64492" algn="l">
                <a:lnSpc>
                  <a:spcPts val="2970"/>
                </a:lnSpc>
                <a:buFont typeface="Arial"/>
                <a:buChar char="•"/>
              </a:pPr>
              <a:r>
                <a:rPr lang="en-US" sz="2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Parents often lack access to structured, stage-wise information and actionable goals for their child's development across cognitive, psychomotor, and affective domains. </a:t>
              </a:r>
            </a:p>
            <a:p>
              <a:pPr marL="128984" lvl="1" indent="-64492" algn="l">
                <a:lnSpc>
                  <a:spcPts val="2970"/>
                </a:lnSpc>
                <a:buFont typeface="Arial"/>
                <a:buChar char="•"/>
              </a:pPr>
              <a:r>
                <a:rPr lang="en-US" sz="2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gap leaves them unaware of evidence-based parenting practices tailored to various growth stages, making it challenging to effectively support their child's holistic development. </a:t>
              </a:r>
            </a:p>
            <a:p>
              <a:pPr marL="128984" lvl="1" indent="-64492" algn="l">
                <a:lnSpc>
                  <a:spcPts val="2970"/>
                </a:lnSpc>
                <a:buFont typeface="Arial"/>
                <a:buChar char="•"/>
              </a:pPr>
              <a:r>
                <a:rPr lang="en-US" sz="2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There is a pressing need for a resource that combines developmental milestones, research insights, and practical parenting strategies to empower parents in nurturing their child's potential at each stage of growth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528715" y="770779"/>
            <a:ext cx="9014049" cy="8751866"/>
            <a:chOff x="0" y="0"/>
            <a:chExt cx="12018732" cy="116691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018772" cy="11669141"/>
            </a:xfrm>
            <a:custGeom>
              <a:avLst/>
              <a:gdLst/>
              <a:ahLst/>
              <a:cxnLst/>
              <a:rect l="l" t="t" r="r" b="b"/>
              <a:pathLst>
                <a:path w="12018772" h="11669141">
                  <a:moveTo>
                    <a:pt x="0" y="0"/>
                  </a:moveTo>
                  <a:lnTo>
                    <a:pt x="12018772" y="0"/>
                  </a:lnTo>
                  <a:lnTo>
                    <a:pt x="12018772" y="11669141"/>
                  </a:lnTo>
                  <a:lnTo>
                    <a:pt x="0" y="116691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Freeform 17"/>
          <p:cNvSpPr/>
          <p:nvPr/>
        </p:nvSpPr>
        <p:spPr>
          <a:xfrm>
            <a:off x="9740283" y="1579510"/>
            <a:ext cx="7127980" cy="7127980"/>
          </a:xfrm>
          <a:custGeom>
            <a:avLst/>
            <a:gdLst/>
            <a:ahLst/>
            <a:cxnLst/>
            <a:rect l="l" t="t" r="r" b="b"/>
            <a:pathLst>
              <a:path w="7127980" h="7127980">
                <a:moveTo>
                  <a:pt x="0" y="0"/>
                </a:moveTo>
                <a:lnTo>
                  <a:pt x="7127980" y="0"/>
                </a:lnTo>
                <a:lnTo>
                  <a:pt x="7127980" y="7127980"/>
                </a:lnTo>
                <a:lnTo>
                  <a:pt x="0" y="7127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3744" y="574549"/>
            <a:ext cx="7012607" cy="1118235"/>
            <a:chOff x="0" y="0"/>
            <a:chExt cx="9350143" cy="14909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350143" cy="1490980"/>
            </a:xfrm>
            <a:custGeom>
              <a:avLst/>
              <a:gdLst/>
              <a:ahLst/>
              <a:cxnLst/>
              <a:rect l="l" t="t" r="r" b="b"/>
              <a:pathLst>
                <a:path w="9350143" h="1490980">
                  <a:moveTo>
                    <a:pt x="0" y="0"/>
                  </a:moveTo>
                  <a:lnTo>
                    <a:pt x="9350143" y="0"/>
                  </a:lnTo>
                  <a:lnTo>
                    <a:pt x="9350143" y="1490980"/>
                  </a:lnTo>
                  <a:lnTo>
                    <a:pt x="0" y="14909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9350143" cy="15195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4"/>
                </a:lnSpc>
              </a:pPr>
              <a:r>
                <a:rPr lang="en-US" sz="5499" b="1">
                  <a:solidFill>
                    <a:srgbClr val="101014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Key Objectives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23744" y="5395735"/>
            <a:ext cx="17054407" cy="4178330"/>
          </a:xfrm>
          <a:custGeom>
            <a:avLst/>
            <a:gdLst/>
            <a:ahLst/>
            <a:cxnLst/>
            <a:rect l="l" t="t" r="r" b="b"/>
            <a:pathLst>
              <a:path w="17054407" h="4178330">
                <a:moveTo>
                  <a:pt x="0" y="0"/>
                </a:moveTo>
                <a:lnTo>
                  <a:pt x="17054407" y="0"/>
                </a:lnTo>
                <a:lnTo>
                  <a:pt x="17054407" y="4178330"/>
                </a:lnTo>
                <a:lnTo>
                  <a:pt x="0" y="417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2983620" y="230773"/>
            <a:ext cx="4518275" cy="4427348"/>
          </a:xfrm>
          <a:custGeom>
            <a:avLst/>
            <a:gdLst/>
            <a:ahLst/>
            <a:cxnLst/>
            <a:rect l="l" t="t" r="r" b="b"/>
            <a:pathLst>
              <a:path w="4518275" h="4427348">
                <a:moveTo>
                  <a:pt x="0" y="0"/>
                </a:moveTo>
                <a:lnTo>
                  <a:pt x="4518275" y="0"/>
                </a:lnTo>
                <a:lnTo>
                  <a:pt x="4518275" y="4427348"/>
                </a:lnTo>
                <a:lnTo>
                  <a:pt x="0" y="44273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75" r="-1901" b="-4030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204893" y="2728409"/>
            <a:ext cx="9966114" cy="74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3"/>
              </a:lnSpc>
              <a:spcBef>
                <a:spcPct val="0"/>
              </a:spcBef>
            </a:pPr>
            <a:r>
              <a:rPr lang="en-US" sz="42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Track holistic development of the child.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7410" y="3876060"/>
            <a:ext cx="11671692" cy="72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45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2) Guide parents about achievable stage-wise goals.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9525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936724" y="962174"/>
            <a:ext cx="9556551" cy="2509242"/>
            <a:chOff x="0" y="0"/>
            <a:chExt cx="12742068" cy="33456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42069" cy="3345657"/>
            </a:xfrm>
            <a:custGeom>
              <a:avLst/>
              <a:gdLst/>
              <a:ahLst/>
              <a:cxnLst/>
              <a:rect l="l" t="t" r="r" b="b"/>
              <a:pathLst>
                <a:path w="12742069" h="3345657">
                  <a:moveTo>
                    <a:pt x="0" y="0"/>
                  </a:moveTo>
                  <a:lnTo>
                    <a:pt x="12742069" y="0"/>
                  </a:lnTo>
                  <a:lnTo>
                    <a:pt x="12742069" y="3345657"/>
                  </a:lnTo>
                  <a:lnTo>
                    <a:pt x="0" y="33456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2742068" cy="33647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562"/>
                </a:lnSpc>
              </a:pPr>
              <a:r>
                <a:rPr lang="en-US" sz="5250" b="1" dirty="0">
                  <a:solidFill>
                    <a:srgbClr val="101014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Alignment with UN Sustainable Development Goals (SDGs)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6724" y="3861941"/>
            <a:ext cx="4644479" cy="2388840"/>
            <a:chOff x="0" y="0"/>
            <a:chExt cx="6192638" cy="31851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192647" cy="3185160"/>
            </a:xfrm>
            <a:custGeom>
              <a:avLst/>
              <a:gdLst/>
              <a:ahLst/>
              <a:cxnLst/>
              <a:rect l="l" t="t" r="r" b="b"/>
              <a:pathLst>
                <a:path w="6192647" h="3185160">
                  <a:moveTo>
                    <a:pt x="0" y="53594"/>
                  </a:moveTo>
                  <a:cubicBezTo>
                    <a:pt x="0" y="24003"/>
                    <a:pt x="24003" y="0"/>
                    <a:pt x="53594" y="0"/>
                  </a:cubicBezTo>
                  <a:lnTo>
                    <a:pt x="6139053" y="0"/>
                  </a:lnTo>
                  <a:cubicBezTo>
                    <a:pt x="6168644" y="0"/>
                    <a:pt x="6192647" y="24003"/>
                    <a:pt x="6192647" y="53594"/>
                  </a:cubicBezTo>
                  <a:lnTo>
                    <a:pt x="6192647" y="3131566"/>
                  </a:lnTo>
                  <a:cubicBezTo>
                    <a:pt x="6192647" y="3161157"/>
                    <a:pt x="6168644" y="3185160"/>
                    <a:pt x="6139053" y="3185160"/>
                  </a:cubicBezTo>
                  <a:lnTo>
                    <a:pt x="53594" y="3185160"/>
                  </a:lnTo>
                  <a:cubicBezTo>
                    <a:pt x="24003" y="3185160"/>
                    <a:pt x="0" y="3161157"/>
                    <a:pt x="0" y="3131566"/>
                  </a:cubicBezTo>
                  <a:close/>
                </a:path>
              </a:pathLst>
            </a:custGeom>
            <a:solidFill>
              <a:srgbClr val="E0E0EC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8902" y="4021809"/>
            <a:ext cx="4644477" cy="866457"/>
            <a:chOff x="0" y="0"/>
            <a:chExt cx="6192637" cy="11552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192637" cy="1155277"/>
            </a:xfrm>
            <a:custGeom>
              <a:avLst/>
              <a:gdLst/>
              <a:ahLst/>
              <a:cxnLst/>
              <a:rect l="l" t="t" r="r" b="b"/>
              <a:pathLst>
                <a:path w="6192637" h="1155277">
                  <a:moveTo>
                    <a:pt x="0" y="0"/>
                  </a:moveTo>
                  <a:lnTo>
                    <a:pt x="6192637" y="0"/>
                  </a:lnTo>
                  <a:lnTo>
                    <a:pt x="6192637" y="1155277"/>
                  </a:lnTo>
                  <a:lnTo>
                    <a:pt x="0" y="11552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6192637" cy="120290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249"/>
                </a:lnSpc>
              </a:pPr>
              <a:r>
                <a:rPr lang="en-US" sz="2249" b="1" dirty="0">
                  <a:solidFill>
                    <a:srgbClr val="39393C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SDG 3: </a:t>
              </a:r>
            </a:p>
            <a:p>
              <a:pPr algn="ctr">
                <a:lnSpc>
                  <a:spcPts val="3249"/>
                </a:lnSpc>
              </a:pPr>
              <a:r>
                <a:rPr lang="en-US" sz="2249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Good Health and Well-being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848796" y="3861941"/>
            <a:ext cx="4644479" cy="2388840"/>
            <a:chOff x="0" y="0"/>
            <a:chExt cx="6192638" cy="31851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92647" cy="3185160"/>
            </a:xfrm>
            <a:custGeom>
              <a:avLst/>
              <a:gdLst/>
              <a:ahLst/>
              <a:cxnLst/>
              <a:rect l="l" t="t" r="r" b="b"/>
              <a:pathLst>
                <a:path w="6192647" h="3185160">
                  <a:moveTo>
                    <a:pt x="0" y="53594"/>
                  </a:moveTo>
                  <a:cubicBezTo>
                    <a:pt x="0" y="24003"/>
                    <a:pt x="24003" y="0"/>
                    <a:pt x="53594" y="0"/>
                  </a:cubicBezTo>
                  <a:lnTo>
                    <a:pt x="6139053" y="0"/>
                  </a:lnTo>
                  <a:cubicBezTo>
                    <a:pt x="6168644" y="0"/>
                    <a:pt x="6192647" y="24003"/>
                    <a:pt x="6192647" y="53594"/>
                  </a:cubicBezTo>
                  <a:lnTo>
                    <a:pt x="6192647" y="3131566"/>
                  </a:lnTo>
                  <a:cubicBezTo>
                    <a:pt x="6192647" y="3161157"/>
                    <a:pt x="6168644" y="3185160"/>
                    <a:pt x="6139053" y="3185160"/>
                  </a:cubicBezTo>
                  <a:lnTo>
                    <a:pt x="53594" y="3185160"/>
                  </a:lnTo>
                  <a:cubicBezTo>
                    <a:pt x="24003" y="3185160"/>
                    <a:pt x="0" y="3161157"/>
                    <a:pt x="0" y="3131566"/>
                  </a:cubicBezTo>
                  <a:close/>
                </a:path>
              </a:pathLst>
            </a:custGeom>
            <a:solidFill>
              <a:srgbClr val="E0E0EC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56488" y="4021809"/>
            <a:ext cx="3519487" cy="418207"/>
            <a:chOff x="0" y="0"/>
            <a:chExt cx="4692650" cy="5576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692650" cy="557610"/>
            </a:xfrm>
            <a:custGeom>
              <a:avLst/>
              <a:gdLst/>
              <a:ahLst/>
              <a:cxnLst/>
              <a:rect l="l" t="t" r="r" b="b"/>
              <a:pathLst>
                <a:path w="4692650" h="557610">
                  <a:moveTo>
                    <a:pt x="0" y="0"/>
                  </a:moveTo>
                  <a:lnTo>
                    <a:pt x="4692650" y="0"/>
                  </a:lnTo>
                  <a:lnTo>
                    <a:pt x="4692650" y="557610"/>
                  </a:lnTo>
                  <a:lnTo>
                    <a:pt x="0" y="5576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4692650" cy="6052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249"/>
                </a:lnSpc>
              </a:pPr>
              <a:r>
                <a:rPr lang="en-US" sz="2249" b="1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SDG 4: </a:t>
              </a:r>
            </a:p>
            <a:p>
              <a:pPr algn="ctr">
                <a:lnSpc>
                  <a:spcPts val="3249"/>
                </a:lnSpc>
              </a:pPr>
              <a:r>
                <a:rPr lang="en-US" sz="2249" b="1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Quality Education</a:t>
              </a:r>
            </a:p>
            <a:p>
              <a:pPr algn="ctr">
                <a:lnSpc>
                  <a:spcPts val="3249"/>
                </a:lnSpc>
              </a:pPr>
              <a:endParaRPr lang="en-US" sz="2249" b="1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6724" y="6518374"/>
            <a:ext cx="4644479" cy="2817168"/>
            <a:chOff x="0" y="0"/>
            <a:chExt cx="6192638" cy="37562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192520" cy="3756152"/>
            </a:xfrm>
            <a:custGeom>
              <a:avLst/>
              <a:gdLst/>
              <a:ahLst/>
              <a:cxnLst/>
              <a:rect l="l" t="t" r="r" b="b"/>
              <a:pathLst>
                <a:path w="6192520" h="3756152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6139053" y="0"/>
                  </a:lnTo>
                  <a:cubicBezTo>
                    <a:pt x="6168644" y="0"/>
                    <a:pt x="6192520" y="24003"/>
                    <a:pt x="6192520" y="53467"/>
                  </a:cubicBezTo>
                  <a:lnTo>
                    <a:pt x="6192520" y="3702685"/>
                  </a:lnTo>
                  <a:cubicBezTo>
                    <a:pt x="6192520" y="3732276"/>
                    <a:pt x="6168517" y="3756152"/>
                    <a:pt x="6139053" y="3756152"/>
                  </a:cubicBezTo>
                  <a:lnTo>
                    <a:pt x="53467" y="3756152"/>
                  </a:lnTo>
                  <a:cubicBezTo>
                    <a:pt x="23876" y="3756152"/>
                    <a:pt x="0" y="3732149"/>
                    <a:pt x="0" y="3702685"/>
                  </a:cubicBezTo>
                  <a:close/>
                </a:path>
              </a:pathLst>
            </a:custGeom>
            <a:solidFill>
              <a:srgbClr val="E0E0EC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56659" y="6518374"/>
            <a:ext cx="3345805" cy="418208"/>
            <a:chOff x="0" y="0"/>
            <a:chExt cx="4461073" cy="5576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461073" cy="557610"/>
            </a:xfrm>
            <a:custGeom>
              <a:avLst/>
              <a:gdLst/>
              <a:ahLst/>
              <a:cxnLst/>
              <a:rect l="l" t="t" r="r" b="b"/>
              <a:pathLst>
                <a:path w="4461073" h="557610">
                  <a:moveTo>
                    <a:pt x="0" y="0"/>
                  </a:moveTo>
                  <a:lnTo>
                    <a:pt x="4461073" y="0"/>
                  </a:lnTo>
                  <a:lnTo>
                    <a:pt x="4461073" y="557610"/>
                  </a:lnTo>
                  <a:lnTo>
                    <a:pt x="0" y="5576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4461073" cy="6052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249"/>
                </a:lnSpc>
              </a:pPr>
              <a:r>
                <a:rPr lang="en-US" sz="2249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SDG 10: </a:t>
              </a:r>
            </a:p>
            <a:p>
              <a:pPr algn="ctr">
                <a:lnSpc>
                  <a:spcPts val="3249"/>
                </a:lnSpc>
              </a:pPr>
              <a:r>
                <a:rPr lang="en-US" sz="2249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Reduced Inequalities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5848796" y="6518374"/>
            <a:ext cx="4644479" cy="2817168"/>
            <a:chOff x="0" y="0"/>
            <a:chExt cx="6192638" cy="37562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192520" cy="3756152"/>
            </a:xfrm>
            <a:custGeom>
              <a:avLst/>
              <a:gdLst/>
              <a:ahLst/>
              <a:cxnLst/>
              <a:rect l="l" t="t" r="r" b="b"/>
              <a:pathLst>
                <a:path w="6192520" h="3756152">
                  <a:moveTo>
                    <a:pt x="0" y="53467"/>
                  </a:moveTo>
                  <a:cubicBezTo>
                    <a:pt x="0" y="24003"/>
                    <a:pt x="24003" y="0"/>
                    <a:pt x="53467" y="0"/>
                  </a:cubicBezTo>
                  <a:lnTo>
                    <a:pt x="6139053" y="0"/>
                  </a:lnTo>
                  <a:cubicBezTo>
                    <a:pt x="6168644" y="0"/>
                    <a:pt x="6192520" y="24003"/>
                    <a:pt x="6192520" y="53467"/>
                  </a:cubicBezTo>
                  <a:lnTo>
                    <a:pt x="6192520" y="3702685"/>
                  </a:lnTo>
                  <a:cubicBezTo>
                    <a:pt x="6192520" y="3732276"/>
                    <a:pt x="6168517" y="3756152"/>
                    <a:pt x="6139053" y="3756152"/>
                  </a:cubicBezTo>
                  <a:lnTo>
                    <a:pt x="53467" y="3756152"/>
                  </a:lnTo>
                  <a:cubicBezTo>
                    <a:pt x="23876" y="3756152"/>
                    <a:pt x="0" y="3732149"/>
                    <a:pt x="0" y="3702685"/>
                  </a:cubicBezTo>
                  <a:close/>
                </a:path>
              </a:pathLst>
            </a:custGeom>
            <a:solidFill>
              <a:srgbClr val="E0E0E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525"/>
              <a:ext cx="6192638" cy="3746698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2699"/>
                </a:lnSpc>
              </a:pPr>
              <a:r>
                <a:rPr lang="en-US" sz="2249" b="1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SDG 16: </a:t>
              </a:r>
            </a:p>
            <a:p>
              <a:pPr algn="ctr">
                <a:lnSpc>
                  <a:spcPts val="2699"/>
                </a:lnSpc>
              </a:pPr>
              <a:r>
                <a:rPr lang="en-US" sz="2249" b="1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Peace, Justice, and Strong   Institutions</a:t>
              </a:r>
            </a:p>
            <a:p>
              <a:pPr algn="ctr">
                <a:lnSpc>
                  <a:spcPts val="2699"/>
                </a:lnSpc>
              </a:pPr>
              <a:endParaRPr lang="en-US" sz="2249" b="1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986367" y="4745925"/>
            <a:ext cx="4459729" cy="1461939"/>
            <a:chOff x="0" y="0"/>
            <a:chExt cx="5946305" cy="19492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946305" cy="1949252"/>
            </a:xfrm>
            <a:custGeom>
              <a:avLst/>
              <a:gdLst/>
              <a:ahLst/>
              <a:cxnLst/>
              <a:rect l="l" t="t" r="r" b="b"/>
              <a:pathLst>
                <a:path w="5946305" h="1949252">
                  <a:moveTo>
                    <a:pt x="0" y="0"/>
                  </a:moveTo>
                  <a:lnTo>
                    <a:pt x="5946305" y="0"/>
                  </a:lnTo>
                  <a:lnTo>
                    <a:pt x="5946305" y="1949252"/>
                  </a:lnTo>
                  <a:lnTo>
                    <a:pt x="0" y="19492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5946305" cy="19873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100"/>
                </a:lnSpc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Supporting equitable access to early</a:t>
              </a:r>
            </a:p>
            <a:p>
              <a:pPr algn="l">
                <a:lnSpc>
                  <a:spcPts val="2100"/>
                </a:lnSpc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childhood and developmental education through cognitive, academic, and social learning modules, aligned with inclusive, quality education goals.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969082" y="7609911"/>
            <a:ext cx="4695584" cy="1192634"/>
            <a:chOff x="0" y="0"/>
            <a:chExt cx="6260778" cy="159017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60778" cy="1590178"/>
            </a:xfrm>
            <a:custGeom>
              <a:avLst/>
              <a:gdLst/>
              <a:ahLst/>
              <a:cxnLst/>
              <a:rect l="l" t="t" r="r" b="b"/>
              <a:pathLst>
                <a:path w="6260778" h="1590178">
                  <a:moveTo>
                    <a:pt x="0" y="0"/>
                  </a:moveTo>
                  <a:lnTo>
                    <a:pt x="6260778" y="0"/>
                  </a:lnTo>
                  <a:lnTo>
                    <a:pt x="6260778" y="1590178"/>
                  </a:lnTo>
                  <a:lnTo>
                    <a:pt x="0" y="15901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6260778" cy="1628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100"/>
                </a:lnSpc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Fostering social and emotional development in children to promote empathetic, responsible behaviors and contribute to building inclusive and peaceful societies.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24604" y="7493570"/>
            <a:ext cx="4256599" cy="1808187"/>
            <a:chOff x="0" y="0"/>
            <a:chExt cx="5675465" cy="241091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5675465" cy="2410917"/>
            </a:xfrm>
            <a:custGeom>
              <a:avLst/>
              <a:gdLst/>
              <a:ahLst/>
              <a:cxnLst/>
              <a:rect l="l" t="t" r="r" b="b"/>
              <a:pathLst>
                <a:path w="5675465" h="2410917">
                  <a:moveTo>
                    <a:pt x="0" y="0"/>
                  </a:moveTo>
                  <a:lnTo>
                    <a:pt x="5675465" y="0"/>
                  </a:lnTo>
                  <a:lnTo>
                    <a:pt x="5675465" y="2410917"/>
                  </a:lnTo>
                  <a:lnTo>
                    <a:pt x="0" y="2410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5675465" cy="244901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100"/>
                </a:lnSpc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Providing equal access to quality developmental resources and tools for parents across diverse backgrounds, thus reducing inequalities in child development opportunities.</a:t>
              </a:r>
            </a:p>
            <a:p>
              <a:pPr algn="l">
                <a:lnSpc>
                  <a:spcPts val="2100"/>
                </a:lnSpc>
              </a:pPr>
              <a:endParaRPr lang="en-US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05794" y="4858357"/>
            <a:ext cx="4774218" cy="1269579"/>
            <a:chOff x="0" y="0"/>
            <a:chExt cx="6365623" cy="16927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65623" cy="1692772"/>
            </a:xfrm>
            <a:custGeom>
              <a:avLst/>
              <a:gdLst/>
              <a:ahLst/>
              <a:cxnLst/>
              <a:rect l="l" t="t" r="r" b="b"/>
              <a:pathLst>
                <a:path w="6365623" h="1692772">
                  <a:moveTo>
                    <a:pt x="0" y="0"/>
                  </a:moveTo>
                  <a:lnTo>
                    <a:pt x="6365623" y="0"/>
                  </a:lnTo>
                  <a:lnTo>
                    <a:pt x="6365623" y="1692772"/>
                  </a:lnTo>
                  <a:lnTo>
                    <a:pt x="0" y="16927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6365623" cy="17308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100"/>
                </a:lnSpc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Promoting children’s physical and mental health through guidance on nutrition, physical activities, and mental well-being, contributing directly to lifelong health and wellness.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525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12423" y="673150"/>
            <a:ext cx="7895021" cy="1246198"/>
            <a:chOff x="0" y="0"/>
            <a:chExt cx="10526694" cy="16615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26694" cy="1661598"/>
            </a:xfrm>
            <a:custGeom>
              <a:avLst/>
              <a:gdLst/>
              <a:ahLst/>
              <a:cxnLst/>
              <a:rect l="l" t="t" r="r" b="b"/>
              <a:pathLst>
                <a:path w="10526694" h="1661598">
                  <a:moveTo>
                    <a:pt x="0" y="0"/>
                  </a:moveTo>
                  <a:lnTo>
                    <a:pt x="10526694" y="0"/>
                  </a:lnTo>
                  <a:lnTo>
                    <a:pt x="10526694" y="1661598"/>
                  </a:lnTo>
                  <a:lnTo>
                    <a:pt x="0" y="16615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526694" cy="169969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000"/>
                </a:lnSpc>
              </a:pPr>
              <a:r>
                <a:rPr lang="en-US" sz="4750" b="1">
                  <a:solidFill>
                    <a:srgbClr val="101014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Methodology and Approach</a:t>
              </a: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7712423" y="2290823"/>
            <a:ext cx="1220540" cy="1952923"/>
          </a:xfrm>
          <a:custGeom>
            <a:avLst/>
            <a:gdLst/>
            <a:ahLst/>
            <a:cxnLst/>
            <a:rect l="l" t="t" r="r" b="b"/>
            <a:pathLst>
              <a:path w="1220540" h="1952923">
                <a:moveTo>
                  <a:pt x="0" y="0"/>
                </a:moveTo>
                <a:lnTo>
                  <a:pt x="1220539" y="0"/>
                </a:lnTo>
                <a:lnTo>
                  <a:pt x="1220539" y="1952923"/>
                </a:lnTo>
                <a:lnTo>
                  <a:pt x="0" y="19529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7" b="-4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9182080" y="2309153"/>
            <a:ext cx="3051572" cy="868363"/>
            <a:chOff x="0" y="0"/>
            <a:chExt cx="4068763" cy="115781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68763" cy="1157817"/>
            </a:xfrm>
            <a:custGeom>
              <a:avLst/>
              <a:gdLst/>
              <a:ahLst/>
              <a:cxnLst/>
              <a:rect l="l" t="t" r="r" b="b"/>
              <a:pathLst>
                <a:path w="4068763" h="1157817">
                  <a:moveTo>
                    <a:pt x="0" y="0"/>
                  </a:moveTo>
                  <a:lnTo>
                    <a:pt x="4068763" y="0"/>
                  </a:lnTo>
                  <a:lnTo>
                    <a:pt x="4068763" y="1157817"/>
                  </a:lnTo>
                  <a:lnTo>
                    <a:pt x="0" y="1157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4068763" cy="12149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499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Module Design</a:t>
              </a:r>
            </a:p>
            <a:p>
              <a:pPr algn="l">
                <a:lnSpc>
                  <a:spcPts val="3000"/>
                </a:lnSpc>
              </a:pPr>
              <a:endParaRPr lang="en-US" sz="2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13" name="Freeform 13" descr="preencoded.png"/>
          <p:cNvSpPr/>
          <p:nvPr/>
        </p:nvSpPr>
        <p:spPr>
          <a:xfrm>
            <a:off x="7712423" y="4618286"/>
            <a:ext cx="1220540" cy="1952922"/>
          </a:xfrm>
          <a:custGeom>
            <a:avLst/>
            <a:gdLst/>
            <a:ahLst/>
            <a:cxnLst/>
            <a:rect l="l" t="t" r="r" b="b"/>
            <a:pathLst>
              <a:path w="1220540" h="1952922">
                <a:moveTo>
                  <a:pt x="0" y="0"/>
                </a:moveTo>
                <a:lnTo>
                  <a:pt x="1220539" y="0"/>
                </a:lnTo>
                <a:lnTo>
                  <a:pt x="1220539" y="1952922"/>
                </a:lnTo>
                <a:lnTo>
                  <a:pt x="0" y="1952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7" b="-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 descr="preencoded.png"/>
          <p:cNvSpPr/>
          <p:nvPr/>
        </p:nvSpPr>
        <p:spPr>
          <a:xfrm>
            <a:off x="7712423" y="6942683"/>
            <a:ext cx="1220540" cy="1952922"/>
          </a:xfrm>
          <a:custGeom>
            <a:avLst/>
            <a:gdLst/>
            <a:ahLst/>
            <a:cxnLst/>
            <a:rect l="l" t="t" r="r" b="b"/>
            <a:pathLst>
              <a:path w="1220540" h="1952922">
                <a:moveTo>
                  <a:pt x="0" y="0"/>
                </a:moveTo>
                <a:lnTo>
                  <a:pt x="1220539" y="0"/>
                </a:lnTo>
                <a:lnTo>
                  <a:pt x="1220539" y="1952923"/>
                </a:lnTo>
                <a:lnTo>
                  <a:pt x="0" y="19529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7" b="-4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>
            <a:off x="9144000" y="7176092"/>
            <a:ext cx="4989314" cy="1249362"/>
            <a:chOff x="0" y="0"/>
            <a:chExt cx="6652419" cy="166581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652420" cy="1665817"/>
            </a:xfrm>
            <a:custGeom>
              <a:avLst/>
              <a:gdLst/>
              <a:ahLst/>
              <a:cxnLst/>
              <a:rect l="l" t="t" r="r" b="b"/>
              <a:pathLst>
                <a:path w="6652420" h="1665817">
                  <a:moveTo>
                    <a:pt x="0" y="0"/>
                  </a:moveTo>
                  <a:lnTo>
                    <a:pt x="6652420" y="0"/>
                  </a:lnTo>
                  <a:lnTo>
                    <a:pt x="6652420" y="1665817"/>
                  </a:lnTo>
                  <a:lnTo>
                    <a:pt x="0" y="1665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6652419" cy="17229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499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App Development and Testing</a:t>
              </a:r>
            </a:p>
            <a:p>
              <a:pPr algn="l">
                <a:lnSpc>
                  <a:spcPts val="3000"/>
                </a:lnSpc>
              </a:pPr>
              <a:endParaRPr lang="en-US" sz="2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3000"/>
                </a:lnSpc>
              </a:pPr>
              <a:endParaRPr lang="en-US" sz="2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63040" y="2743334"/>
            <a:ext cx="7552481" cy="1500411"/>
            <a:chOff x="0" y="0"/>
            <a:chExt cx="10069975" cy="200054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069975" cy="2000548"/>
            </a:xfrm>
            <a:custGeom>
              <a:avLst/>
              <a:gdLst/>
              <a:ahLst/>
              <a:cxnLst/>
              <a:rect l="l" t="t" r="r" b="b"/>
              <a:pathLst>
                <a:path w="10069975" h="2000548">
                  <a:moveTo>
                    <a:pt x="0" y="0"/>
                  </a:moveTo>
                  <a:lnTo>
                    <a:pt x="10069975" y="0"/>
                  </a:lnTo>
                  <a:lnTo>
                    <a:pt x="10069975" y="2000548"/>
                  </a:lnTo>
                  <a:lnTo>
                    <a:pt x="0" y="2000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069975" cy="20386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699"/>
                </a:lnSpc>
              </a:pPr>
              <a:r>
                <a:rPr lang="en-US" sz="224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Conduct research and collaborate with experts to create modules (health, academics, cognitive, well-being) focused on key developmental outcomes.</a:t>
              </a:r>
            </a:p>
            <a:p>
              <a:pPr algn="l">
                <a:lnSpc>
                  <a:spcPts val="2699"/>
                </a:lnSpc>
              </a:pPr>
              <a:endParaRPr lang="en-US" sz="2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182080" y="4809137"/>
            <a:ext cx="6749945" cy="884857"/>
            <a:chOff x="0" y="0"/>
            <a:chExt cx="8999927" cy="117981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999927" cy="1179810"/>
            </a:xfrm>
            <a:custGeom>
              <a:avLst/>
              <a:gdLst/>
              <a:ahLst/>
              <a:cxnLst/>
              <a:rect l="l" t="t" r="r" b="b"/>
              <a:pathLst>
                <a:path w="8999927" h="1179810">
                  <a:moveTo>
                    <a:pt x="0" y="0"/>
                  </a:moveTo>
                  <a:lnTo>
                    <a:pt x="8999927" y="0"/>
                  </a:lnTo>
                  <a:lnTo>
                    <a:pt x="8999927" y="1179810"/>
                  </a:lnTo>
                  <a:lnTo>
                    <a:pt x="0" y="11798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999927" cy="12274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Content Creation</a:t>
              </a:r>
            </a:p>
            <a:p>
              <a:pPr algn="l">
                <a:lnSpc>
                  <a:spcPts val="2999"/>
                </a:lnSpc>
              </a:pPr>
              <a:endParaRPr lang="en-US" sz="2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163040" y="7662978"/>
            <a:ext cx="7864008" cy="762476"/>
            <a:chOff x="0" y="0"/>
            <a:chExt cx="10485343" cy="101663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485344" cy="1016635"/>
            </a:xfrm>
            <a:custGeom>
              <a:avLst/>
              <a:gdLst/>
              <a:ahLst/>
              <a:cxnLst/>
              <a:rect l="l" t="t" r="r" b="b"/>
              <a:pathLst>
                <a:path w="10485344" h="1016635">
                  <a:moveTo>
                    <a:pt x="0" y="0"/>
                  </a:moveTo>
                  <a:lnTo>
                    <a:pt x="10485344" y="0"/>
                  </a:lnTo>
                  <a:lnTo>
                    <a:pt x="10485344" y="1016635"/>
                  </a:lnTo>
                  <a:lnTo>
                    <a:pt x="0" y="10166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0485343" cy="10547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699"/>
                </a:lnSpc>
              </a:pPr>
              <a:r>
                <a:rPr lang="en-US" sz="224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Build and test the app, ensuring user-friendly features, tracking tools, and community support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182080" y="5405436"/>
            <a:ext cx="7514401" cy="1095851"/>
            <a:chOff x="0" y="0"/>
            <a:chExt cx="10019202" cy="146113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019202" cy="1461135"/>
            </a:xfrm>
            <a:custGeom>
              <a:avLst/>
              <a:gdLst/>
              <a:ahLst/>
              <a:cxnLst/>
              <a:rect l="l" t="t" r="r" b="b"/>
              <a:pathLst>
                <a:path w="10019202" h="1461135">
                  <a:moveTo>
                    <a:pt x="0" y="0"/>
                  </a:moveTo>
                  <a:lnTo>
                    <a:pt x="10019202" y="0"/>
                  </a:lnTo>
                  <a:lnTo>
                    <a:pt x="10019202" y="1461135"/>
                  </a:lnTo>
                  <a:lnTo>
                    <a:pt x="0" y="1461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019202" cy="14992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699"/>
                </a:lnSpc>
              </a:pPr>
              <a:r>
                <a:rPr lang="en-US" sz="224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 age-appropriate activities, assessments, and resources tailored to each child’s needs.</a:t>
              </a:r>
            </a:p>
            <a:p>
              <a:pPr algn="l">
                <a:lnSpc>
                  <a:spcPts val="2699"/>
                </a:lnSpc>
              </a:pPr>
              <a:endParaRPr lang="en-US" sz="22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" name="Freeform 30"/>
          <p:cNvSpPr/>
          <p:nvPr/>
        </p:nvSpPr>
        <p:spPr>
          <a:xfrm>
            <a:off x="300134" y="1436043"/>
            <a:ext cx="6430427" cy="6910514"/>
          </a:xfrm>
          <a:custGeom>
            <a:avLst/>
            <a:gdLst/>
            <a:ahLst/>
            <a:cxnLst/>
            <a:rect l="l" t="t" r="r" b="b"/>
            <a:pathLst>
              <a:path w="6430427" h="6910514">
                <a:moveTo>
                  <a:pt x="0" y="0"/>
                </a:moveTo>
                <a:lnTo>
                  <a:pt x="6430427" y="0"/>
                </a:lnTo>
                <a:lnTo>
                  <a:pt x="6430427" y="6910513"/>
                </a:lnTo>
                <a:lnTo>
                  <a:pt x="0" y="69105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113" r="-1311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3737" y="4937125"/>
            <a:ext cx="3404189" cy="3726839"/>
          </a:xfrm>
          <a:custGeom>
            <a:avLst/>
            <a:gdLst/>
            <a:ahLst/>
            <a:cxnLst/>
            <a:rect l="l" t="t" r="r" b="b"/>
            <a:pathLst>
              <a:path w="3404189" h="3726839">
                <a:moveTo>
                  <a:pt x="0" y="0"/>
                </a:moveTo>
                <a:lnTo>
                  <a:pt x="3404189" y="0"/>
                </a:lnTo>
                <a:lnTo>
                  <a:pt x="3404189" y="3726839"/>
                </a:lnTo>
                <a:lnTo>
                  <a:pt x="0" y="3726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318341" y="1266559"/>
            <a:ext cx="5940959" cy="3334904"/>
          </a:xfrm>
          <a:custGeom>
            <a:avLst/>
            <a:gdLst/>
            <a:ahLst/>
            <a:cxnLst/>
            <a:rect l="l" t="t" r="r" b="b"/>
            <a:pathLst>
              <a:path w="5940959" h="3334904">
                <a:moveTo>
                  <a:pt x="0" y="0"/>
                </a:moveTo>
                <a:lnTo>
                  <a:pt x="5940959" y="0"/>
                </a:lnTo>
                <a:lnTo>
                  <a:pt x="5940959" y="3334903"/>
                </a:lnTo>
                <a:lnTo>
                  <a:pt x="0" y="3334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32493" y="2220789"/>
            <a:ext cx="7786706" cy="5845422"/>
          </a:xfrm>
          <a:custGeom>
            <a:avLst/>
            <a:gdLst/>
            <a:ahLst/>
            <a:cxnLst/>
            <a:rect l="l" t="t" r="r" b="b"/>
            <a:pathLst>
              <a:path w="7786706" h="5845422">
                <a:moveTo>
                  <a:pt x="0" y="0"/>
                </a:moveTo>
                <a:lnTo>
                  <a:pt x="7786706" y="0"/>
                </a:lnTo>
                <a:lnTo>
                  <a:pt x="7786706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9139238" y="4822825"/>
            <a:ext cx="9525" cy="52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5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-666098" y="537527"/>
            <a:ext cx="597598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11544"/>
            <a:ext cx="7699391" cy="6024773"/>
          </a:xfrm>
          <a:custGeom>
            <a:avLst/>
            <a:gdLst/>
            <a:ahLst/>
            <a:cxnLst/>
            <a:rect l="l" t="t" r="r" b="b"/>
            <a:pathLst>
              <a:path w="7699391" h="6024773">
                <a:moveTo>
                  <a:pt x="0" y="0"/>
                </a:moveTo>
                <a:lnTo>
                  <a:pt x="7699391" y="0"/>
                </a:lnTo>
                <a:lnTo>
                  <a:pt x="7699391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001401" y="2511544"/>
            <a:ext cx="6283047" cy="5605664"/>
          </a:xfrm>
          <a:custGeom>
            <a:avLst/>
            <a:gdLst/>
            <a:ahLst/>
            <a:cxnLst/>
            <a:rect l="l" t="t" r="r" b="b"/>
            <a:pathLst>
              <a:path w="6283047" h="5605664">
                <a:moveTo>
                  <a:pt x="0" y="0"/>
                </a:moveTo>
                <a:lnTo>
                  <a:pt x="6283046" y="0"/>
                </a:lnTo>
                <a:lnTo>
                  <a:pt x="6283046" y="5605664"/>
                </a:lnTo>
                <a:lnTo>
                  <a:pt x="0" y="5605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08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636658"/>
            <a:ext cx="9947553" cy="953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5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Patent Status &amp; Research Publication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429" y="261318"/>
            <a:ext cx="17358870" cy="9764364"/>
          </a:xfrm>
          <a:custGeom>
            <a:avLst/>
            <a:gdLst/>
            <a:ahLst/>
            <a:cxnLst/>
            <a:rect l="l" t="t" r="r" b="b"/>
            <a:pathLst>
              <a:path w="17358870" h="9764364">
                <a:moveTo>
                  <a:pt x="0" y="0"/>
                </a:moveTo>
                <a:lnTo>
                  <a:pt x="17358870" y="0"/>
                </a:lnTo>
                <a:lnTo>
                  <a:pt x="17358870" y="9764364"/>
                </a:lnTo>
                <a:lnTo>
                  <a:pt x="0" y="976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817" y="2511208"/>
            <a:ext cx="16874483" cy="5990441"/>
          </a:xfrm>
          <a:custGeom>
            <a:avLst/>
            <a:gdLst/>
            <a:ahLst/>
            <a:cxnLst/>
            <a:rect l="l" t="t" r="r" b="b"/>
            <a:pathLst>
              <a:path w="16874483" h="5990441">
                <a:moveTo>
                  <a:pt x="0" y="0"/>
                </a:moveTo>
                <a:lnTo>
                  <a:pt x="16874483" y="0"/>
                </a:lnTo>
                <a:lnTo>
                  <a:pt x="16874483" y="5990442"/>
                </a:lnTo>
                <a:lnTo>
                  <a:pt x="0" y="5990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82750" y="790575"/>
            <a:ext cx="4015772" cy="997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4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</Words>
  <Application>Microsoft Office PowerPoint</Application>
  <PresentationFormat>Custom</PresentationFormat>
  <Paragraphs>55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PCS25 17_final.pptx</dc:title>
  <cp:lastModifiedBy>Khushi jain</cp:lastModifiedBy>
  <cp:revision>7</cp:revision>
  <dcterms:created xsi:type="dcterms:W3CDTF">2006-08-16T00:00:00Z</dcterms:created>
  <dcterms:modified xsi:type="dcterms:W3CDTF">2025-05-09T02:00:48Z</dcterms:modified>
  <dc:identifier>DAGm4KrnJbU</dc:identifier>
</cp:coreProperties>
</file>