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1" r:id="rId6"/>
    <p:sldId id="266" r:id="rId7"/>
    <p:sldId id="260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3B6DE8-89EB-4910-BE6E-A1D1FF0DA414}" type="datetimeFigureOut">
              <a:rPr lang="en-IN" smtClean="0"/>
              <a:t>23-05-2025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AF56BE-111F-4976-9862-9E8F85A671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5079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AED75D64-2596-4CD3-88B1-63A1A557245C}" type="datetimeFigureOut">
              <a:rPr lang="en-IN" smtClean="0"/>
              <a:t>23-05-2025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3F87B148-DC85-4EDB-ACA3-100B1D618A48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7563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75D64-2596-4CD3-88B1-63A1A557245C}" type="datetimeFigureOut">
              <a:rPr lang="en-IN" smtClean="0"/>
              <a:t>23-05-2025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7B148-DC85-4EDB-ACA3-100B1D618A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7227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75D64-2596-4CD3-88B1-63A1A557245C}" type="datetimeFigureOut">
              <a:rPr lang="en-IN" smtClean="0"/>
              <a:t>23-05-2025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7B148-DC85-4EDB-ACA3-100B1D618A48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16101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75D64-2596-4CD3-88B1-63A1A557245C}" type="datetimeFigureOut">
              <a:rPr lang="en-IN" smtClean="0"/>
              <a:t>23-05-2025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7B148-DC85-4EDB-ACA3-100B1D618A48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14566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75D64-2596-4CD3-88B1-63A1A557245C}" type="datetimeFigureOut">
              <a:rPr lang="en-IN" smtClean="0"/>
              <a:t>23-05-2025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7B148-DC85-4EDB-ACA3-100B1D618A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21226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75D64-2596-4CD3-88B1-63A1A557245C}" type="datetimeFigureOut">
              <a:rPr lang="en-IN" smtClean="0"/>
              <a:t>23-05-2025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7B148-DC85-4EDB-ACA3-100B1D618A48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42716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75D64-2596-4CD3-88B1-63A1A557245C}" type="datetimeFigureOut">
              <a:rPr lang="en-IN" smtClean="0"/>
              <a:t>23-05-2025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7B148-DC85-4EDB-ACA3-100B1D618A48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65100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75D64-2596-4CD3-88B1-63A1A557245C}" type="datetimeFigureOut">
              <a:rPr lang="en-IN" smtClean="0"/>
              <a:t>23-05-2025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7B148-DC85-4EDB-ACA3-100B1D618A48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81450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75D64-2596-4CD3-88B1-63A1A557245C}" type="datetimeFigureOut">
              <a:rPr lang="en-IN" smtClean="0"/>
              <a:t>23-05-2025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7B148-DC85-4EDB-ACA3-100B1D618A48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478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75D64-2596-4CD3-88B1-63A1A557245C}" type="datetimeFigureOut">
              <a:rPr lang="en-IN" smtClean="0"/>
              <a:t>23-05-2025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7B148-DC85-4EDB-ACA3-100B1D618A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8286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75D64-2596-4CD3-88B1-63A1A557245C}" type="datetimeFigureOut">
              <a:rPr lang="en-IN" smtClean="0"/>
              <a:t>23-05-2025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7B148-DC85-4EDB-ACA3-100B1D618A48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5969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75D64-2596-4CD3-88B1-63A1A557245C}" type="datetimeFigureOut">
              <a:rPr lang="en-IN" smtClean="0"/>
              <a:t>23-05-2025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7B148-DC85-4EDB-ACA3-100B1D618A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2270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75D64-2596-4CD3-88B1-63A1A557245C}" type="datetimeFigureOut">
              <a:rPr lang="en-IN" smtClean="0"/>
              <a:t>23-05-2025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7B148-DC85-4EDB-ACA3-100B1D618A48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9593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75D64-2596-4CD3-88B1-63A1A557245C}" type="datetimeFigureOut">
              <a:rPr lang="en-IN" smtClean="0"/>
              <a:t>23-05-2025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7B148-DC85-4EDB-ACA3-100B1D618A48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219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75D64-2596-4CD3-88B1-63A1A557245C}" type="datetimeFigureOut">
              <a:rPr lang="en-IN" smtClean="0"/>
              <a:t>23-05-2025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7B148-DC85-4EDB-ACA3-100B1D618A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7238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75D64-2596-4CD3-88B1-63A1A557245C}" type="datetimeFigureOut">
              <a:rPr lang="en-IN" smtClean="0"/>
              <a:t>23-05-2025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7B148-DC85-4EDB-ACA3-100B1D618A48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9295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75D64-2596-4CD3-88B1-63A1A557245C}" type="datetimeFigureOut">
              <a:rPr lang="en-IN" smtClean="0"/>
              <a:t>23-05-2025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7B148-DC85-4EDB-ACA3-100B1D618A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4483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ED75D64-2596-4CD3-88B1-63A1A557245C}" type="datetimeFigureOut">
              <a:rPr lang="en-IN" smtClean="0"/>
              <a:t>23-05-2025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F87B148-DC85-4EDB-ACA3-100B1D618A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7026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8DDB9-DBBF-DC77-1AE3-8FF0BB4289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1196" y="74645"/>
            <a:ext cx="7999773" cy="2985796"/>
          </a:xfrm>
        </p:spPr>
        <p:txBody>
          <a:bodyPr>
            <a:normAutofit fontScale="90000"/>
          </a:bodyPr>
          <a:lstStyle/>
          <a:p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sz="4900" dirty="0"/>
            </a:br>
            <a:r>
              <a:rPr lang="en-IN" sz="4000" b="1" dirty="0"/>
              <a:t>Heritage Identification Of Monuments using Deep Learning Techniques</a:t>
            </a:r>
            <a:endParaRPr lang="en-IN" sz="31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207054-A6EA-6CA8-C089-99868F8534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8537" y="3554963"/>
            <a:ext cx="9162661" cy="2388636"/>
          </a:xfrm>
        </p:spPr>
        <p:txBody>
          <a:bodyPr>
            <a:normAutofit fontScale="92500" lnSpcReduction="20000"/>
          </a:bodyPr>
          <a:lstStyle/>
          <a:p>
            <a:r>
              <a:rPr lang="en-IN" dirty="0"/>
              <a:t>                     Guide Name: Dr. Rishabh</a:t>
            </a:r>
          </a:p>
          <a:p>
            <a:r>
              <a:rPr lang="en-IN" dirty="0"/>
              <a:t>                                   1. Shivam Kumar (2100290120156)</a:t>
            </a:r>
          </a:p>
          <a:p>
            <a:r>
              <a:rPr lang="en-IN" dirty="0"/>
              <a:t>                                  2. Vipin Chauhan(2100290120191)</a:t>
            </a:r>
          </a:p>
          <a:p>
            <a:r>
              <a:rPr lang="en-IN" dirty="0"/>
              <a:t>                                  3. Ujjwal Sharma(2100290120178)</a:t>
            </a:r>
          </a:p>
          <a:p>
            <a:r>
              <a:rPr lang="en-IN" dirty="0"/>
              <a:t>                     4. Sukriti (2100290120166) </a:t>
            </a:r>
          </a:p>
          <a:p>
            <a:r>
              <a:rPr lang="en-IN" dirty="0"/>
              <a:t>     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2D2E11FF-47D0-A19D-F7FA-3856276B53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6960" tIns="22218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47430BB7-426F-66D8-9DFD-8A2D28F878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0016" y="395645"/>
            <a:ext cx="7210191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	</a:t>
            </a:r>
            <a:r>
              <a:rPr kumimoji="0" lang="en-US" altLang="en-US" sz="24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KIET Group of Institutions, Ghaziabad	</a:t>
            </a: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(Certified &amp; ‘A+’ Grade accredited Institution by NAAC)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93F5D9-74BA-1853-FB05-A6CDD94EC9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51" y="0"/>
            <a:ext cx="1915709" cy="191570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1980D33-548C-DFAE-4ABF-4A39637F46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3041" y="0"/>
            <a:ext cx="1786887" cy="1786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0590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AD8C4-46AF-202F-1151-B2A4DC691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62" y="673357"/>
            <a:ext cx="3718455" cy="617548"/>
          </a:xfrm>
        </p:spPr>
        <p:txBody>
          <a:bodyPr>
            <a:normAutofit/>
          </a:bodyPr>
          <a:lstStyle/>
          <a:p>
            <a:r>
              <a:rPr lang="en-IN" sz="3200" dirty="0"/>
              <a:t>Project 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9042DA-95B9-0846-B411-D53C06C6A1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1354" y="1388531"/>
            <a:ext cx="5469466" cy="71604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Completed </a:t>
            </a:r>
          </a:p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FD5977-567A-71F0-025B-1CACAA65D99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6E5B789-7C6F-31FD-7A31-D7FB0BFD6A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321" y="2471015"/>
            <a:ext cx="4830095" cy="303111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3753612-FDCC-CBBB-E984-3177577376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3689" y="2471015"/>
            <a:ext cx="4977523" cy="3031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8559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9170A-0FBE-5C45-B43F-5165573FA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1EDF1-E847-732B-B515-11B953BE49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Voulodimos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Athanasios, et al. "Deep learning for computer vision: A brief review." Computational Intelligence and Neuroscience, vol. 2018, Article ID 7068349, 13 pages, 2018.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Goh, Say Wei, et al. "Deep learning architectures for monuments identification." Proceedings of the 2019 International Conference on Computer Vision, pp. 456-465, Seoul, Korea, October 2019.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Goodfellow, Ian, Yoshua Bengio, and Aaron Courville. Deep Learning. MIT Press, 2016.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36883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DDEC6-EFF5-7794-A8B1-E128B4337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D3E8B-0709-388B-458A-AEF01E26D1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4650" y="2556932"/>
            <a:ext cx="9601196" cy="3318936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TO IDENTIFY THE MONUMENTS FROM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DYNAMIC 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IMAGES USING DEEP LEARNING AND INTEGRATION OF INTERPRETABILITY FOR THE PREDICTED OUTCOMES.</a:t>
            </a:r>
            <a:endParaRPr lang="en-IN" sz="2800" dirty="0">
              <a:solidFill>
                <a:schemeClr val="tx1">
                  <a:lumMod val="95000"/>
                  <a:lumOff val="5000"/>
                </a:schemeClr>
              </a:solidFill>
              <a:latin typeface="+mn-lt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47070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526ED-2672-46AF-F082-D33558742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707" y="458410"/>
            <a:ext cx="9601196" cy="1303867"/>
          </a:xfrm>
        </p:spPr>
        <p:txBody>
          <a:bodyPr/>
          <a:lstStyle/>
          <a:p>
            <a:r>
              <a:rPr lang="en-IN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1BEE4-040B-E441-AE7B-CECFB272C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438053" cy="4351338"/>
          </a:xfrm>
        </p:spPr>
        <p:txBody>
          <a:bodyPr>
            <a:normAutofit fontScale="92500" lnSpcReduction="10000"/>
          </a:bodyPr>
          <a:lstStyle/>
          <a:p>
            <a:r>
              <a:rPr lang="en-US" sz="1600" b="1" dirty="0"/>
              <a:t>Automate Heritage Identification: </a:t>
            </a:r>
            <a:r>
              <a:rPr lang="en-US" sz="1600" dirty="0"/>
              <a:t>Develop a deep learning model capable of automatically identifying and classifying monuments and heritage sites from images.</a:t>
            </a:r>
          </a:p>
          <a:p>
            <a:r>
              <a:rPr lang="en-US" sz="1600" b="1" dirty="0"/>
              <a:t>Enhance Accuracy: </a:t>
            </a:r>
            <a:r>
              <a:rPr lang="en-US" sz="1600" dirty="0"/>
              <a:t>Improve the accuracy and reliability of heritage site recognition by training the model on diverse and extensive datasets.</a:t>
            </a:r>
          </a:p>
          <a:p>
            <a:r>
              <a:rPr lang="en-US" sz="1600" b="1" dirty="0"/>
              <a:t>Facilitate Preservation Efforts: </a:t>
            </a:r>
            <a:r>
              <a:rPr lang="en-US" sz="1600" dirty="0"/>
              <a:t>Support historians, archaeologists, and conservationists in preserving cultural heritage by providing a tool that quickly and accurately identifies at-risk sites.</a:t>
            </a:r>
          </a:p>
          <a:p>
            <a:r>
              <a:rPr lang="en-US" sz="1600" b="1" dirty="0"/>
              <a:t>Create a User-Friendly Interface: </a:t>
            </a:r>
            <a:r>
              <a:rPr lang="en-US" sz="1600" dirty="0"/>
              <a:t>Implement a user-friendly interface using </a:t>
            </a:r>
            <a:r>
              <a:rPr lang="en-US" sz="1600" dirty="0" err="1"/>
              <a:t>Streamlit</a:t>
            </a:r>
            <a:r>
              <a:rPr lang="en-US" sz="1600" dirty="0"/>
              <a:t> to make the technology accessible to non-experts, allowing for broader use in heritage conservation.</a:t>
            </a:r>
          </a:p>
          <a:p>
            <a:r>
              <a:rPr lang="en-US" sz="1600" b="1" dirty="0"/>
              <a:t>Promote Digital Documentation: </a:t>
            </a:r>
            <a:r>
              <a:rPr lang="en-US" sz="1600" dirty="0"/>
              <a:t>Contribute to the digital archiving of cultural heritage by enabling the creation of detailed and accurate records of identified sites.</a:t>
            </a:r>
          </a:p>
          <a:p>
            <a:r>
              <a:rPr lang="en-US" sz="1600" b="1" dirty="0"/>
              <a:t>Minimize Manual Effort: </a:t>
            </a:r>
            <a:r>
              <a:rPr lang="en-US" sz="1600" dirty="0"/>
              <a:t>Reduce the manual effort required in heritage identification, freeing up resources for other preservation activities.</a:t>
            </a:r>
          </a:p>
          <a:p>
            <a:r>
              <a:rPr lang="en-US" sz="1600" b="1" dirty="0"/>
              <a:t>Encourage Public Engagement: </a:t>
            </a:r>
            <a:r>
              <a:rPr lang="en-US" sz="1600" dirty="0"/>
              <a:t>Increase public awareness and engagement in cultural heritage preservation by providing accessible tools and information.</a:t>
            </a:r>
            <a:endParaRPr lang="en-IN" sz="1600" dirty="0"/>
          </a:p>
        </p:txBody>
      </p:sp>
      <p:pic>
        <p:nvPicPr>
          <p:cNvPr id="2050" name="Picture 2" descr="10 Heritage Sites In India That You ...">
            <a:extLst>
              <a:ext uri="{FF2B5EF4-FFF2-40B4-BE49-F238E27FC236}">
                <a16:creationId xmlns:a16="http://schemas.microsoft.com/office/drawing/2014/main" id="{955295B6-B264-AC78-5239-20F0EF2C72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5826" y="1825625"/>
            <a:ext cx="2871076" cy="3833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7251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C568D-3050-6438-93B2-E5AF9F443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Technology Used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5B179F-098B-C6BE-CCDC-17FFD09F1C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Python</a:t>
            </a:r>
          </a:p>
          <a:p>
            <a:r>
              <a:rPr lang="en-IN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TensorFlow</a:t>
            </a:r>
          </a:p>
          <a:p>
            <a:r>
              <a:rPr lang="en-IN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Python libraries: OpenCV, matplotlib, </a:t>
            </a:r>
            <a:r>
              <a:rPr lang="en-IN" sz="2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GeoPy</a:t>
            </a:r>
            <a:r>
              <a:rPr lang="en-IN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</a:p>
          <a:p>
            <a:r>
              <a:rPr lang="en-IN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CNN</a:t>
            </a:r>
          </a:p>
          <a:p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</a:rPr>
              <a:t>Kaggle Dataset</a:t>
            </a:r>
          </a:p>
          <a:p>
            <a:r>
              <a:rPr lang="en-IN" sz="2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Streamlit</a:t>
            </a:r>
            <a:endParaRPr lang="en-IN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IN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LabelImg</a:t>
            </a:r>
            <a:endParaRPr lang="en-IN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endParaRPr lang="en-IN" sz="2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96D2A7-0048-FA83-CDCC-782A73E922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6501" y="2682551"/>
            <a:ext cx="3822830" cy="3327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96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C9CE5-B130-0EC8-B8B5-AA89DA3F1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Workflow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E1BD8E-6962-5511-7DA6-49203DA879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10074" y="2557463"/>
            <a:ext cx="5171852" cy="3317875"/>
          </a:xfrm>
        </p:spPr>
      </p:pic>
    </p:spTree>
    <p:extLst>
      <p:ext uri="{BB962C8B-B14F-4D97-AF65-F5344CB8AC3E}">
        <p14:creationId xmlns:p14="http://schemas.microsoft.com/office/powerpoint/2010/main" val="1116752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AFFA5-A4EB-94D4-31A2-50F53E7E3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782" y="611819"/>
            <a:ext cx="9609668" cy="608400"/>
          </a:xfrm>
        </p:spPr>
        <p:txBody>
          <a:bodyPr/>
          <a:lstStyle/>
          <a:p>
            <a:r>
              <a:rPr lang="en-IN" dirty="0"/>
              <a:t>Methodology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34C95899-8771-3611-FA87-080D4D6276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84853" y="1431987"/>
            <a:ext cx="10695364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Collection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Collected images of various Indian heritage monuments from open datasets and online sources.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Annotation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Labeled images using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LabelImg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to mark regions of interest and assign class labels to each monument.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Preprocessing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Resized and normalized images to ensure consistency for model training.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 Development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Trained a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Convolutional Neural Network (CNN)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using TensorFlow/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Keras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to classify the monuments based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 image features.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 Optimization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Applied transfer learning and tuning techniques to improve accuracy and reduce computational load.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Interface Development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Built a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Streamlit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web application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that allows users to upload images and get real-time monument identification.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Deployment (Local)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Integrated the trained model into the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Streamlit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app for seamless offline/localhost use.</a:t>
            </a:r>
          </a:p>
        </p:txBody>
      </p:sp>
    </p:spTree>
    <p:extLst>
      <p:ext uri="{BB962C8B-B14F-4D97-AF65-F5344CB8AC3E}">
        <p14:creationId xmlns:p14="http://schemas.microsoft.com/office/powerpoint/2010/main" val="594938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3B69E-B5BD-0D7E-9B15-D6BC19494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4867"/>
            <a:ext cx="10515600" cy="1325563"/>
          </a:xfrm>
        </p:spPr>
        <p:txBody>
          <a:bodyPr/>
          <a:lstStyle/>
          <a:p>
            <a:r>
              <a:rPr lang="en-IN" dirty="0"/>
              <a:t>Literature Survey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1EA55-2671-1ED1-6C8C-4C1D7BA6AE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Title: "Deep Learning for Classification and Restoration of Historical Photographs"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Authors: A. Gebru, D. Gordon, M. Li, L. Carin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Title: "Heritage Image Classification Using Convolutional Neural Networks"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Authors: A. Ali, M. M. Hussain, M. H. A. Khan, S. A.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Madani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10060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666D5-C72D-DE4C-4F33-3B7C175A3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373156" y="446918"/>
            <a:ext cx="6241816" cy="1371600"/>
          </a:xfrm>
        </p:spPr>
        <p:txBody>
          <a:bodyPr>
            <a:normAutofit/>
          </a:bodyPr>
          <a:lstStyle/>
          <a:p>
            <a:r>
              <a:rPr lang="en-IN" dirty="0"/>
              <a:t>Patent Status</a:t>
            </a:r>
            <a:br>
              <a:rPr lang="en-IN" dirty="0"/>
            </a:br>
            <a:endParaRPr lang="en-IN" dirty="0"/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1FA04DF2-458C-2CD1-6305-CD6E34F7E1F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47" r="7047"/>
          <a:stretch/>
        </p:blipFill>
        <p:spPr>
          <a:xfrm>
            <a:off x="2917109" y="1253933"/>
            <a:ext cx="3063347" cy="4775200"/>
          </a:xfr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20CBF-066B-4BD2-73A0-D4E62E90DA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-1793033" y="1417301"/>
            <a:ext cx="6241816" cy="1828800"/>
          </a:xfrm>
        </p:spPr>
        <p:txBody>
          <a:bodyPr/>
          <a:lstStyle/>
          <a:p>
            <a:r>
              <a:rPr lang="en-IN" dirty="0"/>
              <a:t>Published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DCA712-FE27-22B9-670F-2A681FA078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1546" y="1253933"/>
            <a:ext cx="5178000" cy="4775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7377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3349F-CF9E-17A5-E471-C09197508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97295" y="-66266"/>
            <a:ext cx="6241816" cy="1371600"/>
          </a:xfrm>
        </p:spPr>
        <p:txBody>
          <a:bodyPr/>
          <a:lstStyle/>
          <a:p>
            <a:r>
              <a:rPr lang="en-IN" dirty="0"/>
              <a:t>Research Paper Status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8AB82A67-2BF3-6F38-B8FF-4A16B9BC4FFA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BFEEB-FA9E-5BB0-6DD3-DD04A44AC5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-1849017" y="1305334"/>
            <a:ext cx="6241816" cy="1828800"/>
          </a:xfrm>
        </p:spPr>
        <p:txBody>
          <a:bodyPr/>
          <a:lstStyle/>
          <a:p>
            <a:r>
              <a:rPr lang="en-IN" dirty="0"/>
              <a:t>Submitted</a:t>
            </a:r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C6C6CC3-1865-079A-7BD9-3A8148D965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9829" y="929441"/>
            <a:ext cx="6123285" cy="4999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653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756</TotalTime>
  <Words>588</Words>
  <Application>Microsoft Office PowerPoint</Application>
  <PresentationFormat>Widescreen</PresentationFormat>
  <Paragraphs>53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Garamond</vt:lpstr>
      <vt:lpstr>Times New Roman</vt:lpstr>
      <vt:lpstr>Organic</vt:lpstr>
      <vt:lpstr>        Heritage Identification Of Monuments using Deep Learning Techniques</vt:lpstr>
      <vt:lpstr>Problem Statement</vt:lpstr>
      <vt:lpstr>Objectives</vt:lpstr>
      <vt:lpstr>Technology Used </vt:lpstr>
      <vt:lpstr>Workflow Diagram</vt:lpstr>
      <vt:lpstr>Methodology</vt:lpstr>
      <vt:lpstr>Literature Survey </vt:lpstr>
      <vt:lpstr>Patent Status </vt:lpstr>
      <vt:lpstr>Research Paper Status</vt:lpstr>
      <vt:lpstr>Project Status</vt:lpstr>
      <vt:lpstr>References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 Project Presentation (Title)</dc:title>
  <dc:creator>NEHA SHUKLA</dc:creator>
  <cp:lastModifiedBy>shivam kumar</cp:lastModifiedBy>
  <cp:revision>14</cp:revision>
  <dcterms:created xsi:type="dcterms:W3CDTF">2023-09-23T09:10:50Z</dcterms:created>
  <dcterms:modified xsi:type="dcterms:W3CDTF">2025-05-23T07:43:53Z</dcterms:modified>
</cp:coreProperties>
</file>