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73" r:id="rId5"/>
    <p:sldId id="274" r:id="rId6"/>
    <p:sldId id="259" r:id="rId7"/>
    <p:sldId id="260" r:id="rId8"/>
    <p:sldId id="272" r:id="rId9"/>
    <p:sldId id="269" r:id="rId10"/>
    <p:sldId id="271" r:id="rId11"/>
    <p:sldId id="261" r:id="rId12"/>
    <p:sldId id="262" r:id="rId13"/>
    <p:sldId id="263" r:id="rId14"/>
  </p:sldIdLst>
  <p:sldSz cx="14630400" cy="8229600"/>
  <p:notesSz cx="8229600" cy="14630400"/>
  <p:embeddedFontLst>
    <p:embeddedFont>
      <p:font typeface="Playfair Display Bold" panose="020B0604020202020204" charset="0"/>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B8818-CBC6-42F9-B006-75B4FC76CADC}" v="5" dt="2025-05-09T07:09:28.3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405" autoAdjust="0"/>
  </p:normalViewPr>
  <p:slideViewPr>
    <p:cSldViewPr snapToGrid="0" snapToObjects="1">
      <p:cViewPr varScale="1">
        <p:scale>
          <a:sx n="59" d="100"/>
          <a:sy n="59" d="100"/>
        </p:scale>
        <p:origin x="1075"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it goel" userId="3bef0ee014810ef3" providerId="LiveId" clId="{BBFB8818-CBC6-42F9-B006-75B4FC76CADC}"/>
    <pc:docChg chg="addSld modSld">
      <pc:chgData name="archit goel" userId="3bef0ee014810ef3" providerId="LiveId" clId="{BBFB8818-CBC6-42F9-B006-75B4FC76CADC}" dt="2025-05-09T08:42:42.625" v="25" actId="1076"/>
      <pc:docMkLst>
        <pc:docMk/>
      </pc:docMkLst>
      <pc:sldChg chg="addSp delSp modSp new mod">
        <pc:chgData name="archit goel" userId="3bef0ee014810ef3" providerId="LiveId" clId="{BBFB8818-CBC6-42F9-B006-75B4FC76CADC}" dt="2025-05-09T08:42:42.625" v="25" actId="1076"/>
        <pc:sldMkLst>
          <pc:docMk/>
          <pc:sldMk cId="784649464" sldId="274"/>
        </pc:sldMkLst>
        <pc:spChg chg="add del mod">
          <ac:chgData name="archit goel" userId="3bef0ee014810ef3" providerId="LiveId" clId="{BBFB8818-CBC6-42F9-B006-75B4FC76CADC}" dt="2025-05-09T07:09:35.664" v="22"/>
          <ac:spMkLst>
            <pc:docMk/>
            <pc:sldMk cId="784649464" sldId="274"/>
            <ac:spMk id="3" creationId="{D4F765C8-E6DF-52CC-7D15-AC88B37A808C}"/>
          </ac:spMkLst>
        </pc:spChg>
        <pc:spChg chg="add mod">
          <ac:chgData name="archit goel" userId="3bef0ee014810ef3" providerId="LiveId" clId="{BBFB8818-CBC6-42F9-B006-75B4FC76CADC}" dt="2025-05-09T07:09:35.086" v="20" actId="207"/>
          <ac:spMkLst>
            <pc:docMk/>
            <pc:sldMk cId="784649464" sldId="274"/>
            <ac:spMk id="4" creationId="{FCC91F94-DB3A-5CC9-897D-E475742288F8}"/>
          </ac:spMkLst>
        </pc:spChg>
        <pc:spChg chg="add mod">
          <ac:chgData name="archit goel" userId="3bef0ee014810ef3" providerId="LiveId" clId="{BBFB8818-CBC6-42F9-B006-75B4FC76CADC}" dt="2025-05-09T07:08:39.328" v="6" actId="1076"/>
          <ac:spMkLst>
            <pc:docMk/>
            <pc:sldMk cId="784649464" sldId="274"/>
            <ac:spMk id="6" creationId="{4929BCAC-CABD-DDCA-8D9E-37D3CC583C2A}"/>
          </ac:spMkLst>
        </pc:spChg>
        <pc:picChg chg="add mod">
          <ac:chgData name="archit goel" userId="3bef0ee014810ef3" providerId="LiveId" clId="{BBFB8818-CBC6-42F9-B006-75B4FC76CADC}" dt="2025-05-09T08:42:42.625" v="25" actId="1076"/>
          <ac:picMkLst>
            <pc:docMk/>
            <pc:sldMk cId="784649464" sldId="274"/>
            <ac:picMk id="5" creationId="{40EECE40-F020-BE04-E30B-C51B9BC90D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9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IN" dirty="0"/>
          </a:p>
        </p:txBody>
      </p:sp>
    </p:spTree>
    <p:extLst>
      <p:ext uri="{BB962C8B-B14F-4D97-AF65-F5344CB8AC3E}">
        <p14:creationId xmlns:p14="http://schemas.microsoft.com/office/powerpoint/2010/main" val="20949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143F-C8E6-69FD-3294-146703846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124CC-C7EB-A4B3-0320-65AA7A681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356EE-3CED-4B62-17D7-860E7D8F84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7CB88F-3253-9E91-A6CA-8F14ED5599AC}"/>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21143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490656"/>
            <a:ext cx="8102016" cy="758778"/>
          </a:xfrm>
          <a:prstGeom prst="rect">
            <a:avLst/>
          </a:prstGeom>
          <a:noFill/>
          <a:ln/>
        </p:spPr>
        <p:txBody>
          <a:bodyPr wrap="square" lIns="0" tIns="0" rIns="0" bIns="0" rtlCol="0" anchor="t"/>
          <a:lstStyle/>
          <a:p>
            <a:pPr algn="ctr"/>
            <a:r>
              <a:rPr lang="en-IN" sz="3600" b="1" kern="0" dirty="0">
                <a:solidFill>
                  <a:schemeClr val="accent1">
                    <a:lumMod val="75000"/>
                  </a:schemeClr>
                </a:solidFill>
                <a:effectLst/>
                <a:latin typeface="Times New Roman" panose="02020603050405020304" pitchFamily="18" charset="0"/>
                <a:ea typeface="Times New Roman" panose="02020603050405020304" pitchFamily="18" charset="0"/>
              </a:rPr>
              <a:t>Topic:</a:t>
            </a:r>
            <a:endParaRPr lang="en-IN" sz="3600" kern="0"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lnSpc>
                <a:spcPts val="7700"/>
              </a:lnSpc>
              <a:buNone/>
            </a:pPr>
            <a:endParaRPr lang="en-US" sz="6150" dirty="0"/>
          </a:p>
        </p:txBody>
      </p:sp>
      <p:sp>
        <p:nvSpPr>
          <p:cNvPr id="4" name="Text 1"/>
          <p:cNvSpPr/>
          <p:nvPr/>
        </p:nvSpPr>
        <p:spPr>
          <a:xfrm>
            <a:off x="975241" y="1265184"/>
            <a:ext cx="7556421" cy="1173242"/>
          </a:xfrm>
          <a:prstGeom prst="rect">
            <a:avLst/>
          </a:prstGeom>
          <a:noFill/>
          <a:ln/>
        </p:spPr>
        <p:txBody>
          <a:bodyPr wrap="square" lIns="0" tIns="0" rIns="0" bIns="0" rtlCol="0" anchor="t"/>
          <a:lstStyle/>
          <a:p>
            <a:pPr algn="ctr">
              <a:lnSpc>
                <a:spcPct val="115000"/>
              </a:lnSpc>
              <a:spcAft>
                <a:spcPts val="10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 simplified app for assessment of reading and writing difficulties in persons with Specific Learning Disabilities</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Shape 2"/>
          <p:cNvSpPr/>
          <p:nvPr/>
        </p:nvSpPr>
        <p:spPr>
          <a:xfrm>
            <a:off x="793790" y="5753457"/>
            <a:ext cx="362903" cy="362903"/>
          </a:xfrm>
          <a:prstGeom prst="roundRect">
            <a:avLst>
              <a:gd name="adj" fmla="val 25194296"/>
            </a:avLst>
          </a:prstGeom>
          <a:noFill/>
          <a:ln w="7620">
            <a:solidFill>
              <a:srgbClr val="FFFFFF"/>
            </a:solidFill>
            <a:prstDash val="solid"/>
          </a:ln>
        </p:spPr>
        <p:txBody>
          <a:bodyPr/>
          <a:lstStyle/>
          <a:p>
            <a:endParaRPr lang="en-IN"/>
          </a:p>
        </p:txBody>
      </p:sp>
      <p:sp>
        <p:nvSpPr>
          <p:cNvPr id="7" name="Text 3"/>
          <p:cNvSpPr/>
          <p:nvPr/>
        </p:nvSpPr>
        <p:spPr>
          <a:xfrm>
            <a:off x="1270040" y="5736550"/>
            <a:ext cx="2796897"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10" name="TextBox 9">
            <a:extLst>
              <a:ext uri="{FF2B5EF4-FFF2-40B4-BE49-F238E27FC236}">
                <a16:creationId xmlns:a16="http://schemas.microsoft.com/office/drawing/2014/main" id="{504B4457-E2FB-58E5-8D3A-733386364CE4}"/>
              </a:ext>
            </a:extLst>
          </p:cNvPr>
          <p:cNvSpPr txBox="1"/>
          <p:nvPr/>
        </p:nvSpPr>
        <p:spPr>
          <a:xfrm>
            <a:off x="793791" y="4945680"/>
            <a:ext cx="875661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Project Guide : </a:t>
            </a:r>
            <a:r>
              <a:rPr lang="en-US" sz="1800" dirty="0">
                <a:latin typeface="Times New Roman" panose="02020603050405020304" pitchFamily="18" charset="0"/>
                <a:cs typeface="Times New Roman" panose="02020603050405020304" pitchFamily="18" charset="0"/>
              </a:rPr>
              <a:t>Dr. Raj Kumar</a:t>
            </a:r>
          </a:p>
          <a:p>
            <a:pPr algn="just"/>
            <a:endParaRPr lang="en-IN" sz="18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Project id: </a:t>
            </a:r>
            <a:r>
              <a:rPr lang="en-IN" sz="1800" dirty="0">
                <a:latin typeface="Times New Roman" panose="02020603050405020304" pitchFamily="18" charset="0"/>
                <a:cs typeface="Times New Roman" panose="02020603050405020304" pitchFamily="18" charset="0"/>
              </a:rPr>
              <a:t>PCS25-47</a:t>
            </a:r>
          </a:p>
          <a:p>
            <a:pPr algn="just"/>
            <a:endParaRPr lang="en-IN"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BY-</a:t>
            </a:r>
          </a:p>
          <a:p>
            <a:pPr algn="just"/>
            <a:r>
              <a:rPr lang="en-IN" sz="1800" dirty="0">
                <a:latin typeface="Times New Roman" panose="02020603050405020304" pitchFamily="18" charset="0"/>
                <a:cs typeface="Times New Roman" panose="02020603050405020304" pitchFamily="18" charset="0"/>
              </a:rPr>
              <a:t>Aayush Kumar Shrivastava (2100290120003) 7A</a:t>
            </a:r>
          </a:p>
          <a:p>
            <a:pPr algn="just"/>
            <a:r>
              <a:rPr lang="en-IN" sz="1800" dirty="0">
                <a:latin typeface="Times New Roman" panose="02020603050405020304" pitchFamily="18" charset="0"/>
                <a:cs typeface="Times New Roman" panose="02020603050405020304" pitchFamily="18" charset="0"/>
              </a:rPr>
              <a:t>Abhishek Verma (2100290120009) 7A</a:t>
            </a:r>
          </a:p>
          <a:p>
            <a:pPr algn="just"/>
            <a:r>
              <a:rPr lang="en-IN" sz="1800" dirty="0">
                <a:latin typeface="Times New Roman" panose="02020603050405020304" pitchFamily="18" charset="0"/>
                <a:cs typeface="Times New Roman" panose="02020603050405020304" pitchFamily="18" charset="0"/>
              </a:rPr>
              <a:t>Archit Goel (2100290120045) 7A</a:t>
            </a:r>
          </a:p>
          <a:p>
            <a:pPr algn="just"/>
            <a:r>
              <a:rPr lang="en-IN" sz="1800" dirty="0">
                <a:latin typeface="Times New Roman" panose="02020603050405020304" pitchFamily="18" charset="0"/>
                <a:cs typeface="Times New Roman" panose="02020603050405020304" pitchFamily="18" charset="0"/>
              </a:rPr>
              <a:t>Kartik Verma (2100290120093) 7B</a:t>
            </a:r>
          </a:p>
          <a:p>
            <a:pPr algn="just"/>
            <a:endParaRPr lang="en-IN" sz="1800" b="1" dirty="0">
              <a:latin typeface="Times New Roman" panose="02020603050405020304" pitchFamily="18" charset="0"/>
              <a:cs typeface="Times New Roman" panose="02020603050405020304" pitchFamily="18" charset="0"/>
            </a:endParaRPr>
          </a:p>
          <a:p>
            <a:pPr algn="ctr"/>
            <a:endParaRPr lang="en-IN" sz="1800" b="1" dirty="0">
              <a:latin typeface="Times New Roman" panose="02020603050405020304" pitchFamily="18" charset="0"/>
              <a:cs typeface="Times New Roman" panose="02020603050405020304" pitchFamily="18" charset="0"/>
            </a:endParaRPr>
          </a:p>
        </p:txBody>
      </p:sp>
      <p:pic>
        <p:nvPicPr>
          <p:cNvPr id="11" name="Image 0" descr="preencoded.png">
            <a:extLst>
              <a:ext uri="{FF2B5EF4-FFF2-40B4-BE49-F238E27FC236}">
                <a16:creationId xmlns:a16="http://schemas.microsoft.com/office/drawing/2014/main" id="{56DF8D56-476D-8BF4-5B8B-6C8B30D89D7F}"/>
              </a:ext>
            </a:extLst>
          </p:cNvPr>
          <p:cNvPicPr>
            <a:picLocks noChangeAspect="1"/>
          </p:cNvPicPr>
          <p:nvPr/>
        </p:nvPicPr>
        <p:blipFill>
          <a:blip r:embed="rId3"/>
          <a:stretch>
            <a:fillRect/>
          </a:stretch>
        </p:blipFill>
        <p:spPr>
          <a:xfrm>
            <a:off x="9679576" y="-55756"/>
            <a:ext cx="4950823" cy="8285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644E3-95EA-DCB7-968A-2B2ACE28A2F9}"/>
            </a:ext>
          </a:extLst>
        </p:cNvPr>
        <p:cNvGrpSpPr/>
        <p:nvPr/>
      </p:nvGrpSpPr>
      <p:grpSpPr>
        <a:xfrm>
          <a:off x="0" y="0"/>
          <a:ext cx="0" cy="0"/>
          <a:chOff x="0" y="0"/>
          <a:chExt cx="0" cy="0"/>
        </a:xfrm>
      </p:grpSpPr>
      <p:sp>
        <p:nvSpPr>
          <p:cNvPr id="2" name="Text 2">
            <a:extLst>
              <a:ext uri="{FF2B5EF4-FFF2-40B4-BE49-F238E27FC236}">
                <a16:creationId xmlns:a16="http://schemas.microsoft.com/office/drawing/2014/main" id="{D671576D-986F-9922-C9F3-44C9C883D942}"/>
              </a:ext>
            </a:extLst>
          </p:cNvPr>
          <p:cNvSpPr/>
          <p:nvPr/>
        </p:nvSpPr>
        <p:spPr>
          <a:xfrm>
            <a:off x="367990" y="629958"/>
            <a:ext cx="3085775" cy="503993"/>
          </a:xfrm>
          <a:prstGeom prst="rect">
            <a:avLst/>
          </a:prstGeom>
          <a:noFill/>
          <a:ln/>
        </p:spPr>
        <p:txBody>
          <a:bodyPr wrap="none" rtlCol="0" anchor="t"/>
          <a:lstStyle/>
          <a:p>
            <a:pPr marL="0" indent="0">
              <a:lnSpc>
                <a:spcPts val="4001"/>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Technologies</a:t>
            </a:r>
          </a:p>
        </p:txBody>
      </p:sp>
      <p:sp>
        <p:nvSpPr>
          <p:cNvPr id="17" name="Text 3">
            <a:extLst>
              <a:ext uri="{FF2B5EF4-FFF2-40B4-BE49-F238E27FC236}">
                <a16:creationId xmlns:a16="http://schemas.microsoft.com/office/drawing/2014/main" id="{03618F65-38F1-9436-0F7E-6652ED052CD3}"/>
              </a:ext>
            </a:extLst>
          </p:cNvPr>
          <p:cNvSpPr/>
          <p:nvPr/>
        </p:nvSpPr>
        <p:spPr>
          <a:xfrm>
            <a:off x="3343513" y="1135279"/>
            <a:ext cx="8935573" cy="5988332"/>
          </a:xfrm>
          <a:prstGeom prst="rect">
            <a:avLst/>
          </a:prstGeom>
          <a:noFill/>
          <a:ln/>
        </p:spPr>
        <p:txBody>
          <a:bodyPr wrap="none" rtlCol="0" anchor="t"/>
          <a:lstStyle/>
          <a:p>
            <a:pPr marL="0" indent="0">
              <a:lnSpc>
                <a:spcPts val="3292"/>
              </a:lnSpc>
              <a:buNone/>
            </a:pPr>
            <a:endParaRPr lang="en-US" sz="2634" dirty="0"/>
          </a:p>
        </p:txBody>
      </p:sp>
      <p:pic>
        <p:nvPicPr>
          <p:cNvPr id="6" name="Picture 5">
            <a:extLst>
              <a:ext uri="{FF2B5EF4-FFF2-40B4-BE49-F238E27FC236}">
                <a16:creationId xmlns:a16="http://schemas.microsoft.com/office/drawing/2014/main" id="{DC76C809-2641-A4AA-F67F-C6027DC93169}"/>
              </a:ext>
            </a:extLst>
          </p:cNvPr>
          <p:cNvPicPr>
            <a:picLocks noChangeAspect="1"/>
          </p:cNvPicPr>
          <p:nvPr/>
        </p:nvPicPr>
        <p:blipFill>
          <a:blip r:embed="rId2"/>
          <a:stretch>
            <a:fillRect/>
          </a:stretch>
        </p:blipFill>
        <p:spPr>
          <a:xfrm>
            <a:off x="3352222" y="1135279"/>
            <a:ext cx="8535140" cy="4261473"/>
          </a:xfrm>
          <a:prstGeom prst="rect">
            <a:avLst/>
          </a:prstGeom>
        </p:spPr>
      </p:pic>
      <p:sp>
        <p:nvSpPr>
          <p:cNvPr id="3" name="Rectangle 2">
            <a:extLst>
              <a:ext uri="{FF2B5EF4-FFF2-40B4-BE49-F238E27FC236}">
                <a16:creationId xmlns:a16="http://schemas.microsoft.com/office/drawing/2014/main" id="{8DCF7C05-8D03-867B-E6E3-39D6BCC354C7}"/>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62349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68216" y="2835236"/>
            <a:ext cx="8389346" cy="845810"/>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Expected Outcomes and Impact</a:t>
            </a:r>
          </a:p>
        </p:txBody>
      </p:sp>
      <p:sp>
        <p:nvSpPr>
          <p:cNvPr id="14" name="TextBox 13">
            <a:extLst>
              <a:ext uri="{FF2B5EF4-FFF2-40B4-BE49-F238E27FC236}">
                <a16:creationId xmlns:a16="http://schemas.microsoft.com/office/drawing/2014/main" id="{12EF1B90-4C20-521D-6C58-F01BB2BAD67B}"/>
              </a:ext>
            </a:extLst>
          </p:cNvPr>
          <p:cNvSpPr txBox="1"/>
          <p:nvPr/>
        </p:nvSpPr>
        <p:spPr>
          <a:xfrm>
            <a:off x="668216" y="3717556"/>
            <a:ext cx="12660922" cy="4247317"/>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Diagnosis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reliable and accessible tool for the early detection of dyslexia and dysgraphia, leading to improved diagnosis rates.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Interventions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customized learning plans and interventions tailored to each individual’s needs, enhancing their literacy skills.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Equip educators and parents with actionable insights to better support individuals with learning disabilities.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Awareness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Promote awareness about reading and writing disabilities, encouraging early assessment and reducing stigma.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Academic Success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academic outcomes and quality of life for individuals with dyslexia or dysgraphia by addressing learning needs early.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Solution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scalable platform that can be expanded to support other learning disabilities in the future.</a:t>
            </a:r>
          </a:p>
        </p:txBody>
      </p:sp>
      <p:pic>
        <p:nvPicPr>
          <p:cNvPr id="4099" name="Picture 3" descr="Dyslexia - Physiopedia">
            <a:extLst>
              <a:ext uri="{FF2B5EF4-FFF2-40B4-BE49-F238E27FC236}">
                <a16:creationId xmlns:a16="http://schemas.microsoft.com/office/drawing/2014/main" id="{0C1A287D-221D-F971-A039-542AA53E5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954" y="24238"/>
            <a:ext cx="9636369" cy="28109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CEDCC5A-E912-ADC8-07C1-998C450994C0}"/>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2939143" y="110028"/>
            <a:ext cx="6332577" cy="788349"/>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Key Project Deliverables</a:t>
            </a:r>
            <a:endParaRPr lang="en-US" sz="3600" dirty="0">
              <a:solidFill>
                <a:schemeClr val="accent1">
                  <a:lumMod val="75000"/>
                </a:schemeClr>
              </a:solidFill>
              <a:latin typeface="Times New Roman" panose="02020603050405020304" pitchFamily="18" charset="0"/>
              <a:ea typeface="Playfair Display Bold"/>
              <a:cs typeface="Times New Roman" panose="02020603050405020304" pitchFamily="18" charset="0"/>
            </a:endParaRPr>
          </a:p>
        </p:txBody>
      </p:sp>
      <p:sp>
        <p:nvSpPr>
          <p:cNvPr id="5" name="Shape 2"/>
          <p:cNvSpPr/>
          <p:nvPr/>
        </p:nvSpPr>
        <p:spPr>
          <a:xfrm>
            <a:off x="7858703" y="3626048"/>
            <a:ext cx="7541181" cy="1013222"/>
          </a:xfrm>
          <a:prstGeom prst="rect">
            <a:avLst/>
          </a:prstGeom>
          <a:solidFill>
            <a:srgbClr val="FFFFFF">
              <a:alpha val="4000"/>
            </a:srgbClr>
          </a:solidFill>
          <a:ln/>
        </p:spPr>
        <p:txBody>
          <a:bodyPr/>
          <a:lstStyle/>
          <a:p>
            <a:endParaRPr lang="en-IN"/>
          </a:p>
        </p:txBody>
      </p:sp>
      <p:sp>
        <p:nvSpPr>
          <p:cNvPr id="14" name="TextBox 13">
            <a:extLst>
              <a:ext uri="{FF2B5EF4-FFF2-40B4-BE49-F238E27FC236}">
                <a16:creationId xmlns:a16="http://schemas.microsoft.com/office/drawing/2014/main" id="{CC4D505B-8D03-1A54-8CD0-2E030E0E9E2C}"/>
              </a:ext>
            </a:extLst>
          </p:cNvPr>
          <p:cNvSpPr txBox="1"/>
          <p:nvPr/>
        </p:nvSpPr>
        <p:spPr>
          <a:xfrm>
            <a:off x="2939143" y="1377964"/>
            <a:ext cx="10959738" cy="5016758"/>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structured dataset of handwriting samples and literacy indicators, prepared for machine learning analysis.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and tested models (</a:t>
            </a:r>
            <a:r>
              <a:rPr lang="en-US" altLang="en-US" sz="2000" dirty="0">
                <a:latin typeface="Times New Roman" panose="02020603050405020304" pitchFamily="18" charset="0"/>
                <a:cs typeface="Times New Roman" panose="02020603050405020304" pitchFamily="18" charset="0"/>
              </a:rPr>
              <a:t>i.e.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Decision Tree, Random Forest) for predicting dyslexia and dysgraphia.</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user-friendly, interactive website where users can enter data and receive assessment results.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Infrastructure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robust backend setup using Nodejs, integrated with the machine learning models for real-time analysis using flask server.</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a NoSQL database (e.g., MongoDB) to store user data, assessments, and model results securely.</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Comprehensive documentation of the project, including data sources, model performance, usage instructions, and technical architecture.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and Testing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fully deployed and tested web platform accessible to end users, complete with scalability through Docker containerization.</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Report and Presentation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report summarizing project methodology, findings, and recommendations, along with a presentation for stakeholders.</a:t>
            </a:r>
          </a:p>
        </p:txBody>
      </p:sp>
      <p:pic>
        <p:nvPicPr>
          <p:cNvPr id="5123" name="Picture 3" descr="29 years with dyslexia and counting">
            <a:extLst>
              <a:ext uri="{FF2B5EF4-FFF2-40B4-BE49-F238E27FC236}">
                <a16:creationId xmlns:a16="http://schemas.microsoft.com/office/drawing/2014/main" id="{F8B99A72-B8F9-E59A-62F4-600CC051B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211408" y="1316412"/>
            <a:ext cx="8096250" cy="5447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E0C7F82-6740-6889-2D32-D0BC8131C187}"/>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051590" y="890954"/>
            <a:ext cx="6946583" cy="708779"/>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pitchFamily="34" charset="-122"/>
                <a:cs typeface="Times New Roman" panose="02020603050405020304" pitchFamily="18" charset="0"/>
              </a:rPr>
              <a:t>Next Steps and Conclusion</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hape 1"/>
          <p:cNvSpPr/>
          <p:nvPr/>
        </p:nvSpPr>
        <p:spPr>
          <a:xfrm>
            <a:off x="6280190" y="2946678"/>
            <a:ext cx="510302" cy="510302"/>
          </a:xfrm>
          <a:prstGeom prst="roundRect">
            <a:avLst>
              <a:gd name="adj" fmla="val 6667"/>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5" name="Text 2"/>
          <p:cNvSpPr/>
          <p:nvPr/>
        </p:nvSpPr>
        <p:spPr>
          <a:xfrm>
            <a:off x="6470094" y="3031688"/>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Times New Roman" panose="02020603050405020304" pitchFamily="18" charset="0"/>
                <a:ea typeface="Playfair Display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Times New Roman" panose="02020603050405020304" pitchFamily="18" charset="0"/>
                <a:ea typeface="Playfair Display Bold" pitchFamily="34" charset="-122"/>
                <a:cs typeface="Times New Roman" panose="02020603050405020304" pitchFamily="18" charset="0"/>
              </a:rPr>
              <a:t>Individual Assessments</a:t>
            </a:r>
          </a:p>
        </p:txBody>
      </p:sp>
      <p:sp>
        <p:nvSpPr>
          <p:cNvPr id="7" name="Text 4"/>
          <p:cNvSpPr/>
          <p:nvPr/>
        </p:nvSpPr>
        <p:spPr>
          <a:xfrm>
            <a:off x="7017306"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Times New Roman" panose="02020603050405020304" pitchFamily="18" charset="0"/>
                <a:ea typeface="Open Sans" pitchFamily="34" charset="-122"/>
                <a:cs typeface="Times New Roman" panose="02020603050405020304" pitchFamily="18" charset="0"/>
              </a:rPr>
              <a:t>Conducting personalized assessments using the model to identify specific areas of difficulty and strength for each individual.</a:t>
            </a:r>
          </a:p>
        </p:txBody>
      </p:sp>
      <p:sp>
        <p:nvSpPr>
          <p:cNvPr id="8" name="Shape 5"/>
          <p:cNvSpPr/>
          <p:nvPr/>
        </p:nvSpPr>
        <p:spPr>
          <a:xfrm>
            <a:off x="10171867" y="2946678"/>
            <a:ext cx="510302" cy="510302"/>
          </a:xfrm>
          <a:prstGeom prst="roundRect">
            <a:avLst>
              <a:gd name="adj" fmla="val 6667"/>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9" name="Text 6"/>
          <p:cNvSpPr/>
          <p:nvPr/>
        </p:nvSpPr>
        <p:spPr>
          <a:xfrm>
            <a:off x="10337959" y="3031688"/>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Times New Roman" panose="02020603050405020304" pitchFamily="18" charset="0"/>
                <a:ea typeface="Playfair Display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10" name="Text 7"/>
          <p:cNvSpPr/>
          <p:nvPr/>
        </p:nvSpPr>
        <p:spPr>
          <a:xfrm>
            <a:off x="10908983" y="294667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Times New Roman" panose="02020603050405020304" pitchFamily="18" charset="0"/>
                <a:ea typeface="Playfair Display Bold" pitchFamily="34" charset="-122"/>
                <a:cs typeface="Times New Roman" panose="02020603050405020304" pitchFamily="18" charset="0"/>
              </a:rPr>
              <a:t>Intervention Planning</a:t>
            </a:r>
          </a:p>
        </p:txBody>
      </p:sp>
      <p:sp>
        <p:nvSpPr>
          <p:cNvPr id="11" name="Text 8"/>
          <p:cNvSpPr/>
          <p:nvPr/>
        </p:nvSpPr>
        <p:spPr>
          <a:xfrm>
            <a:off x="10908983"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Times New Roman" panose="02020603050405020304" pitchFamily="18" charset="0"/>
                <a:ea typeface="Open Sans" pitchFamily="34" charset="-122"/>
                <a:cs typeface="Times New Roman" panose="02020603050405020304" pitchFamily="18" charset="0"/>
              </a:rPr>
              <a:t>Developing targeted intervention plans based on the model's predictions to improve learning outcomes and literacy skills.</a:t>
            </a:r>
          </a:p>
        </p:txBody>
      </p:sp>
      <p:sp>
        <p:nvSpPr>
          <p:cNvPr id="12" name="Shape 9"/>
          <p:cNvSpPr/>
          <p:nvPr/>
        </p:nvSpPr>
        <p:spPr>
          <a:xfrm>
            <a:off x="6280190" y="5370671"/>
            <a:ext cx="510302" cy="510302"/>
          </a:xfrm>
          <a:prstGeom prst="roundRect">
            <a:avLst>
              <a:gd name="adj" fmla="val 6667"/>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3" name="Text 10"/>
          <p:cNvSpPr/>
          <p:nvPr/>
        </p:nvSpPr>
        <p:spPr>
          <a:xfrm>
            <a:off x="6452235" y="5455682"/>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Times New Roman" panose="02020603050405020304" pitchFamily="18" charset="0"/>
                <a:ea typeface="Playfair Display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Times New Roman" panose="02020603050405020304" pitchFamily="18" charset="0"/>
                <a:ea typeface="Playfair Display Bold" pitchFamily="34" charset="-122"/>
                <a:cs typeface="Times New Roman" panose="02020603050405020304" pitchFamily="18" charset="0"/>
              </a:rPr>
              <a:t>Educator Support</a:t>
            </a:r>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Times New Roman" panose="02020603050405020304" pitchFamily="18" charset="0"/>
                <a:ea typeface="Open Sans" pitchFamily="34" charset="-122"/>
                <a:cs typeface="Times New Roman" panose="02020603050405020304" pitchFamily="18" charset="0"/>
              </a:rPr>
              <a:t>Providing educators with valuable insights from the model to enhance teaching strategies and tailor support for students.</a:t>
            </a:r>
          </a:p>
        </p:txBody>
      </p:sp>
      <p:pic>
        <p:nvPicPr>
          <p:cNvPr id="6146" name="Picture 2" descr="Assisting Students Who Struggle With Reversals">
            <a:extLst>
              <a:ext uri="{FF2B5EF4-FFF2-40B4-BE49-F238E27FC236}">
                <a16:creationId xmlns:a16="http://schemas.microsoft.com/office/drawing/2014/main" id="{20C1C3B1-0972-5C0D-884D-8275933EED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04" t="7209" r="13656" b="7884"/>
          <a:stretch/>
        </p:blipFill>
        <p:spPr bwMode="auto">
          <a:xfrm>
            <a:off x="128953" y="890954"/>
            <a:ext cx="4808807" cy="66938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BA524E8-1045-676D-90C0-201C79F5BE2F}"/>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01805" y="133815"/>
            <a:ext cx="5962575" cy="767885"/>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pitchFamily="34" charset="-122"/>
                <a:cs typeface="Times New Roman" panose="02020603050405020304" pitchFamily="18" charset="0"/>
              </a:rPr>
              <a:t>Project Abstract</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 1"/>
          <p:cNvSpPr/>
          <p:nvPr/>
        </p:nvSpPr>
        <p:spPr>
          <a:xfrm>
            <a:off x="501805" y="1029765"/>
            <a:ext cx="3015708" cy="2421359"/>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Overview</a:t>
            </a:r>
            <a:endParaRPr lang="en-US" sz="2200" dirty="0"/>
          </a:p>
        </p:txBody>
      </p:sp>
      <p:sp>
        <p:nvSpPr>
          <p:cNvPr id="4" name="Text 2"/>
          <p:cNvSpPr/>
          <p:nvPr/>
        </p:nvSpPr>
        <p:spPr>
          <a:xfrm>
            <a:off x="501805" y="1717289"/>
            <a:ext cx="4369453" cy="5996922"/>
          </a:xfrm>
          <a:prstGeom prst="rect">
            <a:avLst/>
          </a:prstGeom>
          <a:noFill/>
          <a:ln/>
        </p:spPr>
        <p:txBody>
          <a:bodyPr wrap="square" lIns="0" tIns="0" rIns="0" bIns="0" rtlCol="0" anchor="t"/>
          <a:lstStyle/>
          <a:p>
            <a:pPr algn="just">
              <a:lnSpc>
                <a:spcPts val="2850"/>
              </a:lnSpc>
            </a:pP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This project is aimed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predict likelihood of Dyslexia/Dysgraphia (</a:t>
            </a:r>
            <a:r>
              <a:rPr lang="en-US" sz="1600" dirty="0">
                <a:latin typeface="Times New Roman" panose="02020603050405020304" pitchFamily="18" charset="0"/>
                <a:ea typeface="MS Mincho" panose="02020609040205080304" pitchFamily="49" charset="-128"/>
                <a:cs typeface="Times New Roman" panose="02020603050405020304" pitchFamily="18" charset="0"/>
              </a:rPr>
              <a:t>reading &amp; writing disabilities in persons with Specific Learning Disabilities)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850"/>
              </a:lnSpc>
            </a:pP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Reading and writing disabilities, such as dyslexia </a:t>
            </a:r>
            <a:r>
              <a:rPr lang="en-US" sz="1750" dirty="0">
                <a:latin typeface="Times New Roman" panose="02020603050405020304" pitchFamily="18" charset="0"/>
                <a:cs typeface="Times New Roman" panose="02020603050405020304" pitchFamily="18" charset="0"/>
              </a:rPr>
              <a:t>and</a:t>
            </a: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 dysgraphia, hinder individuals' abilities to acquire and use literacy skills effectively. These challenges impact academic performance and daily functioning. Early identification and targeted interventions are crucial for supporting individuals with these disabilities. Technological advancements, particularly in machine learning, offer promising avenues for improving assessment and intervention strategies. By analyzing language patterns and cognitive processes, researchers aim to develop personalized approaches to address the diverse needs of those with reading and writing disabilities, promoting their academic success and overall well-being.</a:t>
            </a:r>
            <a:endParaRPr lang="en-US" sz="1600" dirty="0">
              <a:latin typeface="Times New Roman" panose="02020603050405020304" pitchFamily="18" charset="0"/>
              <a:cs typeface="Times New Roman" panose="02020603050405020304" pitchFamily="18" charset="0"/>
            </a:endParaRPr>
          </a:p>
          <a:p>
            <a:pPr marL="0" indent="0" algn="just">
              <a:lnSpc>
                <a:spcPts val="2850"/>
              </a:lnSpc>
              <a:buNone/>
            </a:pPr>
            <a:endParaRPr lang="en-US" sz="2400" dirty="0">
              <a:latin typeface="Times New Roman" panose="02020603050405020304" pitchFamily="18" charset="0"/>
              <a:cs typeface="Times New Roman" panose="02020603050405020304" pitchFamily="18" charset="0"/>
            </a:endParaRPr>
          </a:p>
        </p:txBody>
      </p:sp>
      <p:sp>
        <p:nvSpPr>
          <p:cNvPr id="5" name="Text 3"/>
          <p:cNvSpPr/>
          <p:nvPr/>
        </p:nvSpPr>
        <p:spPr>
          <a:xfrm>
            <a:off x="5386208" y="1029763"/>
            <a:ext cx="3015708" cy="2421359"/>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Key Objectives</a:t>
            </a:r>
            <a:endParaRPr lang="en-US" sz="2200" dirty="0"/>
          </a:p>
        </p:txBody>
      </p:sp>
      <p:sp>
        <p:nvSpPr>
          <p:cNvPr id="6" name="Text 4"/>
          <p:cNvSpPr/>
          <p:nvPr/>
        </p:nvSpPr>
        <p:spPr>
          <a:xfrm>
            <a:off x="5386208" y="1717289"/>
            <a:ext cx="4209475" cy="5887843"/>
          </a:xfrm>
          <a:prstGeom prst="rect">
            <a:avLst/>
          </a:prstGeom>
          <a:noFill/>
          <a:ln/>
        </p:spPr>
        <p:txBody>
          <a:bodyPr wrap="square" lIns="0" tIns="0" rIns="0" bIns="0" rtlCol="0" anchor="t"/>
          <a:lstStyle/>
          <a:p>
            <a:pPr marL="0" indent="0" algn="just">
              <a:lnSpc>
                <a:spcPts val="2850"/>
              </a:lnSpc>
              <a:buNone/>
            </a:pPr>
            <a:r>
              <a:rPr lang="en-US" sz="1600" b="1" dirty="0">
                <a:latin typeface="Times New Roman" panose="02020603050405020304" pitchFamily="18" charset="0"/>
                <a:cs typeface="Times New Roman" panose="02020603050405020304" pitchFamily="18" charset="0"/>
              </a:rPr>
              <a:t>1. Early Intervention</a:t>
            </a:r>
          </a:p>
          <a:p>
            <a:pPr marL="0" indent="0" algn="just">
              <a:lnSpc>
                <a:spcPts val="2850"/>
              </a:lnSpc>
              <a:buNone/>
            </a:pPr>
            <a:r>
              <a:rPr lang="en-US" sz="1600" dirty="0">
                <a:latin typeface="Times New Roman" panose="02020603050405020304" pitchFamily="18" charset="0"/>
                <a:cs typeface="Times New Roman" panose="02020603050405020304" pitchFamily="18" charset="0"/>
              </a:rPr>
              <a:t>Utilizing prediction models for early identification and targeted intervention strategies for children with reading and writing disabilities.</a:t>
            </a:r>
          </a:p>
          <a:p>
            <a:pPr marL="0" indent="0" algn="just">
              <a:lnSpc>
                <a:spcPts val="2850"/>
              </a:lnSpc>
              <a:buNone/>
            </a:pPr>
            <a:endParaRPr lang="en-US" sz="1600" dirty="0">
              <a:latin typeface="Times New Roman" panose="02020603050405020304" pitchFamily="18" charset="0"/>
              <a:cs typeface="Times New Roman" panose="02020603050405020304" pitchFamily="18" charset="0"/>
            </a:endParaRPr>
          </a:p>
          <a:p>
            <a:pPr marL="0" indent="0" algn="just">
              <a:lnSpc>
                <a:spcPts val="2850"/>
              </a:lnSpc>
              <a:buNone/>
            </a:pPr>
            <a:r>
              <a:rPr lang="en-US" sz="1600" b="1" dirty="0">
                <a:latin typeface="Times New Roman" panose="02020603050405020304" pitchFamily="18" charset="0"/>
                <a:cs typeface="Times New Roman" panose="02020603050405020304" pitchFamily="18" charset="0"/>
              </a:rPr>
              <a:t>2. Personalized Learning</a:t>
            </a:r>
          </a:p>
          <a:p>
            <a:pPr algn="just">
              <a:lnSpc>
                <a:spcPts val="2850"/>
              </a:lnSpc>
            </a:pP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Enhancing evidence-based practices using predictive models to improve the overall efficacy of support programs.</a:t>
            </a:r>
          </a:p>
          <a:p>
            <a:pPr algn="just">
              <a:lnSpc>
                <a:spcPts val="2850"/>
              </a:lnSpc>
            </a:pPr>
            <a:endParaRPr lang="en-US" sz="1600" dirty="0">
              <a:solidFill>
                <a:srgbClr val="3C3939"/>
              </a:solidFill>
              <a:latin typeface="Times New Roman" panose="02020603050405020304" pitchFamily="18" charset="0"/>
              <a:ea typeface="Roboto" pitchFamily="34" charset="-122"/>
              <a:cs typeface="Times New Roman" panose="02020603050405020304" pitchFamily="18" charset="0"/>
            </a:endParaRPr>
          </a:p>
          <a:p>
            <a:pPr marL="0" indent="0" algn="just">
              <a:lnSpc>
                <a:spcPts val="2850"/>
              </a:lnSpc>
              <a:buNone/>
            </a:pPr>
            <a:r>
              <a:rPr lang="en-US" sz="1600" b="1" dirty="0">
                <a:latin typeface="Times New Roman" panose="02020603050405020304" pitchFamily="18" charset="0"/>
                <a:cs typeface="Times New Roman" panose="02020603050405020304" pitchFamily="18" charset="0"/>
              </a:rPr>
              <a:t>3. Accessible Assessment</a:t>
            </a:r>
          </a:p>
          <a:p>
            <a:pPr marL="0" indent="0" algn="just">
              <a:lnSpc>
                <a:spcPts val="2850"/>
              </a:lnSpc>
              <a:buNone/>
            </a:pPr>
            <a:r>
              <a:rPr lang="en-US" sz="1600" dirty="0">
                <a:latin typeface="Times New Roman" panose="02020603050405020304" pitchFamily="18" charset="0"/>
                <a:cs typeface="Times New Roman" panose="02020603050405020304" pitchFamily="18" charset="0"/>
              </a:rPr>
              <a:t>One of the main focuses of the project is to have a simple and accessible approach to checking for learning disabilities for anybody teachers, parents or even the individuals themselves.</a:t>
            </a:r>
          </a:p>
          <a:p>
            <a:pPr marL="0" indent="0" algn="just">
              <a:lnSpc>
                <a:spcPts val="2850"/>
              </a:lnSpc>
              <a:buNone/>
            </a:pPr>
            <a:endParaRPr lang="en-US" sz="1600" dirty="0">
              <a:latin typeface="Times New Roman" panose="02020603050405020304" pitchFamily="18" charset="0"/>
              <a:cs typeface="Times New Roman" panose="02020603050405020304" pitchFamily="18" charset="0"/>
            </a:endParaRPr>
          </a:p>
          <a:p>
            <a:pPr marL="0" indent="0" algn="just">
              <a:lnSpc>
                <a:spcPts val="2850"/>
              </a:lnSpc>
              <a:buNone/>
            </a:pPr>
            <a:endParaRPr lang="en-US" sz="1600" dirty="0">
              <a:latin typeface="Times New Roman" panose="02020603050405020304" pitchFamily="18" charset="0"/>
              <a:cs typeface="Times New Roman" panose="02020603050405020304" pitchFamily="18" charset="0"/>
            </a:endParaRPr>
          </a:p>
        </p:txBody>
      </p:sp>
      <p:sp>
        <p:nvSpPr>
          <p:cNvPr id="7" name="Text 5"/>
          <p:cNvSpPr/>
          <p:nvPr/>
        </p:nvSpPr>
        <p:spPr>
          <a:xfrm>
            <a:off x="10080706" y="1029764"/>
            <a:ext cx="3015708" cy="2421359"/>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a:ea typeface="Playfair Display Bold" pitchFamily="34" charset="-122"/>
                <a:cs typeface="Playfair Display Bold" pitchFamily="34" charset="-120"/>
              </a:rPr>
              <a:t>Approach</a:t>
            </a:r>
            <a:endParaRPr lang="en-US" sz="2200" dirty="0">
              <a:latin typeface="Playfair Display Bold"/>
            </a:endParaRPr>
          </a:p>
        </p:txBody>
      </p:sp>
      <p:sp>
        <p:nvSpPr>
          <p:cNvPr id="8" name="Text 6"/>
          <p:cNvSpPr/>
          <p:nvPr/>
        </p:nvSpPr>
        <p:spPr>
          <a:xfrm>
            <a:off x="9872067" y="1717289"/>
            <a:ext cx="3978116" cy="3949730"/>
          </a:xfrm>
          <a:prstGeom prst="rect">
            <a:avLst/>
          </a:prstGeom>
          <a:noFill/>
          <a:ln/>
        </p:spPr>
        <p:txBody>
          <a:bodyPr wrap="square" lIns="0" tIns="0" rIns="0" bIns="0" rtlCol="0" anchor="t"/>
          <a:lstStyle/>
          <a:p>
            <a:pPr marL="0" indent="0">
              <a:lnSpc>
                <a:spcPts val="2799"/>
              </a:lnSpc>
              <a:buNone/>
            </a:pPr>
            <a:endParaRPr lang="en-US" sz="175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4772E50-CE1C-3CFF-7D7E-5AFB912EF7D0}"/>
              </a:ext>
            </a:extLst>
          </p:cNvPr>
          <p:cNvSpPr txBox="1"/>
          <p:nvPr/>
        </p:nvSpPr>
        <p:spPr>
          <a:xfrm>
            <a:off x="9905887" y="1827223"/>
            <a:ext cx="3978116" cy="5016758"/>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Identification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the need for early detection of dyslexia and dysgraphia.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relevant handwriting and reading data for analysis.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and test models (e.g., Logistic Regression, Random Forest) to find the best predictor.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tailored insights and intervention plans.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Platform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web interface for accessibility.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Docker and MongoDB for scalable, flexible deployment.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A5F2F82-92C6-EF90-FD26-13A9A2AC47CB}"/>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591015" y="2965962"/>
            <a:ext cx="6649403" cy="633532"/>
          </a:xfrm>
          <a:prstGeom prst="rect">
            <a:avLst/>
          </a:prstGeom>
          <a:noFill/>
          <a:ln/>
        </p:spPr>
        <p:txBody>
          <a:bodyPr wrap="none" lIns="0" tIns="0" rIns="0" bIns="0" rtlCol="0" anchor="t"/>
          <a:lstStyle/>
          <a:p>
            <a:pPr marL="0" indent="0">
              <a:lnSpc>
                <a:spcPts val="4950"/>
              </a:lnSpc>
              <a:buNone/>
            </a:pPr>
            <a:r>
              <a:rPr lang="en-US" sz="3600" b="1" dirty="0">
                <a:solidFill>
                  <a:schemeClr val="accent1">
                    <a:lumMod val="75000"/>
                  </a:schemeClr>
                </a:solidFill>
                <a:latin typeface="Times New Roman" panose="02020603050405020304" pitchFamily="18" charset="0"/>
                <a:ea typeface="Playfair Display Bold" pitchFamily="34" charset="-122"/>
                <a:cs typeface="Times New Roman" panose="02020603050405020304" pitchFamily="18" charset="0"/>
              </a:rPr>
              <a:t>Project Goals and Objectives</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 6"/>
          <p:cNvSpPr/>
          <p:nvPr/>
        </p:nvSpPr>
        <p:spPr>
          <a:xfrm>
            <a:off x="709612" y="4717852"/>
            <a:ext cx="5802699" cy="1415319"/>
          </a:xfrm>
          <a:prstGeom prst="rect">
            <a:avLst/>
          </a:prstGeom>
          <a:noFill/>
          <a:ln/>
        </p:spPr>
        <p:txBody>
          <a:bodyPr wrap="square" lIns="0" tIns="0" rIns="0" bIns="0" rtlCol="0" anchor="t"/>
          <a:lstStyle/>
          <a:p>
            <a:pPr marL="0" indent="0" algn="r">
              <a:lnSpc>
                <a:spcPts val="2550"/>
              </a:lnSpc>
              <a:buNone/>
            </a:pPr>
            <a:endParaRPr lang="en-US" sz="1550" dirty="0"/>
          </a:p>
        </p:txBody>
      </p:sp>
      <p:sp>
        <p:nvSpPr>
          <p:cNvPr id="14" name="Text 11"/>
          <p:cNvSpPr/>
          <p:nvPr/>
        </p:nvSpPr>
        <p:spPr>
          <a:xfrm>
            <a:off x="591015" y="3772735"/>
            <a:ext cx="13329772" cy="2607350"/>
          </a:xfrm>
          <a:prstGeom prst="rect">
            <a:avLst/>
          </a:prstGeom>
          <a:noFill/>
          <a:ln/>
        </p:spPr>
        <p:txBody>
          <a:bodyPr wrap="square" lIns="0" tIns="0" rIns="0" bIns="0" rtlCol="0" anchor="t"/>
          <a:lstStyle/>
          <a:p>
            <a:pPr marL="0" indent="0" algn="l">
              <a:lnSpc>
                <a:spcPts val="2550"/>
              </a:lnSpc>
              <a:buNone/>
            </a:pPr>
            <a:endParaRPr lang="en-US" sz="1550" dirty="0"/>
          </a:p>
        </p:txBody>
      </p:sp>
      <p:sp>
        <p:nvSpPr>
          <p:cNvPr id="19" name="Text 16"/>
          <p:cNvSpPr/>
          <p:nvPr/>
        </p:nvSpPr>
        <p:spPr>
          <a:xfrm>
            <a:off x="709613" y="6643688"/>
            <a:ext cx="5490448" cy="648653"/>
          </a:xfrm>
          <a:prstGeom prst="rect">
            <a:avLst/>
          </a:prstGeom>
          <a:noFill/>
          <a:ln/>
        </p:spPr>
        <p:txBody>
          <a:bodyPr wrap="square" lIns="0" tIns="0" rIns="0" bIns="0" rtlCol="0" anchor="t"/>
          <a:lstStyle/>
          <a:p>
            <a:pPr marL="0" indent="0" algn="r">
              <a:lnSpc>
                <a:spcPts val="2550"/>
              </a:lnSpc>
              <a:buNone/>
            </a:pPr>
            <a:endParaRPr lang="en-US" sz="1550" dirty="0"/>
          </a:p>
        </p:txBody>
      </p:sp>
      <p:sp>
        <p:nvSpPr>
          <p:cNvPr id="21" name="TextBox 20">
            <a:extLst>
              <a:ext uri="{FF2B5EF4-FFF2-40B4-BE49-F238E27FC236}">
                <a16:creationId xmlns:a16="http://schemas.microsoft.com/office/drawing/2014/main" id="{8705EF50-EF6C-6F86-DD6A-233275426DC4}"/>
              </a:ext>
            </a:extLst>
          </p:cNvPr>
          <p:cNvSpPr txBox="1"/>
          <p:nvPr/>
        </p:nvSpPr>
        <p:spPr>
          <a:xfrm>
            <a:off x="345571" y="3546331"/>
            <a:ext cx="13916530" cy="3684150"/>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Early Detection</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Enable early identification of dyslexia and dysgraphia to support timely intervention.</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Personalized Learning</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Provide individualized insights to tailor learning strategies for users based on specific needs.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Accessible Assessment</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Create an easy-to-use platform for educators, parents, and individuals to assess reading and writing disabilities.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Accurate Predictions</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Use reliable machine learning models to achieve high prediction accuracy for better intervention planning.</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Educator Support</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Equip educators with data-driven insights to improve teaching approaches for students with learning disabilities.</a:t>
            </a:r>
          </a:p>
          <a:p>
            <a:pPr algn="just">
              <a:lnSpc>
                <a:spcPts val="2880"/>
              </a:lnSpc>
            </a:pPr>
            <a:endParaRPr lang="en-IN" sz="2400" dirty="0">
              <a:latin typeface="Times New Roman" panose="02020603050405020304" pitchFamily="18" charset="0"/>
              <a:cs typeface="Times New Roman" panose="02020603050405020304" pitchFamily="18" charset="0"/>
            </a:endParaRPr>
          </a:p>
        </p:txBody>
      </p:sp>
      <p:pic>
        <p:nvPicPr>
          <p:cNvPr id="2051" name="Picture 3" descr="Dyslexia Awareness Month Girl reading a book in glasses with butterflies  around her head Horizontal banner Copy space Dysgraphia dyslexia and  learning difficulties concept ADHD Back to school | Premium AI-generated  image">
            <a:extLst>
              <a:ext uri="{FF2B5EF4-FFF2-40B4-BE49-F238E27FC236}">
                <a16:creationId xmlns:a16="http://schemas.microsoft.com/office/drawing/2014/main" id="{DE54AFE6-1A11-278F-715B-07206FDA2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85" y="0"/>
            <a:ext cx="14284829" cy="27934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CAD843-4577-BAE5-8510-3FDF878CB630}"/>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94A6B-71C6-CA66-3BB8-6E3BC4763C70}"/>
              </a:ext>
            </a:extLst>
          </p:cNvPr>
          <p:cNvSpPr txBox="1"/>
          <p:nvPr/>
        </p:nvSpPr>
        <p:spPr>
          <a:xfrm>
            <a:off x="1410789" y="600891"/>
            <a:ext cx="11011988" cy="2005677"/>
          </a:xfrm>
          <a:prstGeom prst="rect">
            <a:avLst/>
          </a:prstGeom>
          <a:noFill/>
        </p:spPr>
        <p:txBody>
          <a:bodyPr wrap="square" rtlCol="0">
            <a:spAutoFit/>
          </a:bodyPr>
          <a:lstStyle/>
          <a:p>
            <a:pPr marL="0" marR="0" lvl="0" indent="0" algn="l" defTabSz="914400" rtl="0" eaLnBrk="1" fontAlgn="auto" latinLnBrk="0" hangingPunct="1">
              <a:lnSpc>
                <a:spcPts val="525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Playfair Display Bold" pitchFamily="34" charset="-122"/>
                <a:cs typeface="Times New Roman" panose="02020603050405020304" pitchFamily="18" charset="0"/>
              </a:rPr>
              <a:t>Alignment with UN Sustainable Development Goals (SDGs)</a:t>
            </a:r>
            <a:endParaRPr kumimoji="0" lang="en-US" sz="36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endParaRPr>
          </a:p>
          <a:p>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hape 1">
            <a:extLst>
              <a:ext uri="{FF2B5EF4-FFF2-40B4-BE49-F238E27FC236}">
                <a16:creationId xmlns:a16="http://schemas.microsoft.com/office/drawing/2014/main" id="{743B3ADA-E477-6368-4AD0-B09C1170D394}"/>
              </a:ext>
            </a:extLst>
          </p:cNvPr>
          <p:cNvSpPr/>
          <p:nvPr/>
        </p:nvSpPr>
        <p:spPr>
          <a:xfrm>
            <a:off x="922061" y="2945861"/>
            <a:ext cx="5964930" cy="4016642"/>
          </a:xfrm>
          <a:prstGeom prst="roundRect">
            <a:avLst>
              <a:gd name="adj" fmla="val 1681"/>
            </a:avLst>
          </a:prstGeom>
          <a:solidFill>
            <a:srgbClr val="E0E0EC"/>
          </a:solidFill>
          <a:ln/>
        </p:spPr>
        <p:txBody>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39393C"/>
                </a:solidFill>
                <a:effectLst/>
                <a:uLnTx/>
                <a:uFillTx/>
                <a:latin typeface="Times New Roman" panose="02020603050405020304" pitchFamily="18" charset="0"/>
                <a:ea typeface="Playfair Display Bold" pitchFamily="34" charset="-122"/>
                <a:cs typeface="Times New Roman" panose="02020603050405020304" pitchFamily="18" charset="0"/>
              </a:rPr>
              <a:t>SDG 3: Good Health and Well-Being</a:t>
            </a:r>
          </a:p>
          <a:p>
            <a:pPr marL="0" marR="0" lvl="0" indent="0" algn="just" defTabSz="914400" rtl="0" eaLnBrk="1" fontAlgn="auto" latinLnBrk="0" hangingPunct="1">
              <a:lnSpc>
                <a:spcPts val="26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Dyslexia is a common learning disorder that affects individuals' ability to read, write, and spell. By using machine learning algorithms like Random Forest and Decision Trees, the </a:t>
            </a:r>
            <a:r>
              <a:rPr lang="en-US" dirty="0" err="1">
                <a:latin typeface="Times New Roman" panose="02020603050405020304" pitchFamily="18" charset="0"/>
                <a:cs typeface="Times New Roman" panose="02020603050405020304" pitchFamily="18" charset="0"/>
              </a:rPr>
              <a:t>DyslexiLens</a:t>
            </a:r>
            <a:r>
              <a:rPr lang="en-US" dirty="0">
                <a:latin typeface="Times New Roman" panose="02020603050405020304" pitchFamily="18" charset="0"/>
                <a:cs typeface="Times New Roman" panose="02020603050405020304" pitchFamily="18" charset="0"/>
              </a:rPr>
              <a:t> project aims to provide a tool for early detection and intervention. Early diagnosis can significantly improve the quality of life for individuals with dyslexia, enabling them to receive the appropriate support and resources to thrive academically and socially. This project directly contributes to SDG 3 by promoting mental well-being and supporting individuals with learning disabilities in leading healthier, more fulfilling lives.</a:t>
            </a:r>
            <a:endParaRPr lang="en-IN" dirty="0">
              <a:latin typeface="Times New Roman" panose="02020603050405020304" pitchFamily="18" charset="0"/>
              <a:cs typeface="Times New Roman" panose="02020603050405020304" pitchFamily="18" charset="0"/>
            </a:endParaRPr>
          </a:p>
        </p:txBody>
      </p:sp>
      <p:sp>
        <p:nvSpPr>
          <p:cNvPr id="5" name="Shape 1">
            <a:extLst>
              <a:ext uri="{FF2B5EF4-FFF2-40B4-BE49-F238E27FC236}">
                <a16:creationId xmlns:a16="http://schemas.microsoft.com/office/drawing/2014/main" id="{E8B919F3-2B74-2DF2-E582-C6EFCD28A0D8}"/>
              </a:ext>
            </a:extLst>
          </p:cNvPr>
          <p:cNvSpPr/>
          <p:nvPr/>
        </p:nvSpPr>
        <p:spPr>
          <a:xfrm>
            <a:off x="7743410" y="2945861"/>
            <a:ext cx="6299162" cy="4016642"/>
          </a:xfrm>
          <a:prstGeom prst="roundRect">
            <a:avLst>
              <a:gd name="adj" fmla="val 1681"/>
            </a:avLst>
          </a:prstGeom>
          <a:solidFill>
            <a:srgbClr val="E0E0EC"/>
          </a:solidFill>
          <a:ln/>
        </p:spPr>
        <p:txBody>
          <a:bodyPr/>
          <a:lstStyle/>
          <a:p>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SDG 10: Reduced Inequality</a:t>
            </a:r>
          </a:p>
          <a:p>
            <a:endParaRPr lang="en-IN"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Individuals with learning disabilities, such as dyslexia, often face significant barriers to educational success, which can lead to greater social and economic inequalities. </a:t>
            </a:r>
            <a:r>
              <a:rPr lang="en-US" dirty="0" err="1">
                <a:latin typeface="Times New Roman" panose="02020603050405020304" pitchFamily="18" charset="0"/>
                <a:cs typeface="Times New Roman" panose="02020603050405020304" pitchFamily="18" charset="0"/>
              </a:rPr>
              <a:t>DyslexiaLens</a:t>
            </a:r>
            <a:r>
              <a:rPr lang="en-US" dirty="0">
                <a:latin typeface="Times New Roman" panose="02020603050405020304" pitchFamily="18" charset="0"/>
                <a:cs typeface="Times New Roman" panose="02020603050405020304" pitchFamily="18" charset="0"/>
              </a:rPr>
              <a:t> seeks to reduce these inequalities by providing an accessible, affordable tool for early diagnosis, especially in underprivileged regions where educational resources may be scarce. By making dyslexia detection available to a wider audience, this project empowers individuals, regardless of their socio-economic status, to overcome challenges and access the same educational opportunities as their peers, thus helping to reduce inequality in educational outcomes.</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C1E8CEC-7E91-9BE6-B0F8-DE8B5FCF48D3}"/>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250098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CC91F94-DB3A-5CC9-897D-E475742288F8}"/>
              </a:ext>
            </a:extLst>
          </p:cNvPr>
          <p:cNvSpPr>
            <a:spLocks noChangeArrowheads="1"/>
          </p:cNvSpPr>
          <p:nvPr/>
        </p:nvSpPr>
        <p:spPr bwMode="auto">
          <a:xfrm>
            <a:off x="1031966" y="687957"/>
            <a:ext cx="13415554"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Proof of patent publication (Screenshot of Publication)</a:t>
            </a:r>
            <a:endParaRPr kumimoji="0" lang="en-US" altLang="en-US" sz="16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EECE40-F020-BE04-E30B-C51B9BC90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386" y="1547991"/>
            <a:ext cx="8633369" cy="63998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3">
            <a:extLst>
              <a:ext uri="{FF2B5EF4-FFF2-40B4-BE49-F238E27FC236}">
                <a16:creationId xmlns:a16="http://schemas.microsoft.com/office/drawing/2014/main" id="{4929BCAC-CABD-DDCA-8D9E-37D3CC583C2A}"/>
              </a:ext>
            </a:extLst>
          </p:cNvPr>
          <p:cNvSpPr>
            <a:spLocks noChangeArrowheads="1"/>
          </p:cNvSpPr>
          <p:nvPr/>
        </p:nvSpPr>
        <p:spPr bwMode="auto">
          <a:xfrm>
            <a:off x="1031966" y="602107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84649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49379" y="761048"/>
            <a:ext cx="8629752" cy="1514712"/>
          </a:xfrm>
          <a:prstGeom prst="rect">
            <a:avLst/>
          </a:prstGeom>
          <a:noFill/>
          <a:ln/>
        </p:spPr>
        <p:txBody>
          <a:bodyPr wrap="square" lIns="0" tIns="0" rIns="0" bIns="0" rtlCol="0" anchor="t"/>
          <a:lstStyle/>
          <a:p>
            <a:pPr marL="0" indent="0">
              <a:lnSpc>
                <a:spcPts val="5250"/>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Understanding the Impact of Reading &amp; Writing Disabilities</a:t>
            </a:r>
          </a:p>
        </p:txBody>
      </p:sp>
      <p:sp>
        <p:nvSpPr>
          <p:cNvPr id="7" name="Shape 4"/>
          <p:cNvSpPr/>
          <p:nvPr/>
        </p:nvSpPr>
        <p:spPr>
          <a:xfrm>
            <a:off x="4679037" y="2387283"/>
            <a:ext cx="3795890" cy="2445974"/>
          </a:xfrm>
          <a:prstGeom prst="roundRect">
            <a:avLst>
              <a:gd name="adj" fmla="val 1681"/>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8" name="Text 5"/>
          <p:cNvSpPr/>
          <p:nvPr/>
        </p:nvSpPr>
        <p:spPr>
          <a:xfrm>
            <a:off x="4893112" y="2601357"/>
            <a:ext cx="2815590"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rPr>
              <a:t>Supportive Interventions</a:t>
            </a:r>
          </a:p>
        </p:txBody>
      </p:sp>
      <p:sp>
        <p:nvSpPr>
          <p:cNvPr id="9" name="Text 6"/>
          <p:cNvSpPr/>
          <p:nvPr/>
        </p:nvSpPr>
        <p:spPr>
          <a:xfrm>
            <a:off x="4893112" y="3064391"/>
            <a:ext cx="3287435" cy="685324"/>
          </a:xfrm>
          <a:prstGeom prst="rect">
            <a:avLst/>
          </a:prstGeom>
          <a:noFill/>
          <a:ln/>
        </p:spPr>
        <p:txBody>
          <a:bodyPr wrap="square" lIns="0" tIns="0" rIns="0" bIns="0" rtlCol="0" anchor="t"/>
          <a:lstStyle/>
          <a:p>
            <a:pPr marL="0" indent="0">
              <a:lnSpc>
                <a:spcPts val="2650"/>
              </a:lnSpc>
              <a:buNone/>
            </a:pPr>
            <a:r>
              <a:rPr lang="en-US" sz="1650" dirty="0">
                <a:solidFill>
                  <a:srgbClr val="39393C"/>
                </a:solidFill>
                <a:latin typeface="Times New Roman" panose="02020603050405020304" pitchFamily="18" charset="0"/>
                <a:ea typeface="Open Sans" pitchFamily="34" charset="-122"/>
                <a:cs typeface="Times New Roman" panose="02020603050405020304" pitchFamily="18" charset="0"/>
              </a:rPr>
              <a:t>Investigating various intervention strategies to improve literacy skills and enhance the overall quality of life for individuals with disabilities.</a:t>
            </a:r>
          </a:p>
        </p:txBody>
      </p:sp>
      <p:sp>
        <p:nvSpPr>
          <p:cNvPr id="10" name="Shape 7"/>
          <p:cNvSpPr/>
          <p:nvPr/>
        </p:nvSpPr>
        <p:spPr>
          <a:xfrm>
            <a:off x="485589" y="2387283"/>
            <a:ext cx="3715583" cy="2568852"/>
          </a:xfrm>
          <a:prstGeom prst="roundRect">
            <a:avLst>
              <a:gd name="adj" fmla="val 1425"/>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1" name="Text 8"/>
          <p:cNvSpPr/>
          <p:nvPr/>
        </p:nvSpPr>
        <p:spPr>
          <a:xfrm>
            <a:off x="771109" y="2501696"/>
            <a:ext cx="2676644"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rPr>
              <a:t>Psychosocial Effects</a:t>
            </a:r>
          </a:p>
        </p:txBody>
      </p:sp>
      <p:sp>
        <p:nvSpPr>
          <p:cNvPr id="12" name="Text 9"/>
          <p:cNvSpPr/>
          <p:nvPr/>
        </p:nvSpPr>
        <p:spPr>
          <a:xfrm>
            <a:off x="699664" y="2916523"/>
            <a:ext cx="3287435" cy="1027986"/>
          </a:xfrm>
          <a:prstGeom prst="rect">
            <a:avLst/>
          </a:prstGeom>
          <a:noFill/>
          <a:ln/>
        </p:spPr>
        <p:txBody>
          <a:bodyPr wrap="square" lIns="0" tIns="0" rIns="0" bIns="0" rtlCol="0" anchor="t"/>
          <a:lstStyle/>
          <a:p>
            <a:pPr marL="0" indent="0">
              <a:lnSpc>
                <a:spcPts val="2650"/>
              </a:lnSpc>
              <a:buNone/>
            </a:pPr>
            <a:r>
              <a:rPr lang="en-US" sz="1650" dirty="0">
                <a:solidFill>
                  <a:srgbClr val="39393C"/>
                </a:solidFill>
                <a:latin typeface="Times New Roman" panose="02020603050405020304" pitchFamily="18" charset="0"/>
                <a:ea typeface="Open Sans" pitchFamily="34" charset="-122"/>
                <a:cs typeface="Times New Roman" panose="02020603050405020304" pitchFamily="18" charset="0"/>
              </a:rPr>
              <a:t>Understanding the emotional and psychological impact of these disabilities on individuals, emphasizing the importance of a holistic approach to support.</a:t>
            </a:r>
          </a:p>
        </p:txBody>
      </p:sp>
      <p:sp>
        <p:nvSpPr>
          <p:cNvPr id="13" name="Shape 10"/>
          <p:cNvSpPr/>
          <p:nvPr/>
        </p:nvSpPr>
        <p:spPr>
          <a:xfrm>
            <a:off x="405282" y="5086526"/>
            <a:ext cx="3795890" cy="2881086"/>
          </a:xfrm>
          <a:prstGeom prst="roundRect">
            <a:avLst>
              <a:gd name="adj" fmla="val 1425"/>
            </a:avLst>
          </a:prstGeom>
          <a:solidFill>
            <a:srgbClr val="E0E0EC"/>
          </a:solidFill>
          <a:ln/>
        </p:spPr>
        <p:txBody>
          <a:bodyPr/>
          <a:lstStyle/>
          <a:p>
            <a:endParaRPr lang="en-IN"/>
          </a:p>
        </p:txBody>
      </p:sp>
      <p:sp>
        <p:nvSpPr>
          <p:cNvPr id="14" name="Text 11"/>
          <p:cNvSpPr/>
          <p:nvPr/>
        </p:nvSpPr>
        <p:spPr>
          <a:xfrm>
            <a:off x="619357" y="5166787"/>
            <a:ext cx="3287435" cy="466458"/>
          </a:xfrm>
          <a:prstGeom prst="rect">
            <a:avLst/>
          </a:prstGeom>
          <a:noFill/>
          <a:ln/>
        </p:spPr>
        <p:txBody>
          <a:bodyPr wrap="square" lIns="0" tIns="0" rIns="0" bIns="0" rtlCol="0" anchor="t"/>
          <a:lstStyle/>
          <a:p>
            <a:pPr marL="0" indent="0">
              <a:lnSpc>
                <a:spcPts val="2600"/>
              </a:lnSpc>
              <a:buNone/>
            </a:pPr>
            <a:r>
              <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rPr>
              <a:t>Challenges Faced</a:t>
            </a:r>
          </a:p>
          <a:p>
            <a:pPr marL="0" indent="0">
              <a:lnSpc>
                <a:spcPts val="2600"/>
              </a:lnSpc>
              <a:buNone/>
            </a:pPr>
            <a:endPar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endParaRPr>
          </a:p>
        </p:txBody>
      </p:sp>
      <p:sp>
        <p:nvSpPr>
          <p:cNvPr id="15" name="Text 12"/>
          <p:cNvSpPr/>
          <p:nvPr/>
        </p:nvSpPr>
        <p:spPr>
          <a:xfrm>
            <a:off x="619357" y="5713506"/>
            <a:ext cx="3287435" cy="1027986"/>
          </a:xfrm>
          <a:prstGeom prst="rect">
            <a:avLst/>
          </a:prstGeom>
          <a:noFill/>
          <a:ln/>
        </p:spPr>
        <p:txBody>
          <a:bodyPr wrap="square" lIns="0" tIns="0" rIns="0" bIns="0" rtlCol="0" anchor="t"/>
          <a:lstStyle/>
          <a:p>
            <a:pPr marL="0" indent="0">
              <a:lnSpc>
                <a:spcPts val="2650"/>
              </a:lnSpc>
              <a:buNone/>
            </a:pPr>
            <a:r>
              <a:rPr lang="en-US" sz="1650" dirty="0">
                <a:solidFill>
                  <a:srgbClr val="39393C"/>
                </a:solidFill>
                <a:latin typeface="Times New Roman" panose="02020603050405020304" pitchFamily="18" charset="0"/>
                <a:ea typeface="Open Sans" pitchFamily="34" charset="-122"/>
                <a:cs typeface="Times New Roman" panose="02020603050405020304" pitchFamily="18" charset="0"/>
              </a:rPr>
              <a:t>Exploring the daily struggles individuals face due to reading and writing disabilities, highlighting the impact on learning and confidence.</a:t>
            </a:r>
          </a:p>
        </p:txBody>
      </p:sp>
      <p:pic>
        <p:nvPicPr>
          <p:cNvPr id="17" name="Image 0" descr="preencoded.png">
            <a:extLst>
              <a:ext uri="{FF2B5EF4-FFF2-40B4-BE49-F238E27FC236}">
                <a16:creationId xmlns:a16="http://schemas.microsoft.com/office/drawing/2014/main" id="{CAFF0905-2852-A6BD-C47A-EB6663AED298}"/>
              </a:ext>
            </a:extLst>
          </p:cNvPr>
          <p:cNvPicPr>
            <a:picLocks noChangeAspect="1"/>
          </p:cNvPicPr>
          <p:nvPr/>
        </p:nvPicPr>
        <p:blipFill>
          <a:blip r:embed="rId3"/>
          <a:stretch>
            <a:fillRect/>
          </a:stretch>
        </p:blipFill>
        <p:spPr>
          <a:xfrm>
            <a:off x="9846527" y="-26908"/>
            <a:ext cx="4783873"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5294726" y="313509"/>
            <a:ext cx="6175296" cy="743885"/>
          </a:xfrm>
          <a:prstGeom prst="rect">
            <a:avLst/>
          </a:prstGeom>
          <a:noFill/>
          <a:ln/>
        </p:spPr>
        <p:txBody>
          <a:bodyPr wrap="none" lIns="0" tIns="0" rIns="0" bIns="0" rtlCol="0" anchor="t"/>
          <a:lstStyle/>
          <a:p>
            <a:pPr marL="0" indent="0">
              <a:lnSpc>
                <a:spcPts val="4800"/>
              </a:lnSpc>
              <a:buNone/>
            </a:pPr>
            <a:r>
              <a:rPr lang="en-US" sz="38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Methodology and Approach</a:t>
            </a:r>
            <a:endParaRPr lang="en-US" sz="3800" dirty="0">
              <a:solidFill>
                <a:schemeClr val="accent1">
                  <a:lumMod val="75000"/>
                </a:schemeClr>
              </a:solidFill>
              <a:latin typeface="Times New Roman" panose="02020603050405020304" pitchFamily="18" charset="0"/>
              <a:ea typeface="Playfair Display Bold"/>
              <a:cs typeface="Times New Roman" panose="02020603050405020304" pitchFamily="18" charset="0"/>
            </a:endParaRPr>
          </a:p>
        </p:txBody>
      </p:sp>
      <p:sp>
        <p:nvSpPr>
          <p:cNvPr id="16" name="TextBox 15">
            <a:extLst>
              <a:ext uri="{FF2B5EF4-FFF2-40B4-BE49-F238E27FC236}">
                <a16:creationId xmlns:a16="http://schemas.microsoft.com/office/drawing/2014/main" id="{536FA857-2716-D68D-B2B4-EDD1C746C7D8}"/>
              </a:ext>
            </a:extLst>
          </p:cNvPr>
          <p:cNvSpPr txBox="1"/>
          <p:nvPr/>
        </p:nvSpPr>
        <p:spPr>
          <a:xfrm>
            <a:off x="4088675" y="1312985"/>
            <a:ext cx="10136776" cy="563231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data on handwriting samples and other literacy indicators for individuals with potential dyslexia or dysgraphia. (Source – Kaggle)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preprocess the data, handling missing values and standardizing features.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machine learning models, such as Decision Tree,</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Random Forest, to predict learning disabilities.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each model's accuracy using metrics like confusion matrices to identify the most effective predictor.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user-friendly web interface where users can input data and view results, with backend support for model deployment.</a:t>
            </a:r>
          </a:p>
        </p:txBody>
      </p:sp>
      <p:pic>
        <p:nvPicPr>
          <p:cNvPr id="18" name="Image 0" descr="preencoded.png">
            <a:extLst>
              <a:ext uri="{FF2B5EF4-FFF2-40B4-BE49-F238E27FC236}">
                <a16:creationId xmlns:a16="http://schemas.microsoft.com/office/drawing/2014/main" id="{F6B2D449-A7AC-F9DB-C99B-35DCAB58D24D}"/>
              </a:ext>
            </a:extLst>
          </p:cNvPr>
          <p:cNvPicPr>
            <a:picLocks noChangeAspect="1"/>
          </p:cNvPicPr>
          <p:nvPr/>
        </p:nvPicPr>
        <p:blipFill>
          <a:blip r:embed="rId3"/>
          <a:stretch>
            <a:fillRect/>
          </a:stretch>
        </p:blipFill>
        <p:spPr>
          <a:xfrm>
            <a:off x="152400" y="0"/>
            <a:ext cx="3657600" cy="8229600"/>
          </a:xfrm>
          <a:prstGeom prst="rect">
            <a:avLst/>
          </a:prstGeom>
        </p:spPr>
      </p:pic>
      <p:sp>
        <p:nvSpPr>
          <p:cNvPr id="2" name="Rectangle 1">
            <a:extLst>
              <a:ext uri="{FF2B5EF4-FFF2-40B4-BE49-F238E27FC236}">
                <a16:creationId xmlns:a16="http://schemas.microsoft.com/office/drawing/2014/main" id="{897ACEE8-15EE-84F3-BF6A-79A97EDE74A2}"/>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1A7DB-CDE0-40F1-0B11-200E83124911}"/>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C44D793D-905A-02FB-209B-348062A55BD0}"/>
              </a:ext>
            </a:extLst>
          </p:cNvPr>
          <p:cNvSpPr/>
          <p:nvPr/>
        </p:nvSpPr>
        <p:spPr>
          <a:xfrm>
            <a:off x="5294726" y="169817"/>
            <a:ext cx="6175296" cy="887577"/>
          </a:xfrm>
          <a:prstGeom prst="rect">
            <a:avLst/>
          </a:prstGeom>
          <a:noFill/>
          <a:ln/>
        </p:spPr>
        <p:txBody>
          <a:bodyPr wrap="none" lIns="0" tIns="0" rIns="0" bIns="0" rtlCol="0" anchor="t"/>
          <a:lstStyle/>
          <a:p>
            <a:pPr marL="0" indent="0">
              <a:lnSpc>
                <a:spcPts val="4800"/>
              </a:lnSpc>
              <a:buNone/>
            </a:pPr>
            <a:r>
              <a:rPr lang="en-US" sz="38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Methodology and Approach</a:t>
            </a:r>
            <a:endParaRPr lang="en-US" sz="3800" dirty="0">
              <a:solidFill>
                <a:schemeClr val="accent1">
                  <a:lumMod val="75000"/>
                </a:schemeClr>
              </a:solidFill>
              <a:latin typeface="Times New Roman" panose="02020603050405020304" pitchFamily="18" charset="0"/>
              <a:ea typeface="Playfair Display Bold"/>
              <a:cs typeface="Times New Roman" panose="02020603050405020304" pitchFamily="18" charset="0"/>
            </a:endParaRPr>
          </a:p>
        </p:txBody>
      </p:sp>
      <p:pic>
        <p:nvPicPr>
          <p:cNvPr id="18" name="Image 0" descr="preencoded.png">
            <a:extLst>
              <a:ext uri="{FF2B5EF4-FFF2-40B4-BE49-F238E27FC236}">
                <a16:creationId xmlns:a16="http://schemas.microsoft.com/office/drawing/2014/main" id="{EF45C47C-AE96-3228-45C1-FD827315F20E}"/>
              </a:ext>
            </a:extLst>
          </p:cNvPr>
          <p:cNvPicPr>
            <a:picLocks noChangeAspect="1"/>
          </p:cNvPicPr>
          <p:nvPr/>
        </p:nvPicPr>
        <p:blipFill>
          <a:blip r:embed="rId3"/>
          <a:stretch>
            <a:fillRect/>
          </a:stretch>
        </p:blipFill>
        <p:spPr>
          <a:xfrm>
            <a:off x="152400" y="0"/>
            <a:ext cx="3657600" cy="8229600"/>
          </a:xfrm>
          <a:prstGeom prst="rect">
            <a:avLst/>
          </a:prstGeom>
        </p:spPr>
      </p:pic>
      <p:pic>
        <p:nvPicPr>
          <p:cNvPr id="2" name="Picture 1">
            <a:extLst>
              <a:ext uri="{FF2B5EF4-FFF2-40B4-BE49-F238E27FC236}">
                <a16:creationId xmlns:a16="http://schemas.microsoft.com/office/drawing/2014/main" id="{5994348B-0C06-AB62-D932-E136A54E4BD6}"/>
              </a:ext>
            </a:extLst>
          </p:cNvPr>
          <p:cNvPicPr>
            <a:picLocks noChangeAspect="1"/>
          </p:cNvPicPr>
          <p:nvPr/>
        </p:nvPicPr>
        <p:blipFill rotWithShape="1">
          <a:blip r:embed="rId4"/>
          <a:srcRect l="26103" t="19292"/>
          <a:stretch/>
        </p:blipFill>
        <p:spPr>
          <a:xfrm>
            <a:off x="5016137" y="1301208"/>
            <a:ext cx="8791303" cy="6284365"/>
          </a:xfrm>
          <a:prstGeom prst="rect">
            <a:avLst/>
          </a:prstGeom>
          <a:ln w="88900" cap="sq" cmpd="thickThin">
            <a:solidFill>
              <a:srgbClr val="000000"/>
            </a:solidFill>
            <a:prstDash val="solid"/>
            <a:miter lim="800000"/>
          </a:ln>
          <a:effectLst>
            <a:innerShdw blurRad="76200">
              <a:srgbClr val="000000"/>
            </a:innerShdw>
          </a:effectLst>
        </p:spPr>
      </p:pic>
      <p:sp>
        <p:nvSpPr>
          <p:cNvPr id="4" name="Rectangle 3">
            <a:extLst>
              <a:ext uri="{FF2B5EF4-FFF2-40B4-BE49-F238E27FC236}">
                <a16:creationId xmlns:a16="http://schemas.microsoft.com/office/drawing/2014/main" id="{681EC547-F71B-EDA7-C293-0A1465946171}"/>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01104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F0E56CA0-EECE-AED0-259A-4F92BABF0CFD}"/>
              </a:ext>
            </a:extLst>
          </p:cNvPr>
          <p:cNvSpPr/>
          <p:nvPr/>
        </p:nvSpPr>
        <p:spPr>
          <a:xfrm>
            <a:off x="367990" y="629958"/>
            <a:ext cx="3085775" cy="503993"/>
          </a:xfrm>
          <a:prstGeom prst="rect">
            <a:avLst/>
          </a:prstGeom>
          <a:noFill/>
          <a:ln/>
        </p:spPr>
        <p:txBody>
          <a:bodyPr wrap="none" rtlCol="0" anchor="t"/>
          <a:lstStyle/>
          <a:p>
            <a:pPr marL="0" indent="0">
              <a:lnSpc>
                <a:spcPts val="4001"/>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Technologies</a:t>
            </a:r>
          </a:p>
        </p:txBody>
      </p:sp>
      <p:sp>
        <p:nvSpPr>
          <p:cNvPr id="3" name="Text 3">
            <a:extLst>
              <a:ext uri="{FF2B5EF4-FFF2-40B4-BE49-F238E27FC236}">
                <a16:creationId xmlns:a16="http://schemas.microsoft.com/office/drawing/2014/main" id="{9A85070E-8705-D55A-5FF2-95129B758EE4}"/>
              </a:ext>
            </a:extLst>
          </p:cNvPr>
          <p:cNvSpPr/>
          <p:nvPr/>
        </p:nvSpPr>
        <p:spPr>
          <a:xfrm>
            <a:off x="3453765" y="1198959"/>
            <a:ext cx="9826806" cy="5998726"/>
          </a:xfrm>
          <a:prstGeom prst="rect">
            <a:avLst/>
          </a:prstGeom>
          <a:noFill/>
          <a:ln/>
        </p:spPr>
        <p:txBody>
          <a:bodyPr wrap="none" rtlCol="0" anchor="t"/>
          <a:lstStyle/>
          <a:p>
            <a:pPr marL="0" indent="0">
              <a:lnSpc>
                <a:spcPts val="3200"/>
              </a:lnSpc>
              <a:buNone/>
            </a:pPr>
            <a:endParaRPr lang="en-US" sz="2800" b="1" u="sng" dirty="0">
              <a:latin typeface="Calibri (Body)"/>
            </a:endParaRPr>
          </a:p>
        </p:txBody>
      </p:sp>
      <p:sp>
        <p:nvSpPr>
          <p:cNvPr id="15" name="Text 15">
            <a:extLst>
              <a:ext uri="{FF2B5EF4-FFF2-40B4-BE49-F238E27FC236}">
                <a16:creationId xmlns:a16="http://schemas.microsoft.com/office/drawing/2014/main" id="{30236AC9-F7B3-AABC-A107-2932332A6B38}"/>
              </a:ext>
            </a:extLst>
          </p:cNvPr>
          <p:cNvSpPr/>
          <p:nvPr/>
        </p:nvSpPr>
        <p:spPr>
          <a:xfrm>
            <a:off x="3713798" y="7197685"/>
            <a:ext cx="7462718" cy="260152"/>
          </a:xfrm>
          <a:prstGeom prst="rect">
            <a:avLst/>
          </a:prstGeom>
          <a:noFill/>
          <a:ln/>
        </p:spPr>
        <p:txBody>
          <a:bodyPr wrap="none" rtlCol="0" anchor="t"/>
          <a:lstStyle/>
          <a:p>
            <a:pPr marL="342900" indent="-342900" algn="l">
              <a:lnSpc>
                <a:spcPts val="2048"/>
              </a:lnSpc>
              <a:buSzPct val="100000"/>
              <a:buChar char="•"/>
            </a:pPr>
            <a:endParaRPr lang="en-US" sz="2000" dirty="0">
              <a:latin typeface="Calibri (Body)"/>
            </a:endParaRPr>
          </a:p>
        </p:txBody>
      </p:sp>
      <p:sp>
        <p:nvSpPr>
          <p:cNvPr id="16" name="Text 16">
            <a:extLst>
              <a:ext uri="{FF2B5EF4-FFF2-40B4-BE49-F238E27FC236}">
                <a16:creationId xmlns:a16="http://schemas.microsoft.com/office/drawing/2014/main" id="{DDA5006E-5BD2-F961-17CB-3A2840F1594A}"/>
              </a:ext>
            </a:extLst>
          </p:cNvPr>
          <p:cNvSpPr/>
          <p:nvPr/>
        </p:nvSpPr>
        <p:spPr>
          <a:xfrm>
            <a:off x="3713797" y="1133951"/>
            <a:ext cx="10045745" cy="6564426"/>
          </a:xfrm>
          <a:prstGeom prst="rect">
            <a:avLst/>
          </a:prstGeom>
          <a:noFill/>
          <a:ln/>
        </p:spPr>
        <p:txBody>
          <a:bodyPr wrap="none" rtlCol="0" anchor="t"/>
          <a:lstStyle/>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Programming Languages: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machine learning model development, data preprocessing, and OCR integration.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JavaScript (React.js):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the front-end interface of the web application.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designing the user interface.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Machine Learning Frameworks &amp; Libraries: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Scikit-learn: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implementing Decision Tree and Random Forest classifiers.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TensorFlow/</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used for deep learning enhancements in future versions.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OpenCV:</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preprocessing handwriting images before OCR conversion.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NLTK (Natural Language Toolkit):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Helps in grammatical analysis and text processing.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Optical Character Recognition (OCR):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Tesseract OCR: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Converts handwritten text images into machine-readable text.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5C24452-A90D-858C-B017-32868FD47337}"/>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287365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1366</Words>
  <Application>Microsoft Office PowerPoint</Application>
  <PresentationFormat>Custom</PresentationFormat>
  <Paragraphs>120</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Playfair Display Bold</vt:lpstr>
      <vt:lpstr>Symbol</vt:lpstr>
      <vt:lpstr>Times New Roman</vt:lpstr>
      <vt:lpstr>Arial</vt:lpstr>
      <vt:lpstr>Calibri</vt:lpstr>
      <vt:lpstr>Calibri (Body)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archit goel</cp:lastModifiedBy>
  <cp:revision>17</cp:revision>
  <dcterms:created xsi:type="dcterms:W3CDTF">2024-11-11T08:06:52Z</dcterms:created>
  <dcterms:modified xsi:type="dcterms:W3CDTF">2025-05-09T08:42:48Z</dcterms:modified>
</cp:coreProperties>
</file>