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DM Sans" charset="1" panose="00000000000000000000"/>
      <p:regular r:id="rId15"/>
    </p:embeddedFont>
    <p:embeddedFont>
      <p:font typeface="DM Sans Bold"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jpe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png" Type="http://schemas.openxmlformats.org/officeDocument/2006/relationships/image"/><Relationship Id="rId11" Target="../media/image15.svg" Type="http://schemas.openxmlformats.org/officeDocument/2006/relationships/image"/><Relationship Id="rId12" Target="../media/image16.png" Type="http://schemas.openxmlformats.org/officeDocument/2006/relationships/image"/><Relationship Id="rId13" Target="../media/image17.svg" Type="http://schemas.openxmlformats.org/officeDocument/2006/relationships/image"/><Relationship Id="rId14" Target="../media/image18.png" Type="http://schemas.openxmlformats.org/officeDocument/2006/relationships/image"/><Relationship Id="rId15" Target="../media/image19.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5.png" Type="http://schemas.openxmlformats.org/officeDocument/2006/relationships/image"/><Relationship Id="rId7" Target="../media/image11.png" Type="http://schemas.openxmlformats.org/officeDocument/2006/relationships/image"/><Relationship Id="rId8" Target="../media/image12.svg" Type="http://schemas.openxmlformats.org/officeDocument/2006/relationships/image"/><Relationship Id="rId9"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2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Freeform 2" id="2"/>
          <p:cNvSpPr/>
          <p:nvPr/>
        </p:nvSpPr>
        <p:spPr>
          <a:xfrm flipH="false" flipV="false" rot="0">
            <a:off x="7188465" y="2209131"/>
            <a:ext cx="3559297" cy="3559297"/>
          </a:xfrm>
          <a:custGeom>
            <a:avLst/>
            <a:gdLst/>
            <a:ahLst/>
            <a:cxnLst/>
            <a:rect r="r" b="b" t="t" l="l"/>
            <a:pathLst>
              <a:path h="3559297" w="3559297">
                <a:moveTo>
                  <a:pt x="0" y="0"/>
                </a:moveTo>
                <a:lnTo>
                  <a:pt x="3559297" y="0"/>
                </a:lnTo>
                <a:lnTo>
                  <a:pt x="3559297" y="3559297"/>
                </a:lnTo>
                <a:lnTo>
                  <a:pt x="0" y="3559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648487" y="0"/>
            <a:ext cx="5639513" cy="8564141"/>
            <a:chOff x="0" y="0"/>
            <a:chExt cx="7519351" cy="11418855"/>
          </a:xfrm>
        </p:grpSpPr>
        <p:sp>
          <p:nvSpPr>
            <p:cNvPr name="Freeform 4" id="4"/>
            <p:cNvSpPr/>
            <p:nvPr/>
          </p:nvSpPr>
          <p:spPr>
            <a:xfrm flipH="false" flipV="false" rot="0">
              <a:off x="0" y="0"/>
              <a:ext cx="7519289" cy="11418824"/>
            </a:xfrm>
            <a:custGeom>
              <a:avLst/>
              <a:gdLst/>
              <a:ahLst/>
              <a:cxnLst/>
              <a:rect r="r" b="b" t="t" l="l"/>
              <a:pathLst>
                <a:path h="11418824" w="7519289">
                  <a:moveTo>
                    <a:pt x="0" y="0"/>
                  </a:moveTo>
                  <a:lnTo>
                    <a:pt x="7519289" y="0"/>
                  </a:lnTo>
                  <a:lnTo>
                    <a:pt x="7519289" y="11418824"/>
                  </a:lnTo>
                  <a:lnTo>
                    <a:pt x="0" y="11418824"/>
                  </a:lnTo>
                  <a:lnTo>
                    <a:pt x="0" y="0"/>
                  </a:lnTo>
                  <a:close/>
                </a:path>
              </a:pathLst>
            </a:custGeom>
            <a:blipFill>
              <a:blip r:embed="rId4"/>
              <a:stretch>
                <a:fillRect l="-619" t="0" r="-620" b="0"/>
              </a:stretch>
            </a:blipFill>
          </p:spPr>
        </p:sp>
      </p:grpSp>
      <p:grpSp>
        <p:nvGrpSpPr>
          <p:cNvPr name="Group 5" id="5"/>
          <p:cNvGrpSpPr/>
          <p:nvPr/>
        </p:nvGrpSpPr>
        <p:grpSpPr>
          <a:xfrm rot="0">
            <a:off x="0" y="8562086"/>
            <a:ext cx="18288000" cy="1726968"/>
            <a:chOff x="0" y="0"/>
            <a:chExt cx="24384000" cy="2302624"/>
          </a:xfrm>
        </p:grpSpPr>
        <p:sp>
          <p:nvSpPr>
            <p:cNvPr name="Freeform 6" id="6"/>
            <p:cNvSpPr/>
            <p:nvPr/>
          </p:nvSpPr>
          <p:spPr>
            <a:xfrm flipH="false" flipV="false" rot="0">
              <a:off x="0" y="0"/>
              <a:ext cx="24384000" cy="2302637"/>
            </a:xfrm>
            <a:custGeom>
              <a:avLst/>
              <a:gdLst/>
              <a:ahLst/>
              <a:cxnLst/>
              <a:rect r="r" b="b" t="t" l="l"/>
              <a:pathLst>
                <a:path h="2302637" w="24384000">
                  <a:moveTo>
                    <a:pt x="0" y="0"/>
                  </a:moveTo>
                  <a:lnTo>
                    <a:pt x="24384000" y="0"/>
                  </a:lnTo>
                  <a:lnTo>
                    <a:pt x="24384000" y="2302637"/>
                  </a:lnTo>
                  <a:lnTo>
                    <a:pt x="0" y="2302637"/>
                  </a:lnTo>
                  <a:close/>
                </a:path>
              </a:pathLst>
            </a:custGeom>
            <a:solidFill>
              <a:srgbClr val="EDD767"/>
            </a:solidFill>
          </p:spPr>
        </p:sp>
      </p:grpSp>
      <p:grpSp>
        <p:nvGrpSpPr>
          <p:cNvPr name="Group 7" id="7"/>
          <p:cNvGrpSpPr/>
          <p:nvPr/>
        </p:nvGrpSpPr>
        <p:grpSpPr>
          <a:xfrm rot="0">
            <a:off x="757985" y="3213380"/>
            <a:ext cx="9738112" cy="4679188"/>
            <a:chOff x="0" y="0"/>
            <a:chExt cx="12984149" cy="6238917"/>
          </a:xfrm>
        </p:grpSpPr>
        <p:sp>
          <p:nvSpPr>
            <p:cNvPr name="Freeform 8" id="8"/>
            <p:cNvSpPr/>
            <p:nvPr/>
          </p:nvSpPr>
          <p:spPr>
            <a:xfrm flipH="false" flipV="false" rot="0">
              <a:off x="0" y="0"/>
              <a:ext cx="12984149" cy="6238918"/>
            </a:xfrm>
            <a:custGeom>
              <a:avLst/>
              <a:gdLst/>
              <a:ahLst/>
              <a:cxnLst/>
              <a:rect r="r" b="b" t="t" l="l"/>
              <a:pathLst>
                <a:path h="6238918" w="12984149">
                  <a:moveTo>
                    <a:pt x="0" y="0"/>
                  </a:moveTo>
                  <a:lnTo>
                    <a:pt x="12984149" y="0"/>
                  </a:lnTo>
                  <a:lnTo>
                    <a:pt x="12984149" y="6238918"/>
                  </a:lnTo>
                  <a:lnTo>
                    <a:pt x="0" y="6238918"/>
                  </a:lnTo>
                  <a:close/>
                </a:path>
              </a:pathLst>
            </a:custGeom>
            <a:solidFill>
              <a:srgbClr val="000000">
                <a:alpha val="0"/>
              </a:srgbClr>
            </a:solidFill>
          </p:spPr>
        </p:sp>
        <p:sp>
          <p:nvSpPr>
            <p:cNvPr name="TextBox 9" id="9"/>
            <p:cNvSpPr txBox="true"/>
            <p:nvPr/>
          </p:nvSpPr>
          <p:spPr>
            <a:xfrm>
              <a:off x="0" y="0"/>
              <a:ext cx="12984149" cy="6238917"/>
            </a:xfrm>
            <a:prstGeom prst="rect">
              <a:avLst/>
            </a:prstGeom>
          </p:spPr>
          <p:txBody>
            <a:bodyPr anchor="t" rtlCol="false" tIns="0" lIns="0" bIns="0" rIns="0"/>
            <a:lstStyle/>
            <a:p>
              <a:pPr algn="l">
                <a:lnSpc>
                  <a:spcPts val="11400"/>
                </a:lnSpc>
              </a:pPr>
              <a:r>
                <a:rPr lang="en-US" sz="9500">
                  <a:solidFill>
                    <a:srgbClr val="000000"/>
                  </a:solidFill>
                  <a:latin typeface="DM Sans"/>
                  <a:ea typeface="DM Sans"/>
                  <a:cs typeface="DM Sans"/>
                  <a:sym typeface="DM Sans"/>
                </a:rPr>
                <a:t>PLANT DISEASE DETECTION USING CNN</a:t>
              </a:r>
            </a:p>
          </p:txBody>
        </p:sp>
      </p:grpSp>
      <p:grpSp>
        <p:nvGrpSpPr>
          <p:cNvPr name="Group 10" id="10"/>
          <p:cNvGrpSpPr/>
          <p:nvPr/>
        </p:nvGrpSpPr>
        <p:grpSpPr>
          <a:xfrm rot="0">
            <a:off x="757985" y="7816271"/>
            <a:ext cx="9738112" cy="572262"/>
            <a:chOff x="0" y="0"/>
            <a:chExt cx="12984149" cy="763016"/>
          </a:xfrm>
        </p:grpSpPr>
        <p:sp>
          <p:nvSpPr>
            <p:cNvPr name="Freeform 11" id="11"/>
            <p:cNvSpPr/>
            <p:nvPr/>
          </p:nvSpPr>
          <p:spPr>
            <a:xfrm flipH="false" flipV="false" rot="0">
              <a:off x="0" y="0"/>
              <a:ext cx="12984149" cy="763016"/>
            </a:xfrm>
            <a:custGeom>
              <a:avLst/>
              <a:gdLst/>
              <a:ahLst/>
              <a:cxnLst/>
              <a:rect r="r" b="b" t="t" l="l"/>
              <a:pathLst>
                <a:path h="763016" w="12984149">
                  <a:moveTo>
                    <a:pt x="0" y="0"/>
                  </a:moveTo>
                  <a:lnTo>
                    <a:pt x="12984149" y="0"/>
                  </a:lnTo>
                  <a:lnTo>
                    <a:pt x="12984149" y="763016"/>
                  </a:lnTo>
                  <a:lnTo>
                    <a:pt x="0" y="763016"/>
                  </a:lnTo>
                  <a:close/>
                </a:path>
              </a:pathLst>
            </a:custGeom>
            <a:solidFill>
              <a:srgbClr val="000000">
                <a:alpha val="0"/>
              </a:srgbClr>
            </a:solidFill>
          </p:spPr>
        </p:sp>
        <p:sp>
          <p:nvSpPr>
            <p:cNvPr name="TextBox 12" id="12"/>
            <p:cNvSpPr txBox="true"/>
            <p:nvPr/>
          </p:nvSpPr>
          <p:spPr>
            <a:xfrm>
              <a:off x="0" y="-66675"/>
              <a:ext cx="12984149" cy="829691"/>
            </a:xfrm>
            <a:prstGeom prst="rect">
              <a:avLst/>
            </a:prstGeom>
          </p:spPr>
          <p:txBody>
            <a:bodyPr anchor="t" rtlCol="false" tIns="0" lIns="0" bIns="0" rIns="0"/>
            <a:lstStyle/>
            <a:p>
              <a:pPr algn="l">
                <a:lnSpc>
                  <a:spcPts val="4200"/>
                </a:lnSpc>
              </a:pPr>
            </a:p>
          </p:txBody>
        </p:sp>
      </p:grpSp>
      <p:grpSp>
        <p:nvGrpSpPr>
          <p:cNvPr name="Group 13" id="13"/>
          <p:cNvGrpSpPr/>
          <p:nvPr/>
        </p:nvGrpSpPr>
        <p:grpSpPr>
          <a:xfrm rot="0">
            <a:off x="12648487" y="-2054"/>
            <a:ext cx="5639513" cy="8564141"/>
            <a:chOff x="0" y="0"/>
            <a:chExt cx="7519351" cy="11418855"/>
          </a:xfrm>
        </p:grpSpPr>
        <p:sp>
          <p:nvSpPr>
            <p:cNvPr name="Freeform 14" id="14"/>
            <p:cNvSpPr/>
            <p:nvPr/>
          </p:nvSpPr>
          <p:spPr>
            <a:xfrm flipH="false" flipV="false" rot="0">
              <a:off x="0" y="0"/>
              <a:ext cx="7519289" cy="11418824"/>
            </a:xfrm>
            <a:custGeom>
              <a:avLst/>
              <a:gdLst/>
              <a:ahLst/>
              <a:cxnLst/>
              <a:rect r="r" b="b" t="t" l="l"/>
              <a:pathLst>
                <a:path h="11418824" w="7519289">
                  <a:moveTo>
                    <a:pt x="0" y="0"/>
                  </a:moveTo>
                  <a:lnTo>
                    <a:pt x="7519289" y="0"/>
                  </a:lnTo>
                  <a:lnTo>
                    <a:pt x="7519289" y="11418824"/>
                  </a:lnTo>
                  <a:lnTo>
                    <a:pt x="0" y="11418824"/>
                  </a:lnTo>
                  <a:lnTo>
                    <a:pt x="0" y="0"/>
                  </a:lnTo>
                  <a:close/>
                </a:path>
              </a:pathLst>
            </a:custGeom>
            <a:blipFill>
              <a:blip r:embed="rId5"/>
              <a:stretch>
                <a:fillRect l="-63895" t="0" r="-63896" b="0"/>
              </a:stretch>
            </a:blipFill>
          </p:spPr>
        </p:sp>
      </p:grpSp>
      <p:grpSp>
        <p:nvGrpSpPr>
          <p:cNvPr name="Group 15" id="15"/>
          <p:cNvGrpSpPr/>
          <p:nvPr/>
        </p:nvGrpSpPr>
        <p:grpSpPr>
          <a:xfrm rot="0">
            <a:off x="155263" y="118154"/>
            <a:ext cx="1502900" cy="1291967"/>
            <a:chOff x="0" y="0"/>
            <a:chExt cx="2003867" cy="1722623"/>
          </a:xfrm>
        </p:grpSpPr>
        <p:sp>
          <p:nvSpPr>
            <p:cNvPr name="Freeform 16" id="16"/>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6"/>
              <a:stretch>
                <a:fillRect l="0" t="0" r="-3" b="0"/>
              </a:stretch>
            </a:blipFill>
          </p:spPr>
        </p:sp>
      </p:grpSp>
      <p:grpSp>
        <p:nvGrpSpPr>
          <p:cNvPr name="Group 17" id="17"/>
          <p:cNvGrpSpPr/>
          <p:nvPr/>
        </p:nvGrpSpPr>
        <p:grpSpPr>
          <a:xfrm rot="0">
            <a:off x="10766812" y="118154"/>
            <a:ext cx="1610458" cy="1329736"/>
            <a:chOff x="0" y="0"/>
            <a:chExt cx="2147277" cy="1772981"/>
          </a:xfrm>
        </p:grpSpPr>
        <p:sp>
          <p:nvSpPr>
            <p:cNvPr name="Freeform 18" id="18"/>
            <p:cNvSpPr/>
            <p:nvPr/>
          </p:nvSpPr>
          <p:spPr>
            <a:xfrm flipH="false" flipV="false" rot="0">
              <a:off x="0" y="0"/>
              <a:ext cx="2147316" cy="1772920"/>
            </a:xfrm>
            <a:custGeom>
              <a:avLst/>
              <a:gdLst/>
              <a:ahLst/>
              <a:cxnLst/>
              <a:rect r="r" b="b" t="t" l="l"/>
              <a:pathLst>
                <a:path h="1772920" w="2147316">
                  <a:moveTo>
                    <a:pt x="0" y="0"/>
                  </a:moveTo>
                  <a:lnTo>
                    <a:pt x="2147316" y="0"/>
                  </a:lnTo>
                  <a:lnTo>
                    <a:pt x="2147316" y="1772920"/>
                  </a:lnTo>
                  <a:lnTo>
                    <a:pt x="0" y="1772920"/>
                  </a:lnTo>
                  <a:lnTo>
                    <a:pt x="0" y="0"/>
                  </a:lnTo>
                  <a:close/>
                </a:path>
              </a:pathLst>
            </a:custGeom>
            <a:blipFill>
              <a:blip r:embed="rId7"/>
              <a:stretch>
                <a:fillRect l="0" t="0" r="1" b="-3"/>
              </a:stretch>
            </a:blipFill>
          </p:spPr>
        </p:sp>
      </p:grpSp>
      <p:grpSp>
        <p:nvGrpSpPr>
          <p:cNvPr name="Group 19" id="19"/>
          <p:cNvGrpSpPr/>
          <p:nvPr/>
        </p:nvGrpSpPr>
        <p:grpSpPr>
          <a:xfrm rot="0">
            <a:off x="0" y="8854562"/>
            <a:ext cx="12037482" cy="943094"/>
            <a:chOff x="0" y="0"/>
            <a:chExt cx="16049976" cy="1257459"/>
          </a:xfrm>
        </p:grpSpPr>
        <p:sp>
          <p:nvSpPr>
            <p:cNvPr name="Freeform 20" id="20"/>
            <p:cNvSpPr/>
            <p:nvPr/>
          </p:nvSpPr>
          <p:spPr>
            <a:xfrm flipH="false" flipV="false" rot="0">
              <a:off x="0" y="0"/>
              <a:ext cx="16049975" cy="1257459"/>
            </a:xfrm>
            <a:custGeom>
              <a:avLst/>
              <a:gdLst/>
              <a:ahLst/>
              <a:cxnLst/>
              <a:rect r="r" b="b" t="t" l="l"/>
              <a:pathLst>
                <a:path h="1257459" w="16049975">
                  <a:moveTo>
                    <a:pt x="0" y="0"/>
                  </a:moveTo>
                  <a:lnTo>
                    <a:pt x="16049975" y="0"/>
                  </a:lnTo>
                  <a:lnTo>
                    <a:pt x="16049975" y="1257459"/>
                  </a:lnTo>
                  <a:lnTo>
                    <a:pt x="0" y="1257459"/>
                  </a:lnTo>
                  <a:close/>
                </a:path>
              </a:pathLst>
            </a:custGeom>
            <a:solidFill>
              <a:srgbClr val="000000">
                <a:alpha val="0"/>
              </a:srgbClr>
            </a:solidFill>
          </p:spPr>
        </p:sp>
        <p:sp>
          <p:nvSpPr>
            <p:cNvPr name="TextBox 21" id="21"/>
            <p:cNvSpPr txBox="true"/>
            <p:nvPr/>
          </p:nvSpPr>
          <p:spPr>
            <a:xfrm>
              <a:off x="0" y="0"/>
              <a:ext cx="16049976" cy="1257459"/>
            </a:xfrm>
            <a:prstGeom prst="rect">
              <a:avLst/>
            </a:prstGeom>
          </p:spPr>
          <p:txBody>
            <a:bodyPr anchor="t" rtlCol="false" tIns="0" lIns="0" bIns="0" rIns="0"/>
            <a:lstStyle/>
            <a:p>
              <a:pPr algn="ctr">
                <a:lnSpc>
                  <a:spcPts val="5964"/>
                </a:lnSpc>
              </a:pPr>
              <a:r>
                <a:rPr lang="en-US" sz="4970" b="true">
                  <a:solidFill>
                    <a:srgbClr val="000000"/>
                  </a:solidFill>
                  <a:latin typeface="DM Sans Bold"/>
                  <a:ea typeface="DM Sans Bold"/>
                  <a:cs typeface="DM Sans Bold"/>
                  <a:sym typeface="DM Sans Bold"/>
                </a:rPr>
                <a:t>PCS-25_30,  Guide: Prof. Vivek Sharma</a:t>
              </a:r>
            </a:p>
          </p:txBody>
        </p:sp>
      </p:grpSp>
      <p:grpSp>
        <p:nvGrpSpPr>
          <p:cNvPr name="Group 22" id="22"/>
          <p:cNvGrpSpPr/>
          <p:nvPr/>
        </p:nvGrpSpPr>
        <p:grpSpPr>
          <a:xfrm rot="0">
            <a:off x="1831545" y="238175"/>
            <a:ext cx="8916217" cy="3135620"/>
            <a:chOff x="0" y="0"/>
            <a:chExt cx="11888289" cy="4180827"/>
          </a:xfrm>
        </p:grpSpPr>
        <p:sp>
          <p:nvSpPr>
            <p:cNvPr name="Freeform 23" id="23"/>
            <p:cNvSpPr/>
            <p:nvPr/>
          </p:nvSpPr>
          <p:spPr>
            <a:xfrm flipH="false" flipV="false" rot="0">
              <a:off x="0" y="0"/>
              <a:ext cx="11888289" cy="4180827"/>
            </a:xfrm>
            <a:custGeom>
              <a:avLst/>
              <a:gdLst/>
              <a:ahLst/>
              <a:cxnLst/>
              <a:rect r="r" b="b" t="t" l="l"/>
              <a:pathLst>
                <a:path h="4180827" w="11888289">
                  <a:moveTo>
                    <a:pt x="0" y="0"/>
                  </a:moveTo>
                  <a:lnTo>
                    <a:pt x="11888289" y="0"/>
                  </a:lnTo>
                  <a:lnTo>
                    <a:pt x="11888289" y="4180827"/>
                  </a:lnTo>
                  <a:lnTo>
                    <a:pt x="0" y="4180827"/>
                  </a:lnTo>
                  <a:close/>
                </a:path>
              </a:pathLst>
            </a:custGeom>
            <a:solidFill>
              <a:srgbClr val="000000">
                <a:alpha val="0"/>
              </a:srgbClr>
            </a:solidFill>
          </p:spPr>
        </p:sp>
        <p:sp>
          <p:nvSpPr>
            <p:cNvPr name="TextBox 24" id="24"/>
            <p:cNvSpPr txBox="true"/>
            <p:nvPr/>
          </p:nvSpPr>
          <p:spPr>
            <a:xfrm>
              <a:off x="0" y="-57150"/>
              <a:ext cx="11888289" cy="4237977"/>
            </a:xfrm>
            <a:prstGeom prst="rect">
              <a:avLst/>
            </a:prstGeom>
          </p:spPr>
          <p:txBody>
            <a:bodyPr anchor="t" rtlCol="false" tIns="0" lIns="0" bIns="0" rIns="0"/>
            <a:lstStyle/>
            <a:p>
              <a:pPr algn="ctr">
                <a:lnSpc>
                  <a:spcPts val="4990"/>
                </a:lnSpc>
              </a:pPr>
              <a:r>
                <a:rPr lang="en-US" sz="3564">
                  <a:solidFill>
                    <a:srgbClr val="000000"/>
                  </a:solidFill>
                  <a:latin typeface="DM Sans"/>
                  <a:ea typeface="DM Sans"/>
                  <a:cs typeface="DM Sans"/>
                  <a:sym typeface="DM Sans"/>
                </a:rPr>
                <a:t>KIET Group of Institutions, Ghaziabad </a:t>
              </a:r>
            </a:p>
            <a:p>
              <a:pPr algn="ctr">
                <a:lnSpc>
                  <a:spcPts val="4990"/>
                </a:lnSpc>
              </a:pPr>
              <a:r>
                <a:rPr lang="en-US" sz="3564">
                  <a:solidFill>
                    <a:srgbClr val="000000"/>
                  </a:solidFill>
                  <a:latin typeface="DM Sans"/>
                  <a:ea typeface="DM Sans"/>
                  <a:cs typeface="DM Sans"/>
                  <a:sym typeface="DM Sans"/>
                </a:rPr>
                <a:t>(An ISO– 9001: 2008 Certified &amp; ‘A+’ Grade accredited </a:t>
              </a:r>
            </a:p>
            <a:p>
              <a:pPr algn="ctr">
                <a:lnSpc>
                  <a:spcPts val="4990"/>
                </a:lnSpc>
              </a:pPr>
              <a:r>
                <a:rPr lang="en-US" sz="3564">
                  <a:solidFill>
                    <a:srgbClr val="000000"/>
                  </a:solidFill>
                  <a:latin typeface="DM Sans"/>
                  <a:ea typeface="DM Sans"/>
                  <a:cs typeface="DM Sans"/>
                  <a:sym typeface="DM Sans"/>
                </a:rPr>
                <a:t>Institution by NAAC)</a:t>
              </a:r>
            </a:p>
            <a:p>
              <a:pPr algn="ctr">
                <a:lnSpc>
                  <a:spcPts val="4990"/>
                </a:lnSpc>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794923" cy="10287000"/>
            <a:chOff x="0" y="0"/>
            <a:chExt cx="10393231" cy="13716000"/>
          </a:xfrm>
        </p:grpSpPr>
        <p:sp>
          <p:nvSpPr>
            <p:cNvPr name="Freeform 3" id="3"/>
            <p:cNvSpPr/>
            <p:nvPr/>
          </p:nvSpPr>
          <p:spPr>
            <a:xfrm flipH="false" flipV="false" rot="0">
              <a:off x="0" y="0"/>
              <a:ext cx="10393172" cy="13716000"/>
            </a:xfrm>
            <a:custGeom>
              <a:avLst/>
              <a:gdLst/>
              <a:ahLst/>
              <a:cxnLst/>
              <a:rect r="r" b="b" t="t" l="l"/>
              <a:pathLst>
                <a:path h="13716000" w="10393172">
                  <a:moveTo>
                    <a:pt x="0" y="0"/>
                  </a:moveTo>
                  <a:lnTo>
                    <a:pt x="10393172" y="0"/>
                  </a:lnTo>
                  <a:lnTo>
                    <a:pt x="10393172" y="13716000"/>
                  </a:lnTo>
                  <a:lnTo>
                    <a:pt x="0" y="13716000"/>
                  </a:lnTo>
                  <a:close/>
                </a:path>
              </a:pathLst>
            </a:custGeom>
            <a:solidFill>
              <a:srgbClr val="EDD767"/>
            </a:solidFill>
          </p:spPr>
        </p:sp>
      </p:grpSp>
      <p:grpSp>
        <p:nvGrpSpPr>
          <p:cNvPr name="Group 4" id="4"/>
          <p:cNvGrpSpPr/>
          <p:nvPr/>
        </p:nvGrpSpPr>
        <p:grpSpPr>
          <a:xfrm rot="0">
            <a:off x="4762" y="3351361"/>
            <a:ext cx="7794923" cy="2756693"/>
            <a:chOff x="0" y="0"/>
            <a:chExt cx="10393231" cy="3675591"/>
          </a:xfrm>
        </p:grpSpPr>
        <p:sp>
          <p:nvSpPr>
            <p:cNvPr name="Freeform 5" id="5"/>
            <p:cNvSpPr/>
            <p:nvPr/>
          </p:nvSpPr>
          <p:spPr>
            <a:xfrm flipH="false" flipV="false" rot="0">
              <a:off x="0" y="0"/>
              <a:ext cx="10393231" cy="3675591"/>
            </a:xfrm>
            <a:custGeom>
              <a:avLst/>
              <a:gdLst/>
              <a:ahLst/>
              <a:cxnLst/>
              <a:rect r="r" b="b" t="t" l="l"/>
              <a:pathLst>
                <a:path h="3675591" w="10393231">
                  <a:moveTo>
                    <a:pt x="0" y="0"/>
                  </a:moveTo>
                  <a:lnTo>
                    <a:pt x="10393231" y="0"/>
                  </a:lnTo>
                  <a:lnTo>
                    <a:pt x="10393231" y="3675591"/>
                  </a:lnTo>
                  <a:lnTo>
                    <a:pt x="0" y="3675591"/>
                  </a:lnTo>
                  <a:close/>
                </a:path>
              </a:pathLst>
            </a:custGeom>
            <a:solidFill>
              <a:srgbClr val="000000">
                <a:alpha val="0"/>
              </a:srgbClr>
            </a:solidFill>
          </p:spPr>
        </p:sp>
        <p:sp>
          <p:nvSpPr>
            <p:cNvPr name="TextBox 6" id="6"/>
            <p:cNvSpPr txBox="true"/>
            <p:nvPr/>
          </p:nvSpPr>
          <p:spPr>
            <a:xfrm>
              <a:off x="0" y="-161925"/>
              <a:ext cx="10393231" cy="3837516"/>
            </a:xfrm>
            <a:prstGeom prst="rect">
              <a:avLst/>
            </a:prstGeom>
          </p:spPr>
          <p:txBody>
            <a:bodyPr anchor="t" rtlCol="false" tIns="0" lIns="0" bIns="0" rIns="0"/>
            <a:lstStyle/>
            <a:p>
              <a:pPr algn="ctr">
                <a:lnSpc>
                  <a:spcPts val="11200"/>
                </a:lnSpc>
              </a:pPr>
              <a:r>
                <a:rPr lang="en-US" sz="8000" b="true">
                  <a:solidFill>
                    <a:srgbClr val="000000"/>
                  </a:solidFill>
                  <a:latin typeface="DM Sans Bold"/>
                  <a:ea typeface="DM Sans Bold"/>
                  <a:cs typeface="DM Sans Bold"/>
                  <a:sym typeface="DM Sans Bold"/>
                </a:rPr>
                <a:t>PROBLEM STATEMENT</a:t>
              </a:r>
            </a:p>
          </p:txBody>
        </p:sp>
      </p:grpSp>
      <p:grpSp>
        <p:nvGrpSpPr>
          <p:cNvPr name="Group 7" id="7"/>
          <p:cNvGrpSpPr/>
          <p:nvPr/>
        </p:nvGrpSpPr>
        <p:grpSpPr>
          <a:xfrm rot="5400000">
            <a:off x="2531804" y="1130771"/>
            <a:ext cx="2740839" cy="9525"/>
            <a:chOff x="0" y="0"/>
            <a:chExt cx="3654452" cy="12700"/>
          </a:xfrm>
        </p:grpSpPr>
        <p:sp>
          <p:nvSpPr>
            <p:cNvPr name="Freeform 8" id="8"/>
            <p:cNvSpPr/>
            <p:nvPr/>
          </p:nvSpPr>
          <p:spPr>
            <a:xfrm flipH="false" flipV="false" rot="0">
              <a:off x="0" y="0"/>
              <a:ext cx="3654425" cy="12700"/>
            </a:xfrm>
            <a:custGeom>
              <a:avLst/>
              <a:gdLst/>
              <a:ahLst/>
              <a:cxnLst/>
              <a:rect r="r" b="b" t="t" l="l"/>
              <a:pathLst>
                <a:path h="12700" w="3654425">
                  <a:moveTo>
                    <a:pt x="6350" y="0"/>
                  </a:moveTo>
                  <a:lnTo>
                    <a:pt x="3648075" y="0"/>
                  </a:lnTo>
                  <a:cubicBezTo>
                    <a:pt x="3651631" y="0"/>
                    <a:pt x="3654425" y="2794"/>
                    <a:pt x="3654425" y="6350"/>
                  </a:cubicBezTo>
                  <a:cubicBezTo>
                    <a:pt x="3654425" y="9906"/>
                    <a:pt x="3651631" y="12700"/>
                    <a:pt x="3648075" y="12700"/>
                  </a:cubicBezTo>
                  <a:lnTo>
                    <a:pt x="6350" y="12700"/>
                  </a:lnTo>
                  <a:cubicBezTo>
                    <a:pt x="2794" y="12700"/>
                    <a:pt x="0" y="9906"/>
                    <a:pt x="0" y="6350"/>
                  </a:cubicBezTo>
                  <a:cubicBezTo>
                    <a:pt x="0" y="2794"/>
                    <a:pt x="2794" y="0"/>
                    <a:pt x="6350" y="0"/>
                  </a:cubicBezTo>
                  <a:close/>
                </a:path>
              </a:pathLst>
            </a:custGeom>
            <a:solidFill>
              <a:srgbClr val="000000"/>
            </a:solidFill>
          </p:spPr>
        </p:sp>
      </p:grpSp>
      <p:grpSp>
        <p:nvGrpSpPr>
          <p:cNvPr name="Group 9" id="9"/>
          <p:cNvGrpSpPr/>
          <p:nvPr/>
        </p:nvGrpSpPr>
        <p:grpSpPr>
          <a:xfrm rot="0">
            <a:off x="8162964" y="1538933"/>
            <a:ext cx="9731269" cy="7991475"/>
            <a:chOff x="0" y="0"/>
            <a:chExt cx="12975025" cy="10655300"/>
          </a:xfrm>
        </p:grpSpPr>
        <p:sp>
          <p:nvSpPr>
            <p:cNvPr name="Freeform 10" id="10"/>
            <p:cNvSpPr/>
            <p:nvPr/>
          </p:nvSpPr>
          <p:spPr>
            <a:xfrm flipH="false" flipV="false" rot="0">
              <a:off x="0" y="0"/>
              <a:ext cx="12975025" cy="10655300"/>
            </a:xfrm>
            <a:custGeom>
              <a:avLst/>
              <a:gdLst/>
              <a:ahLst/>
              <a:cxnLst/>
              <a:rect r="r" b="b" t="t" l="l"/>
              <a:pathLst>
                <a:path h="10655300" w="12975025">
                  <a:moveTo>
                    <a:pt x="0" y="0"/>
                  </a:moveTo>
                  <a:lnTo>
                    <a:pt x="12975025" y="0"/>
                  </a:lnTo>
                  <a:lnTo>
                    <a:pt x="12975025" y="10655300"/>
                  </a:lnTo>
                  <a:lnTo>
                    <a:pt x="0" y="10655300"/>
                  </a:lnTo>
                  <a:close/>
                </a:path>
              </a:pathLst>
            </a:custGeom>
            <a:solidFill>
              <a:srgbClr val="000000">
                <a:alpha val="0"/>
              </a:srgbClr>
            </a:solidFill>
          </p:spPr>
        </p:sp>
        <p:sp>
          <p:nvSpPr>
            <p:cNvPr name="TextBox 11" id="11"/>
            <p:cNvSpPr txBox="true"/>
            <p:nvPr/>
          </p:nvSpPr>
          <p:spPr>
            <a:xfrm>
              <a:off x="0" y="-66675"/>
              <a:ext cx="12975025" cy="10721975"/>
            </a:xfrm>
            <a:prstGeom prst="rect">
              <a:avLst/>
            </a:prstGeom>
          </p:spPr>
          <p:txBody>
            <a:bodyPr anchor="t" rtlCol="false" tIns="0" lIns="0" bIns="0" rIns="0"/>
            <a:lstStyle/>
            <a:p>
              <a:pPr algn="just">
                <a:lnSpc>
                  <a:spcPts val="4200"/>
                </a:lnSpc>
              </a:pPr>
              <a:r>
                <a:rPr lang="en-US" sz="3000">
                  <a:solidFill>
                    <a:srgbClr val="000000"/>
                  </a:solidFill>
                  <a:latin typeface="DM Sans"/>
                  <a:ea typeface="DM Sans"/>
                  <a:cs typeface="DM Sans"/>
                  <a:sym typeface="DM Sans"/>
                </a:rPr>
                <a:t>Ag</a:t>
              </a:r>
              <a:r>
                <a:rPr lang="en-US" sz="3000">
                  <a:solidFill>
                    <a:srgbClr val="000000"/>
                  </a:solidFill>
                  <a:latin typeface="DM Sans"/>
                  <a:ea typeface="DM Sans"/>
                  <a:cs typeface="DM Sans"/>
                  <a:sym typeface="DM Sans"/>
                </a:rPr>
                <a:t>riculture suffers significantly from undiagnosed or late-diagnosed plant diseases, which lead to poor crop yield and economic setbacks for farmers. Traditional inspection methods are slow, require expert intervention, and are often inaccurate due to human error. Farmers lack access to reliable, real-time diagnostic tools. This project aims to develop an intelligent, automated system that uses image processing and machine learning to accurately predict plant diseases and suggest timely treatment options.</a:t>
              </a:r>
            </a:p>
            <a:p>
              <a:pPr algn="just">
                <a:lnSpc>
                  <a:spcPts val="4200"/>
                </a:lnSpc>
              </a:pPr>
            </a:p>
            <a:p>
              <a:pPr algn="just">
                <a:lnSpc>
                  <a:spcPts val="4200"/>
                </a:lnSpc>
              </a:pPr>
            </a:p>
            <a:p>
              <a:pPr algn="just">
                <a:lnSpc>
                  <a:spcPts val="4200"/>
                </a:lnSpc>
              </a:pPr>
            </a:p>
            <a:p>
              <a:pPr algn="just">
                <a:lnSpc>
                  <a:spcPts val="4200"/>
                </a:lnSpc>
              </a:pPr>
            </a:p>
          </p:txBody>
        </p:sp>
      </p:grpSp>
      <p:grpSp>
        <p:nvGrpSpPr>
          <p:cNvPr name="Group 12" id="12"/>
          <p:cNvGrpSpPr/>
          <p:nvPr/>
        </p:nvGrpSpPr>
        <p:grpSpPr>
          <a:xfrm rot="0">
            <a:off x="155263" y="118154"/>
            <a:ext cx="1502900" cy="1291967"/>
            <a:chOff x="0" y="0"/>
            <a:chExt cx="2003867" cy="1722623"/>
          </a:xfrm>
        </p:grpSpPr>
        <p:sp>
          <p:nvSpPr>
            <p:cNvPr name="Freeform 13" id="13"/>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794923" cy="10287000"/>
            <a:chOff x="0" y="0"/>
            <a:chExt cx="10393231" cy="13716000"/>
          </a:xfrm>
        </p:grpSpPr>
        <p:sp>
          <p:nvSpPr>
            <p:cNvPr name="Freeform 3" id="3"/>
            <p:cNvSpPr/>
            <p:nvPr/>
          </p:nvSpPr>
          <p:spPr>
            <a:xfrm flipH="false" flipV="false" rot="0">
              <a:off x="0" y="0"/>
              <a:ext cx="10393172" cy="13716000"/>
            </a:xfrm>
            <a:custGeom>
              <a:avLst/>
              <a:gdLst/>
              <a:ahLst/>
              <a:cxnLst/>
              <a:rect r="r" b="b" t="t" l="l"/>
              <a:pathLst>
                <a:path h="13716000" w="10393172">
                  <a:moveTo>
                    <a:pt x="0" y="0"/>
                  </a:moveTo>
                  <a:lnTo>
                    <a:pt x="10393172" y="0"/>
                  </a:lnTo>
                  <a:lnTo>
                    <a:pt x="10393172" y="13716000"/>
                  </a:lnTo>
                  <a:lnTo>
                    <a:pt x="0" y="13716000"/>
                  </a:lnTo>
                  <a:close/>
                </a:path>
              </a:pathLst>
            </a:custGeom>
            <a:solidFill>
              <a:srgbClr val="EDD767"/>
            </a:solidFill>
          </p:spPr>
        </p:sp>
      </p:grpSp>
      <p:grpSp>
        <p:nvGrpSpPr>
          <p:cNvPr name="Group 4" id="4"/>
          <p:cNvGrpSpPr/>
          <p:nvPr/>
        </p:nvGrpSpPr>
        <p:grpSpPr>
          <a:xfrm rot="0">
            <a:off x="242001" y="4041262"/>
            <a:ext cx="7552922" cy="1228725"/>
            <a:chOff x="0" y="0"/>
            <a:chExt cx="10070563" cy="1638300"/>
          </a:xfrm>
        </p:grpSpPr>
        <p:sp>
          <p:nvSpPr>
            <p:cNvPr name="Freeform 5" id="5"/>
            <p:cNvSpPr/>
            <p:nvPr/>
          </p:nvSpPr>
          <p:spPr>
            <a:xfrm flipH="false" flipV="false" rot="0">
              <a:off x="0" y="0"/>
              <a:ext cx="10070563" cy="1638300"/>
            </a:xfrm>
            <a:custGeom>
              <a:avLst/>
              <a:gdLst/>
              <a:ahLst/>
              <a:cxnLst/>
              <a:rect r="r" b="b" t="t" l="l"/>
              <a:pathLst>
                <a:path h="1638300" w="10070563">
                  <a:moveTo>
                    <a:pt x="0" y="0"/>
                  </a:moveTo>
                  <a:lnTo>
                    <a:pt x="10070563" y="0"/>
                  </a:lnTo>
                  <a:lnTo>
                    <a:pt x="10070563" y="1638300"/>
                  </a:lnTo>
                  <a:lnTo>
                    <a:pt x="0" y="1638300"/>
                  </a:lnTo>
                  <a:close/>
                </a:path>
              </a:pathLst>
            </a:custGeom>
            <a:solidFill>
              <a:srgbClr val="000000">
                <a:alpha val="0"/>
              </a:srgbClr>
            </a:solidFill>
          </p:spPr>
        </p:sp>
        <p:sp>
          <p:nvSpPr>
            <p:cNvPr name="TextBox 6" id="6"/>
            <p:cNvSpPr txBox="true"/>
            <p:nvPr/>
          </p:nvSpPr>
          <p:spPr>
            <a:xfrm>
              <a:off x="0" y="-9525"/>
              <a:ext cx="10070563" cy="1647825"/>
            </a:xfrm>
            <a:prstGeom prst="rect">
              <a:avLst/>
            </a:prstGeom>
          </p:spPr>
          <p:txBody>
            <a:bodyPr anchor="t" rtlCol="false" tIns="0" lIns="0" bIns="0" rIns="0"/>
            <a:lstStyle/>
            <a:p>
              <a:pPr algn="ctr">
                <a:lnSpc>
                  <a:spcPts val="9600"/>
                </a:lnSpc>
              </a:pPr>
              <a:r>
                <a:rPr lang="en-US" sz="8000" b="true">
                  <a:solidFill>
                    <a:srgbClr val="000000"/>
                  </a:solidFill>
                  <a:latin typeface="DM Sans Bold"/>
                  <a:ea typeface="DM Sans Bold"/>
                  <a:cs typeface="DM Sans Bold"/>
                  <a:sym typeface="DM Sans Bold"/>
                </a:rPr>
                <a:t>OBJECTIVES</a:t>
              </a:r>
            </a:p>
          </p:txBody>
        </p:sp>
      </p:grpSp>
      <p:grpSp>
        <p:nvGrpSpPr>
          <p:cNvPr name="Group 7" id="7"/>
          <p:cNvGrpSpPr/>
          <p:nvPr/>
        </p:nvGrpSpPr>
        <p:grpSpPr>
          <a:xfrm rot="0">
            <a:off x="7969458" y="836099"/>
            <a:ext cx="10121659" cy="9597754"/>
            <a:chOff x="0" y="0"/>
            <a:chExt cx="13495545" cy="12797006"/>
          </a:xfrm>
        </p:grpSpPr>
        <p:sp>
          <p:nvSpPr>
            <p:cNvPr name="Freeform 8" id="8"/>
            <p:cNvSpPr/>
            <p:nvPr/>
          </p:nvSpPr>
          <p:spPr>
            <a:xfrm flipH="false" flipV="false" rot="0">
              <a:off x="0" y="0"/>
              <a:ext cx="13495545" cy="12797006"/>
            </a:xfrm>
            <a:custGeom>
              <a:avLst/>
              <a:gdLst/>
              <a:ahLst/>
              <a:cxnLst/>
              <a:rect r="r" b="b" t="t" l="l"/>
              <a:pathLst>
                <a:path h="12797006" w="13495545">
                  <a:moveTo>
                    <a:pt x="0" y="0"/>
                  </a:moveTo>
                  <a:lnTo>
                    <a:pt x="13495545" y="0"/>
                  </a:lnTo>
                  <a:lnTo>
                    <a:pt x="13495545" y="12797006"/>
                  </a:lnTo>
                  <a:lnTo>
                    <a:pt x="0" y="12797006"/>
                  </a:lnTo>
                  <a:close/>
                </a:path>
              </a:pathLst>
            </a:custGeom>
            <a:solidFill>
              <a:srgbClr val="000000">
                <a:alpha val="0"/>
              </a:srgbClr>
            </a:solidFill>
          </p:spPr>
        </p:sp>
        <p:sp>
          <p:nvSpPr>
            <p:cNvPr name="TextBox 9" id="9"/>
            <p:cNvSpPr txBox="true"/>
            <p:nvPr/>
          </p:nvSpPr>
          <p:spPr>
            <a:xfrm>
              <a:off x="0" y="9525"/>
              <a:ext cx="13495545" cy="12787481"/>
            </a:xfrm>
            <a:prstGeom prst="rect">
              <a:avLst/>
            </a:prstGeom>
          </p:spPr>
          <p:txBody>
            <a:bodyPr anchor="t" rtlCol="false" tIns="0" lIns="0" bIns="0" rIns="0"/>
            <a:lstStyle/>
            <a:p>
              <a:pPr algn="l" marL="887939" indent="-295980" lvl="2">
                <a:lnSpc>
                  <a:spcPts val="4661"/>
                </a:lnSpc>
              </a:pPr>
              <a:r>
                <a:rPr lang="en-US" sz="3884">
                  <a:solidFill>
                    <a:srgbClr val="000000"/>
                  </a:solidFill>
                  <a:latin typeface="DM Sans"/>
                  <a:ea typeface="DM Sans"/>
                  <a:cs typeface="DM Sans"/>
                  <a:sym typeface="DM Sans"/>
                </a:rPr>
                <a:t>The primary objective of this project is to develop a practical solution for plant disease identification utilizing computer-based methodologies. This system aims to benefit agricultural stakeholders by integrating technology with real-world farming requirements. The specific objectives are detailed below:</a:t>
              </a:r>
            </a:p>
            <a:p>
              <a:pPr algn="l" marL="838556" indent="-419278" lvl="1">
                <a:lnSpc>
                  <a:spcPts val="4660"/>
                </a:lnSpc>
                <a:buFont typeface="Arial"/>
                <a:buChar char="•"/>
              </a:pPr>
              <a:r>
                <a:rPr lang="en-US" sz="3884">
                  <a:solidFill>
                    <a:srgbClr val="000000"/>
                  </a:solidFill>
                  <a:latin typeface="DM Sans"/>
                  <a:ea typeface="DM Sans"/>
                  <a:cs typeface="DM Sans"/>
                  <a:sym typeface="DM Sans"/>
                </a:rPr>
                <a:t>Automated Disease Detection</a:t>
              </a:r>
            </a:p>
            <a:p>
              <a:pPr algn="l" marL="838556" indent="-419278" lvl="1">
                <a:lnSpc>
                  <a:spcPts val="4661"/>
                </a:lnSpc>
                <a:buFont typeface="Arial"/>
                <a:buChar char="•"/>
              </a:pPr>
              <a:r>
                <a:rPr lang="en-US" sz="3884">
                  <a:solidFill>
                    <a:srgbClr val="000000"/>
                  </a:solidFill>
                  <a:latin typeface="DM Sans"/>
                  <a:ea typeface="DM Sans"/>
                  <a:cs typeface="DM Sans"/>
                  <a:sym typeface="DM Sans"/>
                </a:rPr>
                <a:t>User-Friendly Interface</a:t>
              </a:r>
            </a:p>
            <a:p>
              <a:pPr algn="l" marL="838556" indent="-419278" lvl="1">
                <a:lnSpc>
                  <a:spcPts val="4660"/>
                </a:lnSpc>
                <a:buFont typeface="Arial"/>
                <a:buChar char="•"/>
              </a:pPr>
              <a:r>
                <a:rPr lang="en-US" sz="3884">
                  <a:solidFill>
                    <a:srgbClr val="000000"/>
                  </a:solidFill>
                  <a:latin typeface="DM Sans"/>
                  <a:ea typeface="DM Sans"/>
                  <a:cs typeface="DM Sans"/>
                  <a:sym typeface="DM Sans"/>
                </a:rPr>
                <a:t>Early Detection of Disease</a:t>
              </a:r>
            </a:p>
            <a:p>
              <a:pPr algn="l" marL="838556" indent="-419278" lvl="1">
                <a:lnSpc>
                  <a:spcPts val="4660"/>
                </a:lnSpc>
                <a:buFont typeface="Arial"/>
                <a:buChar char="•"/>
              </a:pPr>
              <a:r>
                <a:rPr lang="en-US" sz="3884">
                  <a:solidFill>
                    <a:srgbClr val="000000"/>
                  </a:solidFill>
                  <a:latin typeface="DM Sans"/>
                  <a:ea typeface="DM Sans"/>
                  <a:cs typeface="DM Sans"/>
                  <a:sym typeface="DM Sans"/>
                </a:rPr>
                <a:t>Disease Database Development</a:t>
              </a:r>
            </a:p>
            <a:p>
              <a:pPr algn="l" marL="838556" indent="-419278" lvl="1">
                <a:lnSpc>
                  <a:spcPts val="4660"/>
                </a:lnSpc>
                <a:buFont typeface="Arial"/>
                <a:buChar char="•"/>
              </a:pPr>
              <a:r>
                <a:rPr lang="en-US" sz="3884">
                  <a:solidFill>
                    <a:srgbClr val="000000"/>
                  </a:solidFill>
                  <a:latin typeface="DM Sans"/>
                  <a:ea typeface="DM Sans"/>
                  <a:cs typeface="DM Sans"/>
                  <a:sym typeface="DM Sans"/>
                </a:rPr>
                <a:t>Enhancement of Agricultural Productivity</a:t>
              </a:r>
            </a:p>
            <a:p>
              <a:pPr algn="l">
                <a:lnSpc>
                  <a:spcPts val="4660"/>
                </a:lnSpc>
              </a:pPr>
            </a:p>
          </p:txBody>
        </p:sp>
      </p:grpSp>
      <p:grpSp>
        <p:nvGrpSpPr>
          <p:cNvPr name="Group 10" id="10"/>
          <p:cNvGrpSpPr/>
          <p:nvPr/>
        </p:nvGrpSpPr>
        <p:grpSpPr>
          <a:xfrm rot="0">
            <a:off x="155263" y="118154"/>
            <a:ext cx="1502900" cy="1291967"/>
            <a:chOff x="0" y="0"/>
            <a:chExt cx="2003867" cy="1722623"/>
          </a:xfrm>
        </p:grpSpPr>
        <p:sp>
          <p:nvSpPr>
            <p:cNvPr name="Freeform 11" id="11"/>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7794923" cy="10287000"/>
            <a:chOff x="0" y="0"/>
            <a:chExt cx="10393231" cy="13716000"/>
          </a:xfrm>
        </p:grpSpPr>
        <p:sp>
          <p:nvSpPr>
            <p:cNvPr name="Freeform 3" id="3"/>
            <p:cNvSpPr/>
            <p:nvPr/>
          </p:nvSpPr>
          <p:spPr>
            <a:xfrm flipH="false" flipV="false" rot="0">
              <a:off x="0" y="0"/>
              <a:ext cx="10393172" cy="13716000"/>
            </a:xfrm>
            <a:custGeom>
              <a:avLst/>
              <a:gdLst/>
              <a:ahLst/>
              <a:cxnLst/>
              <a:rect r="r" b="b" t="t" l="l"/>
              <a:pathLst>
                <a:path h="13716000" w="10393172">
                  <a:moveTo>
                    <a:pt x="0" y="0"/>
                  </a:moveTo>
                  <a:lnTo>
                    <a:pt x="10393172" y="0"/>
                  </a:lnTo>
                  <a:lnTo>
                    <a:pt x="10393172" y="13716000"/>
                  </a:lnTo>
                  <a:lnTo>
                    <a:pt x="0" y="13716000"/>
                  </a:lnTo>
                  <a:close/>
                </a:path>
              </a:pathLst>
            </a:custGeom>
            <a:solidFill>
              <a:srgbClr val="EDD767"/>
            </a:solidFill>
          </p:spPr>
        </p:sp>
      </p:grpSp>
      <p:sp>
        <p:nvSpPr>
          <p:cNvPr name="Freeform 4" id="4"/>
          <p:cNvSpPr/>
          <p:nvPr/>
        </p:nvSpPr>
        <p:spPr>
          <a:xfrm flipH="false" flipV="false" rot="0">
            <a:off x="10676483" y="2208850"/>
            <a:ext cx="3709863" cy="1295080"/>
          </a:xfrm>
          <a:custGeom>
            <a:avLst/>
            <a:gdLst/>
            <a:ahLst/>
            <a:cxnLst/>
            <a:rect r="r" b="b" t="t" l="l"/>
            <a:pathLst>
              <a:path h="1295080" w="3709863">
                <a:moveTo>
                  <a:pt x="0" y="0"/>
                </a:moveTo>
                <a:lnTo>
                  <a:pt x="3709863" y="0"/>
                </a:lnTo>
                <a:lnTo>
                  <a:pt x="3709863" y="1295080"/>
                </a:lnTo>
                <a:lnTo>
                  <a:pt x="0" y="1295080"/>
                </a:lnTo>
                <a:lnTo>
                  <a:pt x="0" y="0"/>
                </a:lnTo>
                <a:close/>
              </a:path>
            </a:pathLst>
          </a:custGeom>
          <a:blipFill>
            <a:blip r:embed="rId2">
              <a:extLst>
                <a:ext uri="{96DAC541-7B7A-43D3-8B79-37D633B846F1}">
                  <asvg:svgBlip xmlns:asvg="http://schemas.microsoft.com/office/drawing/2016/SVG/main" r:embed="rId3"/>
                </a:ext>
              </a:extLst>
            </a:blip>
            <a:stretch>
              <a:fillRect l="0" t="-1415" r="0" b="-1415"/>
            </a:stretch>
          </a:blipFill>
        </p:spPr>
      </p:sp>
      <p:sp>
        <p:nvSpPr>
          <p:cNvPr name="Freeform 5" id="5"/>
          <p:cNvSpPr/>
          <p:nvPr/>
        </p:nvSpPr>
        <p:spPr>
          <a:xfrm flipH="false" flipV="false" rot="0">
            <a:off x="15814620" y="6289403"/>
            <a:ext cx="1247208" cy="2658777"/>
          </a:xfrm>
          <a:custGeom>
            <a:avLst/>
            <a:gdLst/>
            <a:ahLst/>
            <a:cxnLst/>
            <a:rect r="r" b="b" t="t" l="l"/>
            <a:pathLst>
              <a:path h="2658777" w="1247208">
                <a:moveTo>
                  <a:pt x="0" y="0"/>
                </a:moveTo>
                <a:lnTo>
                  <a:pt x="1247208" y="0"/>
                </a:lnTo>
                <a:lnTo>
                  <a:pt x="1247208" y="2658777"/>
                </a:lnTo>
                <a:lnTo>
                  <a:pt x="0" y="2658777"/>
                </a:lnTo>
                <a:lnTo>
                  <a:pt x="0" y="0"/>
                </a:lnTo>
                <a:close/>
              </a:path>
            </a:pathLst>
          </a:custGeom>
          <a:blipFill>
            <a:blip r:embed="rId4">
              <a:extLst>
                <a:ext uri="{96DAC541-7B7A-43D3-8B79-37D633B846F1}">
                  <asvg:svgBlip xmlns:asvg="http://schemas.microsoft.com/office/drawing/2016/SVG/main" r:embed="rId5"/>
                </a:ext>
              </a:extLst>
            </a:blip>
            <a:stretch>
              <a:fillRect l="0" t="-131" r="0" b="-131"/>
            </a:stretch>
          </a:blipFill>
        </p:spPr>
      </p:sp>
      <p:grpSp>
        <p:nvGrpSpPr>
          <p:cNvPr name="Group 6" id="6"/>
          <p:cNvGrpSpPr/>
          <p:nvPr/>
        </p:nvGrpSpPr>
        <p:grpSpPr>
          <a:xfrm rot="0">
            <a:off x="635768" y="3990453"/>
            <a:ext cx="6572608" cy="1226343"/>
            <a:chOff x="0" y="0"/>
            <a:chExt cx="8763477" cy="1635124"/>
          </a:xfrm>
        </p:grpSpPr>
        <p:sp>
          <p:nvSpPr>
            <p:cNvPr name="Freeform 7" id="7"/>
            <p:cNvSpPr/>
            <p:nvPr/>
          </p:nvSpPr>
          <p:spPr>
            <a:xfrm flipH="false" flipV="false" rot="0">
              <a:off x="0" y="0"/>
              <a:ext cx="8763477" cy="1635124"/>
            </a:xfrm>
            <a:custGeom>
              <a:avLst/>
              <a:gdLst/>
              <a:ahLst/>
              <a:cxnLst/>
              <a:rect r="r" b="b" t="t" l="l"/>
              <a:pathLst>
                <a:path h="1635124" w="8763477">
                  <a:moveTo>
                    <a:pt x="0" y="0"/>
                  </a:moveTo>
                  <a:lnTo>
                    <a:pt x="8763477" y="0"/>
                  </a:lnTo>
                  <a:lnTo>
                    <a:pt x="8763477" y="1635124"/>
                  </a:lnTo>
                  <a:lnTo>
                    <a:pt x="0" y="1635124"/>
                  </a:lnTo>
                  <a:close/>
                </a:path>
              </a:pathLst>
            </a:custGeom>
            <a:solidFill>
              <a:srgbClr val="000000">
                <a:alpha val="0"/>
              </a:srgbClr>
            </a:solidFill>
          </p:spPr>
        </p:sp>
        <p:sp>
          <p:nvSpPr>
            <p:cNvPr name="TextBox 8" id="8"/>
            <p:cNvSpPr txBox="true"/>
            <p:nvPr/>
          </p:nvSpPr>
          <p:spPr>
            <a:xfrm>
              <a:off x="0" y="-9525"/>
              <a:ext cx="8763477" cy="1644649"/>
            </a:xfrm>
            <a:prstGeom prst="rect">
              <a:avLst/>
            </a:prstGeom>
          </p:spPr>
          <p:txBody>
            <a:bodyPr anchor="t" rtlCol="false" tIns="0" lIns="0" bIns="0" rIns="0"/>
            <a:lstStyle/>
            <a:p>
              <a:pPr algn="l">
                <a:lnSpc>
                  <a:spcPts val="9600"/>
                </a:lnSpc>
              </a:pPr>
              <a:r>
                <a:rPr lang="en-US" sz="8000" b="true">
                  <a:solidFill>
                    <a:srgbClr val="000000"/>
                  </a:solidFill>
                  <a:latin typeface="DM Sans Bold"/>
                  <a:ea typeface="DM Sans Bold"/>
                  <a:cs typeface="DM Sans Bold"/>
                  <a:sym typeface="DM Sans Bold"/>
                </a:rPr>
                <a:t>Tech Stack</a:t>
              </a:r>
            </a:p>
          </p:txBody>
        </p:sp>
      </p:grpSp>
      <p:grpSp>
        <p:nvGrpSpPr>
          <p:cNvPr name="Group 9" id="9"/>
          <p:cNvGrpSpPr/>
          <p:nvPr/>
        </p:nvGrpSpPr>
        <p:grpSpPr>
          <a:xfrm rot="0">
            <a:off x="10867635" y="652462"/>
            <a:ext cx="3197543" cy="857250"/>
            <a:chOff x="0" y="0"/>
            <a:chExt cx="4263391" cy="1143000"/>
          </a:xfrm>
        </p:grpSpPr>
        <p:sp>
          <p:nvSpPr>
            <p:cNvPr name="Freeform 10" id="10"/>
            <p:cNvSpPr/>
            <p:nvPr/>
          </p:nvSpPr>
          <p:spPr>
            <a:xfrm flipH="false" flipV="false" rot="0">
              <a:off x="0" y="0"/>
              <a:ext cx="4263391" cy="1143000"/>
            </a:xfrm>
            <a:custGeom>
              <a:avLst/>
              <a:gdLst/>
              <a:ahLst/>
              <a:cxnLst/>
              <a:rect r="r" b="b" t="t" l="l"/>
              <a:pathLst>
                <a:path h="1143000" w="4263391">
                  <a:moveTo>
                    <a:pt x="0" y="0"/>
                  </a:moveTo>
                  <a:lnTo>
                    <a:pt x="4263391" y="0"/>
                  </a:lnTo>
                  <a:lnTo>
                    <a:pt x="4263391" y="1143000"/>
                  </a:lnTo>
                  <a:lnTo>
                    <a:pt x="0" y="1143000"/>
                  </a:lnTo>
                  <a:close/>
                </a:path>
              </a:pathLst>
            </a:custGeom>
            <a:solidFill>
              <a:srgbClr val="000000">
                <a:alpha val="0"/>
              </a:srgbClr>
            </a:solidFill>
          </p:spPr>
        </p:sp>
        <p:sp>
          <p:nvSpPr>
            <p:cNvPr name="TextBox 11" id="11"/>
            <p:cNvSpPr txBox="true"/>
            <p:nvPr/>
          </p:nvSpPr>
          <p:spPr>
            <a:xfrm>
              <a:off x="0" y="0"/>
              <a:ext cx="4263391" cy="1143000"/>
            </a:xfrm>
            <a:prstGeom prst="rect">
              <a:avLst/>
            </a:prstGeom>
          </p:spPr>
          <p:txBody>
            <a:bodyPr anchor="t" rtlCol="false" tIns="0" lIns="0" bIns="0" rIns="0"/>
            <a:lstStyle/>
            <a:p>
              <a:pPr algn="ctr">
                <a:lnSpc>
                  <a:spcPts val="6803"/>
                </a:lnSpc>
              </a:pPr>
              <a:r>
                <a:rPr lang="en-US" sz="5670" b="true">
                  <a:solidFill>
                    <a:srgbClr val="000000"/>
                  </a:solidFill>
                  <a:latin typeface="DM Sans Bold"/>
                  <a:ea typeface="DM Sans Bold"/>
                  <a:cs typeface="DM Sans Bold"/>
                  <a:sym typeface="DM Sans Bold"/>
                </a:rPr>
                <a:t>Frontend</a:t>
              </a:r>
            </a:p>
          </p:txBody>
        </p:sp>
      </p:grpSp>
      <p:grpSp>
        <p:nvGrpSpPr>
          <p:cNvPr name="Group 12" id="12"/>
          <p:cNvGrpSpPr/>
          <p:nvPr/>
        </p:nvGrpSpPr>
        <p:grpSpPr>
          <a:xfrm rot="0">
            <a:off x="11006819" y="5143500"/>
            <a:ext cx="3049191" cy="857250"/>
            <a:chOff x="0" y="0"/>
            <a:chExt cx="4065588" cy="1143000"/>
          </a:xfrm>
        </p:grpSpPr>
        <p:sp>
          <p:nvSpPr>
            <p:cNvPr name="Freeform 13" id="13"/>
            <p:cNvSpPr/>
            <p:nvPr/>
          </p:nvSpPr>
          <p:spPr>
            <a:xfrm flipH="false" flipV="false" rot="0">
              <a:off x="0" y="0"/>
              <a:ext cx="4065588" cy="1143000"/>
            </a:xfrm>
            <a:custGeom>
              <a:avLst/>
              <a:gdLst/>
              <a:ahLst/>
              <a:cxnLst/>
              <a:rect r="r" b="b" t="t" l="l"/>
              <a:pathLst>
                <a:path h="1143000" w="4065588">
                  <a:moveTo>
                    <a:pt x="0" y="0"/>
                  </a:moveTo>
                  <a:lnTo>
                    <a:pt x="4065588" y="0"/>
                  </a:lnTo>
                  <a:lnTo>
                    <a:pt x="4065588" y="1143000"/>
                  </a:lnTo>
                  <a:lnTo>
                    <a:pt x="0" y="1143000"/>
                  </a:lnTo>
                  <a:close/>
                </a:path>
              </a:pathLst>
            </a:custGeom>
            <a:solidFill>
              <a:srgbClr val="000000">
                <a:alpha val="0"/>
              </a:srgbClr>
            </a:solidFill>
          </p:spPr>
        </p:sp>
        <p:sp>
          <p:nvSpPr>
            <p:cNvPr name="TextBox 14" id="14"/>
            <p:cNvSpPr txBox="true"/>
            <p:nvPr/>
          </p:nvSpPr>
          <p:spPr>
            <a:xfrm>
              <a:off x="0" y="0"/>
              <a:ext cx="4065588" cy="1143000"/>
            </a:xfrm>
            <a:prstGeom prst="rect">
              <a:avLst/>
            </a:prstGeom>
          </p:spPr>
          <p:txBody>
            <a:bodyPr anchor="t" rtlCol="false" tIns="0" lIns="0" bIns="0" rIns="0"/>
            <a:lstStyle/>
            <a:p>
              <a:pPr algn="ctr">
                <a:lnSpc>
                  <a:spcPts val="6803"/>
                </a:lnSpc>
              </a:pPr>
              <a:r>
                <a:rPr lang="en-US" sz="5670" b="true">
                  <a:solidFill>
                    <a:srgbClr val="000000"/>
                  </a:solidFill>
                  <a:latin typeface="DM Sans Bold"/>
                  <a:ea typeface="DM Sans Bold"/>
                  <a:cs typeface="DM Sans Bold"/>
                  <a:sym typeface="DM Sans Bold"/>
                </a:rPr>
                <a:t>Backend</a:t>
              </a:r>
            </a:p>
          </p:txBody>
        </p:sp>
      </p:grpSp>
      <p:grpSp>
        <p:nvGrpSpPr>
          <p:cNvPr name="Group 15" id="15"/>
          <p:cNvGrpSpPr/>
          <p:nvPr/>
        </p:nvGrpSpPr>
        <p:grpSpPr>
          <a:xfrm rot="0">
            <a:off x="155263" y="118154"/>
            <a:ext cx="1502900" cy="1291967"/>
            <a:chOff x="0" y="0"/>
            <a:chExt cx="2003867" cy="1722623"/>
          </a:xfrm>
        </p:grpSpPr>
        <p:sp>
          <p:nvSpPr>
            <p:cNvPr name="Freeform 16" id="16"/>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6"/>
              <a:stretch>
                <a:fillRect l="0" t="0" r="-3" b="0"/>
              </a:stretch>
            </a:blipFill>
          </p:spPr>
        </p:sp>
      </p:grpSp>
      <p:sp>
        <p:nvSpPr>
          <p:cNvPr name="Freeform 17" id="17"/>
          <p:cNvSpPr/>
          <p:nvPr/>
        </p:nvSpPr>
        <p:spPr>
          <a:xfrm flipH="false" flipV="false" rot="0">
            <a:off x="12668451" y="6680900"/>
            <a:ext cx="2228949" cy="2385062"/>
          </a:xfrm>
          <a:custGeom>
            <a:avLst/>
            <a:gdLst/>
            <a:ahLst/>
            <a:cxnLst/>
            <a:rect r="r" b="b" t="t" l="l"/>
            <a:pathLst>
              <a:path h="2385062" w="2228949">
                <a:moveTo>
                  <a:pt x="0" y="0"/>
                </a:moveTo>
                <a:lnTo>
                  <a:pt x="2228949" y="0"/>
                </a:lnTo>
                <a:lnTo>
                  <a:pt x="2228949" y="2385062"/>
                </a:lnTo>
                <a:lnTo>
                  <a:pt x="0" y="238506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9491365" y="8284265"/>
            <a:ext cx="1909488" cy="1563394"/>
          </a:xfrm>
          <a:custGeom>
            <a:avLst/>
            <a:gdLst/>
            <a:ahLst/>
            <a:cxnLst/>
            <a:rect r="r" b="b" t="t" l="l"/>
            <a:pathLst>
              <a:path h="1563394" w="1909488">
                <a:moveTo>
                  <a:pt x="0" y="0"/>
                </a:moveTo>
                <a:lnTo>
                  <a:pt x="1909489" y="0"/>
                </a:lnTo>
                <a:lnTo>
                  <a:pt x="1909489" y="1563394"/>
                </a:lnTo>
                <a:lnTo>
                  <a:pt x="0" y="1563394"/>
                </a:lnTo>
                <a:lnTo>
                  <a:pt x="0" y="0"/>
                </a:lnTo>
                <a:close/>
              </a:path>
            </a:pathLst>
          </a:custGeom>
          <a:blipFill>
            <a:blip r:embed="rId9"/>
            <a:stretch>
              <a:fillRect l="0" t="0" r="0" b="0"/>
            </a:stretch>
          </a:blipFill>
        </p:spPr>
      </p:sp>
      <p:sp>
        <p:nvSpPr>
          <p:cNvPr name="Freeform 19" id="19"/>
          <p:cNvSpPr/>
          <p:nvPr/>
        </p:nvSpPr>
        <p:spPr>
          <a:xfrm flipH="false" flipV="false" rot="0">
            <a:off x="14371802" y="2072514"/>
            <a:ext cx="3402796" cy="1917939"/>
          </a:xfrm>
          <a:custGeom>
            <a:avLst/>
            <a:gdLst/>
            <a:ahLst/>
            <a:cxnLst/>
            <a:rect r="r" b="b" t="t" l="l"/>
            <a:pathLst>
              <a:path h="1917939" w="3402796">
                <a:moveTo>
                  <a:pt x="0" y="0"/>
                </a:moveTo>
                <a:lnTo>
                  <a:pt x="3402796" y="0"/>
                </a:lnTo>
                <a:lnTo>
                  <a:pt x="3402796" y="1917939"/>
                </a:lnTo>
                <a:lnTo>
                  <a:pt x="0" y="191793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0" id="20"/>
          <p:cNvSpPr/>
          <p:nvPr/>
        </p:nvSpPr>
        <p:spPr>
          <a:xfrm flipH="false" flipV="false" rot="0">
            <a:off x="8088912" y="2223257"/>
            <a:ext cx="1963551" cy="1767196"/>
          </a:xfrm>
          <a:custGeom>
            <a:avLst/>
            <a:gdLst/>
            <a:ahLst/>
            <a:cxnLst/>
            <a:rect r="r" b="b" t="t" l="l"/>
            <a:pathLst>
              <a:path h="1767196" w="1963551">
                <a:moveTo>
                  <a:pt x="0" y="0"/>
                </a:moveTo>
                <a:lnTo>
                  <a:pt x="1963551" y="0"/>
                </a:lnTo>
                <a:lnTo>
                  <a:pt x="1963551" y="1767196"/>
                </a:lnTo>
                <a:lnTo>
                  <a:pt x="0" y="176719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9144000" y="6121843"/>
            <a:ext cx="2052525" cy="2041330"/>
          </a:xfrm>
          <a:custGeom>
            <a:avLst/>
            <a:gdLst/>
            <a:ahLst/>
            <a:cxnLst/>
            <a:rect r="r" b="b" t="t" l="l"/>
            <a:pathLst>
              <a:path h="2041330" w="2052525">
                <a:moveTo>
                  <a:pt x="0" y="0"/>
                </a:moveTo>
                <a:lnTo>
                  <a:pt x="2052525" y="0"/>
                </a:lnTo>
                <a:lnTo>
                  <a:pt x="2052525" y="2041329"/>
                </a:lnTo>
                <a:lnTo>
                  <a:pt x="0" y="204132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901544" y="1797805"/>
            <a:ext cx="1935006" cy="9525"/>
            <a:chOff x="0" y="0"/>
            <a:chExt cx="2580008" cy="12700"/>
          </a:xfrm>
        </p:grpSpPr>
        <p:sp>
          <p:nvSpPr>
            <p:cNvPr name="Freeform 3" id="3"/>
            <p:cNvSpPr/>
            <p:nvPr/>
          </p:nvSpPr>
          <p:spPr>
            <a:xfrm flipH="false" flipV="false" rot="0">
              <a:off x="0" y="0"/>
              <a:ext cx="2580005" cy="12700"/>
            </a:xfrm>
            <a:custGeom>
              <a:avLst/>
              <a:gdLst/>
              <a:ahLst/>
              <a:cxnLst/>
              <a:rect r="r" b="b" t="t" l="l"/>
              <a:pathLst>
                <a:path h="12700" w="2580005">
                  <a:moveTo>
                    <a:pt x="6350" y="0"/>
                  </a:moveTo>
                  <a:lnTo>
                    <a:pt x="2573655" y="0"/>
                  </a:lnTo>
                  <a:cubicBezTo>
                    <a:pt x="2577211" y="0"/>
                    <a:pt x="2580005" y="2794"/>
                    <a:pt x="2580005" y="6350"/>
                  </a:cubicBezTo>
                  <a:cubicBezTo>
                    <a:pt x="2580005" y="9906"/>
                    <a:pt x="2577211" y="12700"/>
                    <a:pt x="2573655" y="12700"/>
                  </a:cubicBezTo>
                  <a:lnTo>
                    <a:pt x="6350" y="12700"/>
                  </a:lnTo>
                  <a:cubicBezTo>
                    <a:pt x="2794" y="12700"/>
                    <a:pt x="0" y="9906"/>
                    <a:pt x="0" y="6350"/>
                  </a:cubicBezTo>
                  <a:cubicBezTo>
                    <a:pt x="0" y="2794"/>
                    <a:pt x="2794" y="0"/>
                    <a:pt x="6350" y="0"/>
                  </a:cubicBezTo>
                  <a:close/>
                </a:path>
              </a:pathLst>
            </a:custGeom>
            <a:solidFill>
              <a:srgbClr val="000000"/>
            </a:solidFill>
          </p:spPr>
        </p:sp>
      </p:grpSp>
      <p:grpSp>
        <p:nvGrpSpPr>
          <p:cNvPr name="Group 4" id="4"/>
          <p:cNvGrpSpPr/>
          <p:nvPr/>
        </p:nvGrpSpPr>
        <p:grpSpPr>
          <a:xfrm rot="0">
            <a:off x="801827" y="310033"/>
            <a:ext cx="8166108" cy="1228725"/>
            <a:chOff x="0" y="0"/>
            <a:chExt cx="10888144" cy="1638300"/>
          </a:xfrm>
        </p:grpSpPr>
        <p:sp>
          <p:nvSpPr>
            <p:cNvPr name="Freeform 5" id="5"/>
            <p:cNvSpPr/>
            <p:nvPr/>
          </p:nvSpPr>
          <p:spPr>
            <a:xfrm flipH="false" flipV="false" rot="0">
              <a:off x="0" y="0"/>
              <a:ext cx="10888144" cy="1638300"/>
            </a:xfrm>
            <a:custGeom>
              <a:avLst/>
              <a:gdLst/>
              <a:ahLst/>
              <a:cxnLst/>
              <a:rect r="r" b="b" t="t" l="l"/>
              <a:pathLst>
                <a:path h="1638300" w="10888144">
                  <a:moveTo>
                    <a:pt x="0" y="0"/>
                  </a:moveTo>
                  <a:lnTo>
                    <a:pt x="10888144" y="0"/>
                  </a:lnTo>
                  <a:lnTo>
                    <a:pt x="10888144" y="1638300"/>
                  </a:lnTo>
                  <a:lnTo>
                    <a:pt x="0" y="1638300"/>
                  </a:lnTo>
                  <a:close/>
                </a:path>
              </a:pathLst>
            </a:custGeom>
            <a:solidFill>
              <a:srgbClr val="000000">
                <a:alpha val="0"/>
              </a:srgbClr>
            </a:solidFill>
          </p:spPr>
        </p:sp>
        <p:sp>
          <p:nvSpPr>
            <p:cNvPr name="TextBox 6" id="6"/>
            <p:cNvSpPr txBox="true"/>
            <p:nvPr/>
          </p:nvSpPr>
          <p:spPr>
            <a:xfrm>
              <a:off x="0" y="-9525"/>
              <a:ext cx="10888144" cy="1647825"/>
            </a:xfrm>
            <a:prstGeom prst="rect">
              <a:avLst/>
            </a:prstGeom>
          </p:spPr>
          <p:txBody>
            <a:bodyPr anchor="t" rtlCol="false" tIns="0" lIns="0" bIns="0" rIns="0"/>
            <a:lstStyle/>
            <a:p>
              <a:pPr algn="l">
                <a:lnSpc>
                  <a:spcPts val="9600"/>
                </a:lnSpc>
              </a:pPr>
              <a:r>
                <a:rPr lang="en-US" sz="8000" b="true">
                  <a:solidFill>
                    <a:srgbClr val="000000"/>
                  </a:solidFill>
                  <a:latin typeface="DM Sans Bold"/>
                  <a:ea typeface="DM Sans Bold"/>
                  <a:cs typeface="DM Sans Bold"/>
                  <a:sym typeface="DM Sans Bold"/>
                </a:rPr>
                <a:t>SDG MAPPING</a:t>
              </a:r>
            </a:p>
          </p:txBody>
        </p:sp>
      </p:grpSp>
      <p:grpSp>
        <p:nvGrpSpPr>
          <p:cNvPr name="Group 7" id="7"/>
          <p:cNvGrpSpPr/>
          <p:nvPr/>
        </p:nvGrpSpPr>
        <p:grpSpPr>
          <a:xfrm rot="0">
            <a:off x="0" y="9477720"/>
            <a:ext cx="18288000" cy="809280"/>
            <a:chOff x="0" y="0"/>
            <a:chExt cx="24384000" cy="1079040"/>
          </a:xfrm>
        </p:grpSpPr>
        <p:sp>
          <p:nvSpPr>
            <p:cNvPr name="Freeform 8" id="8"/>
            <p:cNvSpPr/>
            <p:nvPr/>
          </p:nvSpPr>
          <p:spPr>
            <a:xfrm flipH="false" flipV="false" rot="0">
              <a:off x="0" y="0"/>
              <a:ext cx="24384000" cy="1078992"/>
            </a:xfrm>
            <a:custGeom>
              <a:avLst/>
              <a:gdLst/>
              <a:ahLst/>
              <a:cxnLst/>
              <a:rect r="r" b="b" t="t" l="l"/>
              <a:pathLst>
                <a:path h="1078992" w="24384000">
                  <a:moveTo>
                    <a:pt x="0" y="0"/>
                  </a:moveTo>
                  <a:lnTo>
                    <a:pt x="24384000" y="0"/>
                  </a:lnTo>
                  <a:lnTo>
                    <a:pt x="24384000" y="1078992"/>
                  </a:lnTo>
                  <a:lnTo>
                    <a:pt x="0" y="1078992"/>
                  </a:lnTo>
                  <a:close/>
                </a:path>
              </a:pathLst>
            </a:custGeom>
            <a:solidFill>
              <a:srgbClr val="EDD767"/>
            </a:solidFill>
          </p:spPr>
        </p:sp>
      </p:grpSp>
      <p:grpSp>
        <p:nvGrpSpPr>
          <p:cNvPr name="Group 9" id="9"/>
          <p:cNvGrpSpPr/>
          <p:nvPr/>
        </p:nvGrpSpPr>
        <p:grpSpPr>
          <a:xfrm rot="0">
            <a:off x="801827" y="1710326"/>
            <a:ext cx="17201590" cy="7924800"/>
            <a:chOff x="0" y="0"/>
            <a:chExt cx="22935453" cy="10566400"/>
          </a:xfrm>
        </p:grpSpPr>
        <p:sp>
          <p:nvSpPr>
            <p:cNvPr name="Freeform 10" id="10"/>
            <p:cNvSpPr/>
            <p:nvPr/>
          </p:nvSpPr>
          <p:spPr>
            <a:xfrm flipH="false" flipV="false" rot="0">
              <a:off x="0" y="0"/>
              <a:ext cx="22935453" cy="10566400"/>
            </a:xfrm>
            <a:custGeom>
              <a:avLst/>
              <a:gdLst/>
              <a:ahLst/>
              <a:cxnLst/>
              <a:rect r="r" b="b" t="t" l="l"/>
              <a:pathLst>
                <a:path h="10566400" w="22935453">
                  <a:moveTo>
                    <a:pt x="0" y="0"/>
                  </a:moveTo>
                  <a:lnTo>
                    <a:pt x="22935453" y="0"/>
                  </a:lnTo>
                  <a:lnTo>
                    <a:pt x="22935453" y="10566400"/>
                  </a:lnTo>
                  <a:lnTo>
                    <a:pt x="0" y="10566400"/>
                  </a:lnTo>
                  <a:close/>
                </a:path>
              </a:pathLst>
            </a:custGeom>
            <a:solidFill>
              <a:srgbClr val="000000">
                <a:alpha val="0"/>
              </a:srgbClr>
            </a:solidFill>
          </p:spPr>
        </p:sp>
        <p:sp>
          <p:nvSpPr>
            <p:cNvPr name="TextBox 11" id="11"/>
            <p:cNvSpPr txBox="true"/>
            <p:nvPr/>
          </p:nvSpPr>
          <p:spPr>
            <a:xfrm>
              <a:off x="0" y="0"/>
              <a:ext cx="22935453" cy="10566400"/>
            </a:xfrm>
            <a:prstGeom prst="rect">
              <a:avLst/>
            </a:prstGeom>
          </p:spPr>
          <p:txBody>
            <a:bodyPr anchor="t" rtlCol="false" tIns="0" lIns="0" bIns="0" rIns="0"/>
            <a:lstStyle/>
            <a:p>
              <a:pPr algn="just">
                <a:lnSpc>
                  <a:spcPts val="2875"/>
                </a:lnSpc>
              </a:pPr>
              <a:r>
                <a:rPr lang="en-US" sz="2397" b="true">
                  <a:solidFill>
                    <a:srgbClr val="000000"/>
                  </a:solidFill>
                  <a:latin typeface="DM Sans Bold"/>
                  <a:ea typeface="DM Sans Bold"/>
                  <a:cs typeface="DM Sans Bold"/>
                  <a:sym typeface="DM Sans Bold"/>
                </a:rPr>
                <a:t>SDG 2: Zero Hunger</a:t>
              </a:r>
            </a:p>
            <a:p>
              <a:pPr algn="just">
                <a:lnSpc>
                  <a:spcPts val="2875"/>
                </a:lnSpc>
              </a:pPr>
              <a:r>
                <a:rPr lang="en-US" sz="2397" b="true">
                  <a:solidFill>
                    <a:srgbClr val="000000"/>
                  </a:solidFill>
                  <a:latin typeface="DM Sans Bold"/>
                  <a:ea typeface="DM Sans Bold"/>
                  <a:cs typeface="DM Sans Bold"/>
                  <a:sym typeface="DM Sans Bold"/>
                </a:rPr>
                <a:t>Goal: End hunger, achieve food security and improved nutrition and promote sustainable agriculture</a:t>
              </a:r>
            </a:p>
            <a:p>
              <a:pPr algn="just">
                <a:lnSpc>
                  <a:spcPts val="2875"/>
                </a:lnSpc>
              </a:pPr>
              <a:r>
                <a:rPr lang="en-US" sz="2397">
                  <a:solidFill>
                    <a:srgbClr val="000000"/>
                  </a:solidFill>
                  <a:latin typeface="DM Sans"/>
                  <a:ea typeface="DM Sans"/>
                  <a:cs typeface="DM Sans"/>
                  <a:sym typeface="DM Sans"/>
                </a:rPr>
                <a:t>Justification:</a:t>
              </a:r>
            </a:p>
            <a:p>
              <a:pPr algn="just">
                <a:lnSpc>
                  <a:spcPts val="2875"/>
                </a:lnSpc>
              </a:pPr>
              <a:r>
                <a:rPr lang="en-US" sz="2397">
                  <a:solidFill>
                    <a:srgbClr val="000000"/>
                  </a:solidFill>
                  <a:latin typeface="DM Sans"/>
                  <a:ea typeface="DM Sans"/>
                  <a:cs typeface="DM Sans"/>
                  <a:sym typeface="DM Sans"/>
                </a:rPr>
                <a:t>Timely disease detection averts the loss of crops that guarantees food. </a:t>
              </a:r>
            </a:p>
            <a:p>
              <a:pPr algn="just">
                <a:lnSpc>
                  <a:spcPts val="2875"/>
                </a:lnSpc>
              </a:pPr>
            </a:p>
            <a:p>
              <a:pPr algn="just">
                <a:lnSpc>
                  <a:spcPts val="2877"/>
                </a:lnSpc>
              </a:pPr>
              <a:r>
                <a:rPr lang="en-US" sz="2398" b="true">
                  <a:solidFill>
                    <a:srgbClr val="000000"/>
                  </a:solidFill>
                  <a:latin typeface="DM Sans Bold"/>
                  <a:ea typeface="DM Sans Bold"/>
                  <a:cs typeface="DM Sans Bold"/>
                  <a:sym typeface="DM Sans Bold"/>
                </a:rPr>
                <a:t>SDG 3: Good Health and Well-being </a:t>
              </a:r>
            </a:p>
            <a:p>
              <a:pPr algn="just">
                <a:lnSpc>
                  <a:spcPts val="2877"/>
                </a:lnSpc>
              </a:pPr>
              <a:r>
                <a:rPr lang="en-US" sz="2398" b="true">
                  <a:solidFill>
                    <a:srgbClr val="000000"/>
                  </a:solidFill>
                  <a:latin typeface="DM Sans Bold"/>
                  <a:ea typeface="DM Sans Bold"/>
                  <a:cs typeface="DM Sans Bold"/>
                  <a:sym typeface="DM Sans Bold"/>
                </a:rPr>
                <a:t>Goal: Ensure healthy lives and promote well-being for all at all ages</a:t>
              </a:r>
            </a:p>
            <a:p>
              <a:pPr algn="just">
                <a:lnSpc>
                  <a:spcPts val="2877"/>
                </a:lnSpc>
              </a:pPr>
              <a:r>
                <a:rPr lang="en-US" sz="2398">
                  <a:solidFill>
                    <a:srgbClr val="000000"/>
                  </a:solidFill>
                  <a:latin typeface="DM Sans"/>
                  <a:ea typeface="DM Sans"/>
                  <a:cs typeface="DM Sans"/>
                  <a:sym typeface="DM Sans"/>
                </a:rPr>
                <a:t>Justification:</a:t>
              </a:r>
            </a:p>
            <a:p>
              <a:pPr algn="just" marL="548183" indent="-182728" lvl="2">
                <a:lnSpc>
                  <a:spcPts val="2875"/>
                </a:lnSpc>
              </a:pPr>
              <a:r>
                <a:rPr lang="en-US" sz="2398">
                  <a:solidFill>
                    <a:srgbClr val="000000"/>
                  </a:solidFill>
                  <a:latin typeface="DM Sans"/>
                  <a:ea typeface="DM Sans"/>
                  <a:cs typeface="DM Sans"/>
                  <a:sym typeface="DM Sans"/>
                </a:rPr>
                <a:t>Ensure h</a:t>
              </a:r>
              <a:r>
                <a:rPr lang="en-US" sz="2398">
                  <a:solidFill>
                    <a:srgbClr val="000000"/>
                  </a:solidFill>
                  <a:latin typeface="DM Sans"/>
                  <a:ea typeface="DM Sans"/>
                  <a:cs typeface="DM Sans"/>
                  <a:sym typeface="DM Sans"/>
                </a:rPr>
                <a:t>ealthy lives and promote well-being for all at all ages</a:t>
              </a:r>
            </a:p>
            <a:p>
              <a:pPr algn="just">
                <a:lnSpc>
                  <a:spcPts val="2875"/>
                </a:lnSpc>
              </a:pPr>
            </a:p>
            <a:p>
              <a:pPr algn="just">
                <a:lnSpc>
                  <a:spcPts val="2875"/>
                </a:lnSpc>
              </a:pPr>
              <a:r>
                <a:rPr lang="en-US" b="true" sz="2397">
                  <a:solidFill>
                    <a:srgbClr val="000000"/>
                  </a:solidFill>
                  <a:latin typeface="DM Sans Bold"/>
                  <a:ea typeface="DM Sans Bold"/>
                  <a:cs typeface="DM Sans Bold"/>
                  <a:sym typeface="DM Sans Bold"/>
                </a:rPr>
                <a:t>SDG 9: Industry, Innovation, and Infrastructure</a:t>
              </a:r>
            </a:p>
            <a:p>
              <a:pPr algn="just">
                <a:lnSpc>
                  <a:spcPts val="2875"/>
                </a:lnSpc>
              </a:pPr>
              <a:r>
                <a:rPr lang="en-US" b="true" sz="2397">
                  <a:solidFill>
                    <a:srgbClr val="000000"/>
                  </a:solidFill>
                  <a:latin typeface="DM Sans Bold"/>
                  <a:ea typeface="DM Sans Bold"/>
                  <a:cs typeface="DM Sans Bold"/>
                  <a:sym typeface="DM Sans Bold"/>
                </a:rPr>
                <a:t>Goal: Build resilient infrastructure, promote inclusive and sustainable industrialization and foster innovation</a:t>
              </a:r>
            </a:p>
            <a:p>
              <a:pPr algn="just">
                <a:lnSpc>
                  <a:spcPts val="2875"/>
                </a:lnSpc>
              </a:pPr>
              <a:r>
                <a:rPr lang="en-US" sz="2397">
                  <a:solidFill>
                    <a:srgbClr val="000000"/>
                  </a:solidFill>
                  <a:latin typeface="DM Sans"/>
                  <a:ea typeface="DM Sans"/>
                  <a:cs typeface="DM Sans"/>
                  <a:sym typeface="DM Sans"/>
                </a:rPr>
                <a:t>Justification:</a:t>
              </a:r>
            </a:p>
            <a:p>
              <a:pPr algn="just">
                <a:lnSpc>
                  <a:spcPts val="2875"/>
                </a:lnSpc>
              </a:pPr>
              <a:r>
                <a:rPr lang="en-US" sz="2397">
                  <a:solidFill>
                    <a:srgbClr val="000000"/>
                  </a:solidFill>
                  <a:latin typeface="DM Sans"/>
                  <a:ea typeface="DM Sans"/>
                  <a:cs typeface="DM Sans"/>
                  <a:sym typeface="DM Sans"/>
                </a:rPr>
                <a:t>It also incorporates AI and IoT type technologies in farming and enhances precision agriculture. </a:t>
              </a:r>
            </a:p>
            <a:p>
              <a:pPr algn="just">
                <a:lnSpc>
                  <a:spcPts val="2875"/>
                </a:lnSpc>
              </a:pPr>
            </a:p>
            <a:p>
              <a:pPr algn="just">
                <a:lnSpc>
                  <a:spcPts val="2875"/>
                </a:lnSpc>
              </a:pPr>
              <a:r>
                <a:rPr lang="en-US" b="true" sz="2397">
                  <a:solidFill>
                    <a:srgbClr val="000000"/>
                  </a:solidFill>
                  <a:latin typeface="DM Sans Bold"/>
                  <a:ea typeface="DM Sans Bold"/>
                  <a:cs typeface="DM Sans Bold"/>
                  <a:sym typeface="DM Sans Bold"/>
                </a:rPr>
                <a:t>SDG 12: Responsible Consumption and Production</a:t>
              </a:r>
            </a:p>
            <a:p>
              <a:pPr algn="just">
                <a:lnSpc>
                  <a:spcPts val="2875"/>
                </a:lnSpc>
              </a:pPr>
              <a:r>
                <a:rPr lang="en-US" b="true" sz="2397">
                  <a:solidFill>
                    <a:srgbClr val="000000"/>
                  </a:solidFill>
                  <a:latin typeface="DM Sans Bold"/>
                  <a:ea typeface="DM Sans Bold"/>
                  <a:cs typeface="DM Sans Bold"/>
                  <a:sym typeface="DM Sans Bold"/>
                </a:rPr>
                <a:t>Goal: Ensure sustainable consumption and production patterns</a:t>
              </a:r>
            </a:p>
            <a:p>
              <a:pPr algn="just">
                <a:lnSpc>
                  <a:spcPts val="2875"/>
                </a:lnSpc>
              </a:pPr>
              <a:r>
                <a:rPr lang="en-US" sz="2397">
                  <a:solidFill>
                    <a:srgbClr val="000000"/>
                  </a:solidFill>
                  <a:latin typeface="DM Sans"/>
                  <a:ea typeface="DM Sans"/>
                  <a:cs typeface="DM Sans"/>
                  <a:sym typeface="DM Sans"/>
                </a:rPr>
                <a:t>Justification:</a:t>
              </a:r>
            </a:p>
            <a:p>
              <a:pPr algn="just">
                <a:lnSpc>
                  <a:spcPts val="2875"/>
                </a:lnSpc>
              </a:pPr>
              <a:r>
                <a:rPr lang="en-US" sz="2397">
                  <a:solidFill>
                    <a:srgbClr val="000000"/>
                  </a:solidFill>
                  <a:latin typeface="DM Sans"/>
                  <a:ea typeface="DM Sans"/>
                  <a:cs typeface="DM Sans"/>
                  <a:sym typeface="DM Sans"/>
                </a:rPr>
                <a:t>The project assists in the achievement of the maximum level of resource efficiency and preventing agricultural loss. </a:t>
              </a:r>
            </a:p>
            <a:p>
              <a:pPr algn="just">
                <a:lnSpc>
                  <a:spcPts val="2875"/>
                </a:lnSpc>
              </a:pPr>
            </a:p>
          </p:txBody>
        </p:sp>
      </p:grpSp>
      <p:grpSp>
        <p:nvGrpSpPr>
          <p:cNvPr name="Group 12" id="12"/>
          <p:cNvGrpSpPr/>
          <p:nvPr/>
        </p:nvGrpSpPr>
        <p:grpSpPr>
          <a:xfrm rot="0">
            <a:off x="16507850" y="382716"/>
            <a:ext cx="1502900" cy="1291967"/>
            <a:chOff x="0" y="0"/>
            <a:chExt cx="2003867" cy="1722623"/>
          </a:xfrm>
        </p:grpSpPr>
        <p:sp>
          <p:nvSpPr>
            <p:cNvPr name="Freeform 13" id="13"/>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5680803" cy="10287000"/>
            <a:chOff x="0" y="0"/>
            <a:chExt cx="7574404" cy="13716000"/>
          </a:xfrm>
        </p:grpSpPr>
        <p:sp>
          <p:nvSpPr>
            <p:cNvPr name="Freeform 3" id="3"/>
            <p:cNvSpPr/>
            <p:nvPr/>
          </p:nvSpPr>
          <p:spPr>
            <a:xfrm flipH="false" flipV="false" rot="0">
              <a:off x="0" y="0"/>
              <a:ext cx="7574407" cy="13716000"/>
            </a:xfrm>
            <a:custGeom>
              <a:avLst/>
              <a:gdLst/>
              <a:ahLst/>
              <a:cxnLst/>
              <a:rect r="r" b="b" t="t" l="l"/>
              <a:pathLst>
                <a:path h="13716000" w="7574407">
                  <a:moveTo>
                    <a:pt x="0" y="0"/>
                  </a:moveTo>
                  <a:lnTo>
                    <a:pt x="7574407" y="0"/>
                  </a:lnTo>
                  <a:lnTo>
                    <a:pt x="7574407" y="13716000"/>
                  </a:lnTo>
                  <a:lnTo>
                    <a:pt x="0" y="13716000"/>
                  </a:lnTo>
                  <a:close/>
                </a:path>
              </a:pathLst>
            </a:custGeom>
            <a:solidFill>
              <a:srgbClr val="EDD767"/>
            </a:solidFill>
          </p:spPr>
        </p:sp>
      </p:grpSp>
      <p:grpSp>
        <p:nvGrpSpPr>
          <p:cNvPr name="Group 4" id="4"/>
          <p:cNvGrpSpPr/>
          <p:nvPr/>
        </p:nvGrpSpPr>
        <p:grpSpPr>
          <a:xfrm rot="0">
            <a:off x="167651" y="3844726"/>
            <a:ext cx="5345500" cy="2286000"/>
            <a:chOff x="0" y="0"/>
            <a:chExt cx="7127333" cy="3048000"/>
          </a:xfrm>
        </p:grpSpPr>
        <p:sp>
          <p:nvSpPr>
            <p:cNvPr name="Freeform 5" id="5"/>
            <p:cNvSpPr/>
            <p:nvPr/>
          </p:nvSpPr>
          <p:spPr>
            <a:xfrm flipH="false" flipV="false" rot="0">
              <a:off x="0" y="0"/>
              <a:ext cx="7127333" cy="3048000"/>
            </a:xfrm>
            <a:custGeom>
              <a:avLst/>
              <a:gdLst/>
              <a:ahLst/>
              <a:cxnLst/>
              <a:rect r="r" b="b" t="t" l="l"/>
              <a:pathLst>
                <a:path h="3048000" w="7127333">
                  <a:moveTo>
                    <a:pt x="0" y="0"/>
                  </a:moveTo>
                  <a:lnTo>
                    <a:pt x="7127333" y="0"/>
                  </a:lnTo>
                  <a:lnTo>
                    <a:pt x="7127333" y="3048000"/>
                  </a:lnTo>
                  <a:lnTo>
                    <a:pt x="0" y="3048000"/>
                  </a:lnTo>
                  <a:close/>
                </a:path>
              </a:pathLst>
            </a:custGeom>
            <a:solidFill>
              <a:srgbClr val="000000">
                <a:alpha val="0"/>
              </a:srgbClr>
            </a:solidFill>
          </p:spPr>
        </p:sp>
        <p:sp>
          <p:nvSpPr>
            <p:cNvPr name="TextBox 6" id="6"/>
            <p:cNvSpPr txBox="true"/>
            <p:nvPr/>
          </p:nvSpPr>
          <p:spPr>
            <a:xfrm>
              <a:off x="0" y="0"/>
              <a:ext cx="7127333" cy="3048000"/>
            </a:xfrm>
            <a:prstGeom prst="rect">
              <a:avLst/>
            </a:prstGeom>
          </p:spPr>
          <p:txBody>
            <a:bodyPr anchor="t" rtlCol="false" tIns="0" lIns="0" bIns="0" rIns="0"/>
            <a:lstStyle/>
            <a:p>
              <a:pPr algn="ctr">
                <a:lnSpc>
                  <a:spcPts val="9041"/>
                </a:lnSpc>
              </a:pPr>
              <a:r>
                <a:rPr lang="en-US" sz="7534" b="true">
                  <a:solidFill>
                    <a:srgbClr val="000000"/>
                  </a:solidFill>
                  <a:latin typeface="DM Sans Bold"/>
                  <a:ea typeface="DM Sans Bold"/>
                  <a:cs typeface="DM Sans Bold"/>
                  <a:sym typeface="DM Sans Bold"/>
                </a:rPr>
                <a:t>WORKFLOW</a:t>
              </a:r>
            </a:p>
          </p:txBody>
        </p:sp>
      </p:grpSp>
      <p:grpSp>
        <p:nvGrpSpPr>
          <p:cNvPr name="Group 7" id="7"/>
          <p:cNvGrpSpPr/>
          <p:nvPr/>
        </p:nvGrpSpPr>
        <p:grpSpPr>
          <a:xfrm rot="0">
            <a:off x="155263" y="118154"/>
            <a:ext cx="1502900" cy="1291967"/>
            <a:chOff x="0" y="0"/>
            <a:chExt cx="2003867" cy="1722623"/>
          </a:xfrm>
        </p:grpSpPr>
        <p:sp>
          <p:nvSpPr>
            <p:cNvPr name="Freeform 8" id="8"/>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
        <p:nvSpPr>
          <p:cNvPr name="Freeform 9" id="9"/>
          <p:cNvSpPr/>
          <p:nvPr/>
        </p:nvSpPr>
        <p:spPr>
          <a:xfrm flipH="false" flipV="false" rot="0">
            <a:off x="10326423" y="0"/>
            <a:ext cx="3678851" cy="10133139"/>
          </a:xfrm>
          <a:custGeom>
            <a:avLst/>
            <a:gdLst/>
            <a:ahLst/>
            <a:cxnLst/>
            <a:rect r="r" b="b" t="t" l="l"/>
            <a:pathLst>
              <a:path h="10133139" w="3678851">
                <a:moveTo>
                  <a:pt x="0" y="0"/>
                </a:moveTo>
                <a:lnTo>
                  <a:pt x="3678851" y="0"/>
                </a:lnTo>
                <a:lnTo>
                  <a:pt x="3678851" y="10133139"/>
                </a:lnTo>
                <a:lnTo>
                  <a:pt x="0" y="10133139"/>
                </a:lnTo>
                <a:lnTo>
                  <a:pt x="0" y="0"/>
                </a:lnTo>
                <a:close/>
              </a:path>
            </a:pathLst>
          </a:custGeom>
          <a:blipFill>
            <a:blip r:embed="rId3"/>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6944383" cy="10287000"/>
            <a:chOff x="0" y="0"/>
            <a:chExt cx="9259177" cy="13716000"/>
          </a:xfrm>
        </p:grpSpPr>
        <p:sp>
          <p:nvSpPr>
            <p:cNvPr name="Freeform 3" id="3"/>
            <p:cNvSpPr/>
            <p:nvPr/>
          </p:nvSpPr>
          <p:spPr>
            <a:xfrm flipH="false" flipV="false" rot="0">
              <a:off x="0" y="0"/>
              <a:ext cx="9259189" cy="13716000"/>
            </a:xfrm>
            <a:custGeom>
              <a:avLst/>
              <a:gdLst/>
              <a:ahLst/>
              <a:cxnLst/>
              <a:rect r="r" b="b" t="t" l="l"/>
              <a:pathLst>
                <a:path h="13716000" w="9259189">
                  <a:moveTo>
                    <a:pt x="0" y="0"/>
                  </a:moveTo>
                  <a:lnTo>
                    <a:pt x="9259189" y="0"/>
                  </a:lnTo>
                  <a:lnTo>
                    <a:pt x="9259189" y="13716000"/>
                  </a:lnTo>
                  <a:lnTo>
                    <a:pt x="0" y="13716000"/>
                  </a:lnTo>
                  <a:close/>
                </a:path>
              </a:pathLst>
            </a:custGeom>
            <a:solidFill>
              <a:srgbClr val="EDD767"/>
            </a:solidFill>
          </p:spPr>
        </p:sp>
      </p:grpSp>
      <p:grpSp>
        <p:nvGrpSpPr>
          <p:cNvPr name="Group 4" id="4"/>
          <p:cNvGrpSpPr/>
          <p:nvPr/>
        </p:nvGrpSpPr>
        <p:grpSpPr>
          <a:xfrm rot="0">
            <a:off x="538833" y="3914775"/>
            <a:ext cx="5423061" cy="2447925"/>
            <a:chOff x="0" y="0"/>
            <a:chExt cx="7230748" cy="3263900"/>
          </a:xfrm>
        </p:grpSpPr>
        <p:sp>
          <p:nvSpPr>
            <p:cNvPr name="Freeform 5" id="5"/>
            <p:cNvSpPr/>
            <p:nvPr/>
          </p:nvSpPr>
          <p:spPr>
            <a:xfrm flipH="false" flipV="false" rot="0">
              <a:off x="0" y="0"/>
              <a:ext cx="7230748" cy="3263900"/>
            </a:xfrm>
            <a:custGeom>
              <a:avLst/>
              <a:gdLst/>
              <a:ahLst/>
              <a:cxnLst/>
              <a:rect r="r" b="b" t="t" l="l"/>
              <a:pathLst>
                <a:path h="3263900" w="7230748">
                  <a:moveTo>
                    <a:pt x="0" y="0"/>
                  </a:moveTo>
                  <a:lnTo>
                    <a:pt x="7230748" y="0"/>
                  </a:lnTo>
                  <a:lnTo>
                    <a:pt x="7230748" y="3263900"/>
                  </a:lnTo>
                  <a:lnTo>
                    <a:pt x="0" y="3263900"/>
                  </a:lnTo>
                  <a:close/>
                </a:path>
              </a:pathLst>
            </a:custGeom>
            <a:solidFill>
              <a:srgbClr val="000000">
                <a:alpha val="0"/>
              </a:srgbClr>
            </a:solidFill>
          </p:spPr>
        </p:sp>
        <p:sp>
          <p:nvSpPr>
            <p:cNvPr name="TextBox 6" id="6"/>
            <p:cNvSpPr txBox="true"/>
            <p:nvPr/>
          </p:nvSpPr>
          <p:spPr>
            <a:xfrm>
              <a:off x="0" y="-9525"/>
              <a:ext cx="7230748" cy="3273425"/>
            </a:xfrm>
            <a:prstGeom prst="rect">
              <a:avLst/>
            </a:prstGeom>
          </p:spPr>
          <p:txBody>
            <a:bodyPr anchor="t" rtlCol="false" tIns="0" lIns="0" bIns="0" rIns="0"/>
            <a:lstStyle/>
            <a:p>
              <a:pPr algn="ctr">
                <a:lnSpc>
                  <a:spcPts val="9674"/>
                </a:lnSpc>
              </a:pPr>
              <a:r>
                <a:rPr lang="en-US" sz="8062" b="true">
                  <a:solidFill>
                    <a:srgbClr val="000000"/>
                  </a:solidFill>
                  <a:latin typeface="DM Sans Bold"/>
                  <a:ea typeface="DM Sans Bold"/>
                  <a:cs typeface="DM Sans Bold"/>
                  <a:sym typeface="DM Sans Bold"/>
                </a:rPr>
                <a:t>RESEARCH PAPER</a:t>
              </a:r>
            </a:p>
          </p:txBody>
        </p:sp>
      </p:grpSp>
      <p:grpSp>
        <p:nvGrpSpPr>
          <p:cNvPr name="Group 7" id="7"/>
          <p:cNvGrpSpPr/>
          <p:nvPr/>
        </p:nvGrpSpPr>
        <p:grpSpPr>
          <a:xfrm rot="0">
            <a:off x="12964215" y="9258300"/>
            <a:ext cx="5323785" cy="753491"/>
            <a:chOff x="0" y="0"/>
            <a:chExt cx="7098380" cy="1004655"/>
          </a:xfrm>
        </p:grpSpPr>
        <p:sp>
          <p:nvSpPr>
            <p:cNvPr name="Freeform 8" id="8"/>
            <p:cNvSpPr/>
            <p:nvPr/>
          </p:nvSpPr>
          <p:spPr>
            <a:xfrm flipH="false" flipV="false" rot="0">
              <a:off x="0" y="0"/>
              <a:ext cx="7098381" cy="1004655"/>
            </a:xfrm>
            <a:custGeom>
              <a:avLst/>
              <a:gdLst/>
              <a:ahLst/>
              <a:cxnLst/>
              <a:rect r="r" b="b" t="t" l="l"/>
              <a:pathLst>
                <a:path h="1004655" w="7098381">
                  <a:moveTo>
                    <a:pt x="0" y="0"/>
                  </a:moveTo>
                  <a:lnTo>
                    <a:pt x="7098381" y="0"/>
                  </a:lnTo>
                  <a:lnTo>
                    <a:pt x="7098381" y="1004655"/>
                  </a:lnTo>
                  <a:lnTo>
                    <a:pt x="0" y="1004655"/>
                  </a:lnTo>
                  <a:close/>
                </a:path>
              </a:pathLst>
            </a:custGeom>
            <a:solidFill>
              <a:srgbClr val="000000">
                <a:alpha val="0"/>
              </a:srgbClr>
            </a:solidFill>
          </p:spPr>
        </p:sp>
        <p:sp>
          <p:nvSpPr>
            <p:cNvPr name="TextBox 9" id="9"/>
            <p:cNvSpPr txBox="true"/>
            <p:nvPr/>
          </p:nvSpPr>
          <p:spPr>
            <a:xfrm>
              <a:off x="0" y="-9525"/>
              <a:ext cx="7098380" cy="1014180"/>
            </a:xfrm>
            <a:prstGeom prst="rect">
              <a:avLst/>
            </a:prstGeom>
          </p:spPr>
          <p:txBody>
            <a:bodyPr anchor="t" rtlCol="false" tIns="0" lIns="0" bIns="0" rIns="0"/>
            <a:lstStyle/>
            <a:p>
              <a:pPr algn="ctr">
                <a:lnSpc>
                  <a:spcPts val="4800"/>
                </a:lnSpc>
              </a:pPr>
              <a:r>
                <a:rPr lang="en-US" sz="4000" b="true">
                  <a:solidFill>
                    <a:srgbClr val="FF3131"/>
                  </a:solidFill>
                  <a:latin typeface="DM Sans Bold"/>
                  <a:ea typeface="DM Sans Bold"/>
                  <a:cs typeface="DM Sans Bold"/>
                  <a:sym typeface="DM Sans Bold"/>
                </a:rPr>
                <a:t>Status</a:t>
              </a:r>
              <a:r>
                <a:rPr lang="en-US" sz="4000" b="true">
                  <a:solidFill>
                    <a:srgbClr val="000000"/>
                  </a:solidFill>
                  <a:latin typeface="DM Sans Bold"/>
                  <a:ea typeface="DM Sans Bold"/>
                  <a:cs typeface="DM Sans Bold"/>
                  <a:sym typeface="DM Sans Bold"/>
                </a:rPr>
                <a:t>: Acceptance</a:t>
              </a:r>
            </a:p>
          </p:txBody>
        </p:sp>
      </p:grpSp>
      <p:grpSp>
        <p:nvGrpSpPr>
          <p:cNvPr name="Group 10" id="10"/>
          <p:cNvGrpSpPr/>
          <p:nvPr/>
        </p:nvGrpSpPr>
        <p:grpSpPr>
          <a:xfrm rot="0">
            <a:off x="155263" y="118154"/>
            <a:ext cx="1502900" cy="1291967"/>
            <a:chOff x="0" y="0"/>
            <a:chExt cx="2003867" cy="1722623"/>
          </a:xfrm>
        </p:grpSpPr>
        <p:sp>
          <p:nvSpPr>
            <p:cNvPr name="Freeform 11" id="11"/>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
        <p:nvSpPr>
          <p:cNvPr name="Freeform 12" id="12"/>
          <p:cNvSpPr/>
          <p:nvPr/>
        </p:nvSpPr>
        <p:spPr>
          <a:xfrm flipH="false" flipV="false" rot="0">
            <a:off x="7286312" y="118154"/>
            <a:ext cx="5952614" cy="9140146"/>
          </a:xfrm>
          <a:custGeom>
            <a:avLst/>
            <a:gdLst/>
            <a:ahLst/>
            <a:cxnLst/>
            <a:rect r="r" b="b" t="t" l="l"/>
            <a:pathLst>
              <a:path h="9140146" w="5952614">
                <a:moveTo>
                  <a:pt x="0" y="0"/>
                </a:moveTo>
                <a:lnTo>
                  <a:pt x="5952613" y="0"/>
                </a:lnTo>
                <a:lnTo>
                  <a:pt x="5952613" y="9140146"/>
                </a:lnTo>
                <a:lnTo>
                  <a:pt x="0" y="9140146"/>
                </a:lnTo>
                <a:lnTo>
                  <a:pt x="0" y="0"/>
                </a:lnTo>
                <a:close/>
              </a:path>
            </a:pathLst>
          </a:custGeom>
          <a:blipFill>
            <a:blip r:embed="rId3"/>
            <a:stretch>
              <a:fillRect l="-4397" t="0" r="-4397"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0" y="0"/>
            <a:ext cx="6944383" cy="10287000"/>
            <a:chOff x="0" y="0"/>
            <a:chExt cx="9259177" cy="13716000"/>
          </a:xfrm>
        </p:grpSpPr>
        <p:sp>
          <p:nvSpPr>
            <p:cNvPr name="Freeform 3" id="3"/>
            <p:cNvSpPr/>
            <p:nvPr/>
          </p:nvSpPr>
          <p:spPr>
            <a:xfrm flipH="false" flipV="false" rot="0">
              <a:off x="0" y="0"/>
              <a:ext cx="9259189" cy="13716000"/>
            </a:xfrm>
            <a:custGeom>
              <a:avLst/>
              <a:gdLst/>
              <a:ahLst/>
              <a:cxnLst/>
              <a:rect r="r" b="b" t="t" l="l"/>
              <a:pathLst>
                <a:path h="13716000" w="9259189">
                  <a:moveTo>
                    <a:pt x="0" y="0"/>
                  </a:moveTo>
                  <a:lnTo>
                    <a:pt x="9259189" y="0"/>
                  </a:lnTo>
                  <a:lnTo>
                    <a:pt x="9259189" y="13716000"/>
                  </a:lnTo>
                  <a:lnTo>
                    <a:pt x="0" y="13716000"/>
                  </a:lnTo>
                  <a:close/>
                </a:path>
              </a:pathLst>
            </a:custGeom>
            <a:solidFill>
              <a:srgbClr val="EDD767"/>
            </a:solidFill>
          </p:spPr>
        </p:sp>
      </p:grpSp>
      <p:grpSp>
        <p:nvGrpSpPr>
          <p:cNvPr name="Group 4" id="4"/>
          <p:cNvGrpSpPr/>
          <p:nvPr/>
        </p:nvGrpSpPr>
        <p:grpSpPr>
          <a:xfrm rot="0">
            <a:off x="467166" y="2210996"/>
            <a:ext cx="5423061" cy="1228725"/>
            <a:chOff x="0" y="0"/>
            <a:chExt cx="7230748" cy="1638300"/>
          </a:xfrm>
        </p:grpSpPr>
        <p:sp>
          <p:nvSpPr>
            <p:cNvPr name="Freeform 5" id="5"/>
            <p:cNvSpPr/>
            <p:nvPr/>
          </p:nvSpPr>
          <p:spPr>
            <a:xfrm flipH="false" flipV="false" rot="0">
              <a:off x="0" y="0"/>
              <a:ext cx="7230748" cy="1638300"/>
            </a:xfrm>
            <a:custGeom>
              <a:avLst/>
              <a:gdLst/>
              <a:ahLst/>
              <a:cxnLst/>
              <a:rect r="r" b="b" t="t" l="l"/>
              <a:pathLst>
                <a:path h="1638300" w="7230748">
                  <a:moveTo>
                    <a:pt x="0" y="0"/>
                  </a:moveTo>
                  <a:lnTo>
                    <a:pt x="7230748" y="0"/>
                  </a:lnTo>
                  <a:lnTo>
                    <a:pt x="7230748" y="1638300"/>
                  </a:lnTo>
                  <a:lnTo>
                    <a:pt x="0" y="1638300"/>
                  </a:lnTo>
                  <a:close/>
                </a:path>
              </a:pathLst>
            </a:custGeom>
            <a:solidFill>
              <a:srgbClr val="000000">
                <a:alpha val="0"/>
              </a:srgbClr>
            </a:solidFill>
          </p:spPr>
        </p:sp>
        <p:sp>
          <p:nvSpPr>
            <p:cNvPr name="TextBox 6" id="6"/>
            <p:cNvSpPr txBox="true"/>
            <p:nvPr/>
          </p:nvSpPr>
          <p:spPr>
            <a:xfrm>
              <a:off x="0" y="-9525"/>
              <a:ext cx="7230748" cy="1647825"/>
            </a:xfrm>
            <a:prstGeom prst="rect">
              <a:avLst/>
            </a:prstGeom>
          </p:spPr>
          <p:txBody>
            <a:bodyPr anchor="t" rtlCol="false" tIns="0" lIns="0" bIns="0" rIns="0"/>
            <a:lstStyle/>
            <a:p>
              <a:pPr algn="ctr">
                <a:lnSpc>
                  <a:spcPts val="9674"/>
                </a:lnSpc>
              </a:pPr>
              <a:r>
                <a:rPr lang="en-US" sz="8062" b="true">
                  <a:solidFill>
                    <a:srgbClr val="000000"/>
                  </a:solidFill>
                  <a:latin typeface="DM Sans Bold"/>
                  <a:ea typeface="DM Sans Bold"/>
                  <a:cs typeface="DM Sans Bold"/>
                  <a:sym typeface="DM Sans Bold"/>
                </a:rPr>
                <a:t>PROJECT</a:t>
              </a:r>
            </a:p>
          </p:txBody>
        </p:sp>
      </p:grpSp>
      <p:grpSp>
        <p:nvGrpSpPr>
          <p:cNvPr name="Group 7" id="7"/>
          <p:cNvGrpSpPr/>
          <p:nvPr/>
        </p:nvGrpSpPr>
        <p:grpSpPr>
          <a:xfrm rot="0">
            <a:off x="7241081" y="5853061"/>
            <a:ext cx="3090505" cy="619125"/>
            <a:chOff x="0" y="0"/>
            <a:chExt cx="4120673" cy="825500"/>
          </a:xfrm>
        </p:grpSpPr>
        <p:sp>
          <p:nvSpPr>
            <p:cNvPr name="Freeform 8" id="8"/>
            <p:cNvSpPr/>
            <p:nvPr/>
          </p:nvSpPr>
          <p:spPr>
            <a:xfrm flipH="false" flipV="false" rot="0">
              <a:off x="0" y="0"/>
              <a:ext cx="4120673" cy="825500"/>
            </a:xfrm>
            <a:custGeom>
              <a:avLst/>
              <a:gdLst/>
              <a:ahLst/>
              <a:cxnLst/>
              <a:rect r="r" b="b" t="t" l="l"/>
              <a:pathLst>
                <a:path h="825500" w="4120673">
                  <a:moveTo>
                    <a:pt x="0" y="0"/>
                  </a:moveTo>
                  <a:lnTo>
                    <a:pt x="4120673" y="0"/>
                  </a:lnTo>
                  <a:lnTo>
                    <a:pt x="4120673" y="825500"/>
                  </a:lnTo>
                  <a:lnTo>
                    <a:pt x="0" y="825500"/>
                  </a:lnTo>
                  <a:close/>
                </a:path>
              </a:pathLst>
            </a:custGeom>
            <a:solidFill>
              <a:srgbClr val="000000">
                <a:alpha val="0"/>
              </a:srgbClr>
            </a:solidFill>
          </p:spPr>
        </p:sp>
        <p:sp>
          <p:nvSpPr>
            <p:cNvPr name="TextBox 9" id="9"/>
            <p:cNvSpPr txBox="true"/>
            <p:nvPr/>
          </p:nvSpPr>
          <p:spPr>
            <a:xfrm>
              <a:off x="0" y="-9525"/>
              <a:ext cx="4120673" cy="835025"/>
            </a:xfrm>
            <a:prstGeom prst="rect">
              <a:avLst/>
            </a:prstGeom>
          </p:spPr>
          <p:txBody>
            <a:bodyPr anchor="t" rtlCol="false" tIns="0" lIns="0" bIns="0" rIns="0"/>
            <a:lstStyle/>
            <a:p>
              <a:pPr algn="ctr">
                <a:lnSpc>
                  <a:spcPts val="4800"/>
                </a:lnSpc>
              </a:pPr>
              <a:r>
                <a:rPr lang="en-US" sz="4000" b="true">
                  <a:solidFill>
                    <a:srgbClr val="FF3131"/>
                  </a:solidFill>
                  <a:latin typeface="DM Sans Bold"/>
                  <a:ea typeface="DM Sans Bold"/>
                  <a:cs typeface="DM Sans Bold"/>
                  <a:sym typeface="DM Sans Bold"/>
                </a:rPr>
                <a:t>Status</a:t>
              </a:r>
              <a:r>
                <a:rPr lang="en-US" sz="4000" b="true">
                  <a:solidFill>
                    <a:srgbClr val="000000"/>
                  </a:solidFill>
                  <a:latin typeface="DM Sans Bold"/>
                  <a:ea typeface="DM Sans Bold"/>
                  <a:cs typeface="DM Sans Bold"/>
                  <a:sym typeface="DM Sans Bold"/>
                </a:rPr>
                <a:t>: 90% </a:t>
              </a:r>
            </a:p>
          </p:txBody>
        </p:sp>
      </p:grpSp>
      <p:grpSp>
        <p:nvGrpSpPr>
          <p:cNvPr name="Group 10" id="10"/>
          <p:cNvGrpSpPr/>
          <p:nvPr/>
        </p:nvGrpSpPr>
        <p:grpSpPr>
          <a:xfrm rot="0">
            <a:off x="467166" y="4250469"/>
            <a:ext cx="6010050" cy="790575"/>
            <a:chOff x="0" y="0"/>
            <a:chExt cx="8013400" cy="1054100"/>
          </a:xfrm>
        </p:grpSpPr>
        <p:sp>
          <p:nvSpPr>
            <p:cNvPr name="Freeform 11" id="11"/>
            <p:cNvSpPr/>
            <p:nvPr/>
          </p:nvSpPr>
          <p:spPr>
            <a:xfrm flipH="false" flipV="false" rot="0">
              <a:off x="0" y="0"/>
              <a:ext cx="8013400" cy="1054100"/>
            </a:xfrm>
            <a:custGeom>
              <a:avLst/>
              <a:gdLst/>
              <a:ahLst/>
              <a:cxnLst/>
              <a:rect r="r" b="b" t="t" l="l"/>
              <a:pathLst>
                <a:path h="1054100" w="8013400">
                  <a:moveTo>
                    <a:pt x="0" y="0"/>
                  </a:moveTo>
                  <a:lnTo>
                    <a:pt x="8013400" y="0"/>
                  </a:lnTo>
                  <a:lnTo>
                    <a:pt x="8013400" y="1054100"/>
                  </a:lnTo>
                  <a:lnTo>
                    <a:pt x="0" y="1054100"/>
                  </a:lnTo>
                  <a:close/>
                </a:path>
              </a:pathLst>
            </a:custGeom>
            <a:solidFill>
              <a:srgbClr val="000000">
                <a:alpha val="0"/>
              </a:srgbClr>
            </a:solidFill>
          </p:spPr>
        </p:sp>
        <p:sp>
          <p:nvSpPr>
            <p:cNvPr name="TextBox 12" id="12"/>
            <p:cNvSpPr txBox="true"/>
            <p:nvPr/>
          </p:nvSpPr>
          <p:spPr>
            <a:xfrm>
              <a:off x="0" y="0"/>
              <a:ext cx="8013400" cy="1054100"/>
            </a:xfrm>
            <a:prstGeom prst="rect">
              <a:avLst/>
            </a:prstGeom>
          </p:spPr>
          <p:txBody>
            <a:bodyPr anchor="t" rtlCol="false" tIns="0" lIns="0" bIns="0" rIns="0"/>
            <a:lstStyle/>
            <a:p>
              <a:pPr algn="l">
                <a:lnSpc>
                  <a:spcPts val="6229"/>
                </a:lnSpc>
              </a:pPr>
              <a:r>
                <a:rPr lang="en-US" sz="5191" b="true">
                  <a:solidFill>
                    <a:srgbClr val="000000"/>
                  </a:solidFill>
                  <a:latin typeface="DM Sans Bold"/>
                  <a:ea typeface="DM Sans Bold"/>
                  <a:cs typeface="DM Sans Bold"/>
                  <a:sym typeface="DM Sans Bold"/>
                </a:rPr>
                <a:t>Team Members</a:t>
              </a:r>
            </a:p>
          </p:txBody>
        </p:sp>
      </p:grpSp>
      <p:grpSp>
        <p:nvGrpSpPr>
          <p:cNvPr name="Group 13" id="13"/>
          <p:cNvGrpSpPr/>
          <p:nvPr/>
        </p:nvGrpSpPr>
        <p:grpSpPr>
          <a:xfrm rot="0">
            <a:off x="330180" y="5252986"/>
            <a:ext cx="6060283" cy="2593031"/>
            <a:chOff x="0" y="0"/>
            <a:chExt cx="8080377" cy="3457375"/>
          </a:xfrm>
        </p:grpSpPr>
        <p:sp>
          <p:nvSpPr>
            <p:cNvPr name="Freeform 14" id="14"/>
            <p:cNvSpPr/>
            <p:nvPr/>
          </p:nvSpPr>
          <p:spPr>
            <a:xfrm flipH="false" flipV="false" rot="0">
              <a:off x="0" y="0"/>
              <a:ext cx="8080377" cy="3457375"/>
            </a:xfrm>
            <a:custGeom>
              <a:avLst/>
              <a:gdLst/>
              <a:ahLst/>
              <a:cxnLst/>
              <a:rect r="r" b="b" t="t" l="l"/>
              <a:pathLst>
                <a:path h="3457375" w="8080377">
                  <a:moveTo>
                    <a:pt x="0" y="0"/>
                  </a:moveTo>
                  <a:lnTo>
                    <a:pt x="8080377" y="0"/>
                  </a:lnTo>
                  <a:lnTo>
                    <a:pt x="8080377" y="3457375"/>
                  </a:lnTo>
                  <a:lnTo>
                    <a:pt x="0" y="3457375"/>
                  </a:lnTo>
                  <a:close/>
                </a:path>
              </a:pathLst>
            </a:custGeom>
            <a:solidFill>
              <a:srgbClr val="000000">
                <a:alpha val="0"/>
              </a:srgbClr>
            </a:solidFill>
          </p:spPr>
        </p:sp>
        <p:sp>
          <p:nvSpPr>
            <p:cNvPr name="TextBox 15" id="15"/>
            <p:cNvSpPr txBox="true"/>
            <p:nvPr/>
          </p:nvSpPr>
          <p:spPr>
            <a:xfrm>
              <a:off x="0" y="0"/>
              <a:ext cx="8080377" cy="3457375"/>
            </a:xfrm>
            <a:prstGeom prst="rect">
              <a:avLst/>
            </a:prstGeom>
          </p:spPr>
          <p:txBody>
            <a:bodyPr anchor="t" rtlCol="false" tIns="0" lIns="0" bIns="0" rIns="0"/>
            <a:lstStyle/>
            <a:p>
              <a:pPr algn="l" marL="922016" indent="-307339" lvl="2">
                <a:lnSpc>
                  <a:spcPts val="4840"/>
                </a:lnSpc>
                <a:buFont typeface="Arial"/>
                <a:buChar char="⚬"/>
              </a:pPr>
              <a:r>
                <a:rPr lang="en-US" sz="4033">
                  <a:solidFill>
                    <a:srgbClr val="000000"/>
                  </a:solidFill>
                  <a:latin typeface="DM Sans"/>
                  <a:ea typeface="DM Sans"/>
                  <a:cs typeface="DM Sans"/>
                  <a:sym typeface="DM Sans"/>
                </a:rPr>
                <a:t>Yash Garg</a:t>
              </a:r>
            </a:p>
            <a:p>
              <a:pPr algn="l" marL="922016" indent="-307339" lvl="2">
                <a:lnSpc>
                  <a:spcPts val="4840"/>
                </a:lnSpc>
                <a:buFont typeface="Arial"/>
                <a:buChar char="⚬"/>
              </a:pPr>
              <a:r>
                <a:rPr lang="en-US" sz="4033">
                  <a:solidFill>
                    <a:srgbClr val="000000"/>
                  </a:solidFill>
                  <a:latin typeface="DM Sans"/>
                  <a:ea typeface="DM Sans"/>
                  <a:cs typeface="DM Sans"/>
                  <a:sym typeface="DM Sans"/>
                </a:rPr>
                <a:t>Vishwas Saroha</a:t>
              </a:r>
            </a:p>
            <a:p>
              <a:pPr algn="l" marL="922016" indent="-307339" lvl="2">
                <a:lnSpc>
                  <a:spcPts val="4840"/>
                </a:lnSpc>
                <a:buFont typeface="Arial"/>
                <a:buChar char="⚬"/>
              </a:pPr>
              <a:r>
                <a:rPr lang="en-US" sz="4033">
                  <a:solidFill>
                    <a:srgbClr val="000000"/>
                  </a:solidFill>
                  <a:latin typeface="DM Sans"/>
                  <a:ea typeface="DM Sans"/>
                  <a:cs typeface="DM Sans"/>
                  <a:sym typeface="DM Sans"/>
                </a:rPr>
                <a:t>Vijendra Pandey</a:t>
              </a:r>
            </a:p>
            <a:p>
              <a:pPr algn="l" marL="922016" indent="-307339" lvl="2">
                <a:lnSpc>
                  <a:spcPts val="4840"/>
                </a:lnSpc>
                <a:buFont typeface="Arial"/>
                <a:buChar char="⚬"/>
              </a:pPr>
              <a:r>
                <a:rPr lang="en-US" sz="4033">
                  <a:solidFill>
                    <a:srgbClr val="000000"/>
                  </a:solidFill>
                  <a:latin typeface="DM Sans"/>
                  <a:ea typeface="DM Sans"/>
                  <a:cs typeface="DM Sans"/>
                  <a:sym typeface="DM Sans"/>
                </a:rPr>
                <a:t>Aditya Tyagi</a:t>
              </a:r>
            </a:p>
          </p:txBody>
        </p:sp>
      </p:grpSp>
      <p:grpSp>
        <p:nvGrpSpPr>
          <p:cNvPr name="Group 16" id="16"/>
          <p:cNvGrpSpPr/>
          <p:nvPr/>
        </p:nvGrpSpPr>
        <p:grpSpPr>
          <a:xfrm rot="0">
            <a:off x="155263" y="118154"/>
            <a:ext cx="1502900" cy="1291967"/>
            <a:chOff x="0" y="0"/>
            <a:chExt cx="2003867" cy="1722623"/>
          </a:xfrm>
        </p:grpSpPr>
        <p:sp>
          <p:nvSpPr>
            <p:cNvPr name="Freeform 17" id="17"/>
            <p:cNvSpPr/>
            <p:nvPr/>
          </p:nvSpPr>
          <p:spPr>
            <a:xfrm flipH="false" flipV="false" rot="0">
              <a:off x="0" y="0"/>
              <a:ext cx="2003806" cy="1722628"/>
            </a:xfrm>
            <a:custGeom>
              <a:avLst/>
              <a:gdLst/>
              <a:ahLst/>
              <a:cxnLst/>
              <a:rect r="r" b="b" t="t" l="l"/>
              <a:pathLst>
                <a:path h="1722628" w="2003806">
                  <a:moveTo>
                    <a:pt x="0" y="0"/>
                  </a:moveTo>
                  <a:lnTo>
                    <a:pt x="2003806" y="0"/>
                  </a:lnTo>
                  <a:lnTo>
                    <a:pt x="2003806" y="1722628"/>
                  </a:lnTo>
                  <a:lnTo>
                    <a:pt x="0" y="1722628"/>
                  </a:lnTo>
                  <a:lnTo>
                    <a:pt x="0" y="0"/>
                  </a:lnTo>
                  <a:close/>
                </a:path>
              </a:pathLst>
            </a:custGeom>
            <a:blipFill>
              <a:blip r:embed="rId2"/>
              <a:stretch>
                <a:fillRect l="0" t="0" r="-3" b="0"/>
              </a:stretch>
            </a:blipFill>
          </p:spPr>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D767"/>
        </a:solidFill>
      </p:bgPr>
    </p:bg>
    <p:spTree>
      <p:nvGrpSpPr>
        <p:cNvPr id="1" name=""/>
        <p:cNvGrpSpPr/>
        <p:nvPr/>
      </p:nvGrpSpPr>
      <p:grpSpPr>
        <a:xfrm>
          <a:off x="0" y="0"/>
          <a:ext cx="0" cy="0"/>
          <a:chOff x="0" y="0"/>
          <a:chExt cx="0" cy="0"/>
        </a:xfrm>
      </p:grpSpPr>
      <p:sp>
        <p:nvSpPr>
          <p:cNvPr name="Freeform 2" id="2"/>
          <p:cNvSpPr/>
          <p:nvPr/>
        </p:nvSpPr>
        <p:spPr>
          <a:xfrm flipH="false" flipV="false" rot="0">
            <a:off x="3540026" y="1371825"/>
            <a:ext cx="3201175" cy="3201175"/>
          </a:xfrm>
          <a:custGeom>
            <a:avLst/>
            <a:gdLst/>
            <a:ahLst/>
            <a:cxnLst/>
            <a:rect r="r" b="b" t="t" l="l"/>
            <a:pathLst>
              <a:path h="3201175" w="3201175">
                <a:moveTo>
                  <a:pt x="0" y="0"/>
                </a:moveTo>
                <a:lnTo>
                  <a:pt x="3201175" y="0"/>
                </a:lnTo>
                <a:lnTo>
                  <a:pt x="3201175" y="3201175"/>
                </a:lnTo>
                <a:lnTo>
                  <a:pt x="0" y="3201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07761" y="2262471"/>
            <a:ext cx="9084009" cy="2447925"/>
            <a:chOff x="0" y="0"/>
            <a:chExt cx="12112012" cy="3263900"/>
          </a:xfrm>
        </p:grpSpPr>
        <p:sp>
          <p:nvSpPr>
            <p:cNvPr name="Freeform 4" id="4"/>
            <p:cNvSpPr/>
            <p:nvPr/>
          </p:nvSpPr>
          <p:spPr>
            <a:xfrm flipH="false" flipV="false" rot="0">
              <a:off x="0" y="0"/>
              <a:ext cx="12112012" cy="3263900"/>
            </a:xfrm>
            <a:custGeom>
              <a:avLst/>
              <a:gdLst/>
              <a:ahLst/>
              <a:cxnLst/>
              <a:rect r="r" b="b" t="t" l="l"/>
              <a:pathLst>
                <a:path h="3263900" w="12112012">
                  <a:moveTo>
                    <a:pt x="0" y="0"/>
                  </a:moveTo>
                  <a:lnTo>
                    <a:pt x="12112012" y="0"/>
                  </a:lnTo>
                  <a:lnTo>
                    <a:pt x="12112012" y="3263900"/>
                  </a:lnTo>
                  <a:lnTo>
                    <a:pt x="0" y="3263900"/>
                  </a:lnTo>
                  <a:close/>
                </a:path>
              </a:pathLst>
            </a:custGeom>
            <a:solidFill>
              <a:srgbClr val="000000">
                <a:alpha val="0"/>
              </a:srgbClr>
            </a:solidFill>
          </p:spPr>
        </p:sp>
        <p:sp>
          <p:nvSpPr>
            <p:cNvPr name="TextBox 5" id="5"/>
            <p:cNvSpPr txBox="true"/>
            <p:nvPr/>
          </p:nvSpPr>
          <p:spPr>
            <a:xfrm>
              <a:off x="0" y="-9525"/>
              <a:ext cx="12112012" cy="3273425"/>
            </a:xfrm>
            <a:prstGeom prst="rect">
              <a:avLst/>
            </a:prstGeom>
          </p:spPr>
          <p:txBody>
            <a:bodyPr anchor="t" rtlCol="false" tIns="0" lIns="0" bIns="0" rIns="0"/>
            <a:lstStyle/>
            <a:p>
              <a:pPr algn="l">
                <a:lnSpc>
                  <a:spcPts val="9600"/>
                </a:lnSpc>
              </a:pPr>
              <a:r>
                <a:rPr lang="en-US" sz="8000">
                  <a:solidFill>
                    <a:srgbClr val="000000"/>
                  </a:solidFill>
                  <a:latin typeface="DM Sans"/>
                  <a:ea typeface="DM Sans"/>
                  <a:cs typeface="DM Sans"/>
                  <a:sym typeface="DM Sans"/>
                </a:rPr>
                <a:t>Thank you</a:t>
              </a:r>
            </a:p>
            <a:p>
              <a:pPr algn="l">
                <a:lnSpc>
                  <a:spcPts val="9600"/>
                </a:lnSpc>
              </a:pPr>
              <a:r>
                <a:rPr lang="en-US" sz="8000">
                  <a:solidFill>
                    <a:srgbClr val="000000"/>
                  </a:solidFill>
                  <a:latin typeface="DM Sans"/>
                  <a:ea typeface="DM Sans"/>
                  <a:cs typeface="DM Sans"/>
                  <a:sym typeface="DM Sans"/>
                </a:rPr>
                <a:t>for attending!</a:t>
              </a:r>
            </a:p>
          </p:txBody>
        </p:sp>
      </p:grpSp>
      <p:grpSp>
        <p:nvGrpSpPr>
          <p:cNvPr name="Group 6" id="6"/>
          <p:cNvGrpSpPr/>
          <p:nvPr/>
        </p:nvGrpSpPr>
        <p:grpSpPr>
          <a:xfrm rot="0">
            <a:off x="0" y="6660756"/>
            <a:ext cx="18288000" cy="3626244"/>
            <a:chOff x="0" y="0"/>
            <a:chExt cx="24384000" cy="4834992"/>
          </a:xfrm>
        </p:grpSpPr>
        <p:sp>
          <p:nvSpPr>
            <p:cNvPr name="Freeform 7" id="7"/>
            <p:cNvSpPr/>
            <p:nvPr/>
          </p:nvSpPr>
          <p:spPr>
            <a:xfrm flipH="false" flipV="false" rot="0">
              <a:off x="0" y="0"/>
              <a:ext cx="24384000" cy="4835017"/>
            </a:xfrm>
            <a:custGeom>
              <a:avLst/>
              <a:gdLst/>
              <a:ahLst/>
              <a:cxnLst/>
              <a:rect r="r" b="b" t="t" l="l"/>
              <a:pathLst>
                <a:path h="4835017" w="24384000">
                  <a:moveTo>
                    <a:pt x="0" y="0"/>
                  </a:moveTo>
                  <a:lnTo>
                    <a:pt x="24384000" y="0"/>
                  </a:lnTo>
                  <a:lnTo>
                    <a:pt x="24384000" y="4835017"/>
                  </a:lnTo>
                  <a:lnTo>
                    <a:pt x="0" y="4835017"/>
                  </a:lnTo>
                  <a:close/>
                </a:path>
              </a:pathLst>
            </a:custGeom>
            <a:solidFill>
              <a:srgbClr val="F4F4F4"/>
            </a:solidFill>
          </p:spPr>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DAGm16X0Mw0</dc:identifier>
  <dcterms:modified xsi:type="dcterms:W3CDTF">2011-08-01T06:04:30Z</dcterms:modified>
  <cp:revision>1</cp:revision>
  <dc:title>ML BASED RESUME CLASSIFIER (3) (1).pptx</dc:title>
</cp:coreProperties>
</file>