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7" r:id="rId3"/>
    <p:sldId id="271" r:id="rId4"/>
    <p:sldId id="257" r:id="rId5"/>
    <p:sldId id="281" r:id="rId6"/>
    <p:sldId id="260" r:id="rId7"/>
    <p:sldId id="283" r:id="rId8"/>
    <p:sldId id="292" r:id="rId9"/>
    <p:sldId id="293" r:id="rId10"/>
    <p:sldId id="285" r:id="rId11"/>
    <p:sldId id="264" r:id="rId12"/>
    <p:sldId id="278" r:id="rId13"/>
    <p:sldId id="288" r:id="rId14"/>
    <p:sldId id="295" r:id="rId15"/>
    <p:sldId id="29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2EC627-965A-4B6F-8C62-563E19D44E9D}">
          <p14:sldIdLst>
            <p14:sldId id="256"/>
            <p14:sldId id="277"/>
            <p14:sldId id="271"/>
            <p14:sldId id="257"/>
            <p14:sldId id="281"/>
            <p14:sldId id="260"/>
            <p14:sldId id="283"/>
            <p14:sldId id="292"/>
            <p14:sldId id="293"/>
            <p14:sldId id="285"/>
            <p14:sldId id="264"/>
            <p14:sldId id="278"/>
            <p14:sldId id="288"/>
            <p14:sldId id="295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5/25/2025</a:t>
            </a:fld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2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1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232" y="2125979"/>
            <a:ext cx="10372637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465" y="3840480"/>
            <a:ext cx="854217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52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3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0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9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5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9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3F2D6-8EAA-E925-E0FA-C42A532B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55" y="-234691"/>
            <a:ext cx="7082870" cy="309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Fitness A</a:t>
            </a:r>
            <a:r>
              <a:rPr lang="en-US" sz="4200" dirty="0" smtClean="0"/>
              <a:t>ctivity Recognition for healthcare</a:t>
            </a:r>
            <a:endParaRPr lang="en-US" sz="42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C7487-0FF1-1CF6-6F0B-3816CC31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355" y="2678437"/>
            <a:ext cx="3882844" cy="88290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u="none" strike="noStrike" baseline="0" dirty="0"/>
          </a:p>
          <a:p>
            <a:pPr>
              <a:lnSpc>
                <a:spcPct val="90000"/>
              </a:lnSpc>
            </a:pPr>
            <a:r>
              <a:rPr lang="en-US" sz="2800" u="none" strike="noStrike" baseline="0" dirty="0"/>
              <a:t>PCS25-50</a:t>
            </a:r>
            <a:endParaRPr lang="en-US" sz="2800" dirty="0"/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4844476D-7AA3-98A6-11D8-D9CE815B0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82" r="9399" b="-1"/>
          <a:stretch/>
        </p:blipFill>
        <p:spPr>
          <a:xfrm>
            <a:off x="7790454" y="1216914"/>
            <a:ext cx="3810493" cy="5366635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DBD88-6ED8-2F56-489A-9C473C24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9" y="82343"/>
            <a:ext cx="11564964" cy="15432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7307" y="3673869"/>
            <a:ext cx="429900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Team Members: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Rahul Shoundic (2100290120134)</a:t>
            </a:r>
          </a:p>
          <a:p>
            <a:r>
              <a:rPr lang="en-US" dirty="0"/>
              <a:t>Saumya Maheshwari (2100290120151)</a:t>
            </a:r>
          </a:p>
          <a:p>
            <a:r>
              <a:rPr lang="en-US" dirty="0"/>
              <a:t>Vivek Kumar Yadav (2100290120193)</a:t>
            </a:r>
          </a:p>
          <a:p>
            <a:r>
              <a:rPr lang="en-US" dirty="0"/>
              <a:t>Vaishnavi Singh (2100290120183)</a:t>
            </a:r>
          </a:p>
          <a:p>
            <a:endParaRPr lang="en-US" dirty="0" smtClean="0"/>
          </a:p>
          <a:p>
            <a:r>
              <a:rPr lang="en-US" sz="2000" dirty="0" smtClean="0"/>
              <a:t>Superviser:</a:t>
            </a:r>
          </a:p>
          <a:p>
            <a:r>
              <a:rPr lang="en-US" dirty="0" smtClean="0"/>
              <a:t>Vivek Kumar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031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FD0371-99D6-7DA8-CC91-298323FF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39" y="1058045"/>
            <a:ext cx="10349596" cy="1354217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Disease Check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A40E42-D15B-EA47-6E47-69668C0394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2378" y="2412262"/>
            <a:ext cx="8523198" cy="2359620"/>
          </a:xfrm>
        </p:spPr>
        <p:txBody>
          <a:bodyPr/>
          <a:lstStyle/>
          <a:p>
            <a:r>
              <a:rPr lang="en-US" dirty="0" smtClean="0"/>
              <a:t>Lung </a:t>
            </a:r>
            <a:r>
              <a:rPr lang="en-US" dirty="0"/>
              <a:t>cancer disease</a:t>
            </a:r>
          </a:p>
          <a:p>
            <a:r>
              <a:rPr lang="en-US" dirty="0"/>
              <a:t>Breast cancer disease</a:t>
            </a:r>
          </a:p>
          <a:p>
            <a:r>
              <a:rPr lang="en-US" dirty="0"/>
              <a:t>Diabetes disease</a:t>
            </a:r>
          </a:p>
          <a:p>
            <a:r>
              <a:rPr lang="en-US" dirty="0"/>
              <a:t>Heart </a:t>
            </a:r>
            <a:r>
              <a:rPr lang="en-US" dirty="0" smtClean="0"/>
              <a:t>disease</a:t>
            </a:r>
          </a:p>
          <a:p>
            <a:r>
              <a:rPr lang="en-US" dirty="0"/>
              <a:t>Psychological </a:t>
            </a:r>
            <a:r>
              <a:rPr lang="en-US" dirty="0" smtClean="0"/>
              <a:t>disease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C69C6-ABFB-2C30-3EB6-881212EF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191889"/>
            <a:ext cx="1156496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6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Fireflies in the forest at dusk">
            <a:extLst>
              <a:ext uri="{FF2B5EF4-FFF2-40B4-BE49-F238E27FC236}">
                <a16:creationId xmlns:a16="http://schemas.microsoft.com/office/drawing/2014/main" id="{B74D1266-DCCE-6AE3-0AFD-DF1C9CA26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61" r="34218" b="2"/>
          <a:stretch/>
        </p:blipFill>
        <p:spPr>
          <a:xfrm>
            <a:off x="1764" y="10"/>
            <a:ext cx="5222474" cy="6857990"/>
          </a:xfrm>
          <a:prstGeom prst="rect">
            <a:avLst/>
          </a:prstGeom>
        </p:spPr>
      </p:pic>
      <p:sp>
        <p:nvSpPr>
          <p:cNvPr id="33" name="Rectangle">
            <a:extLst>
              <a:ext uri="{FF2B5EF4-FFF2-40B4-BE49-F238E27FC236}">
                <a16:creationId xmlns:a16="http://schemas.microsoft.com/office/drawing/2014/main" id="{012D3DE8-D97E-7C4A-A951-51BC926713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096772"/>
            <a:ext cx="5222474" cy="5761228"/>
          </a:xfrm>
          <a:prstGeom prst="rect">
            <a:avLst/>
          </a:prstGeom>
          <a:gradFill flip="none" rotWithShape="1">
            <a:gsLst>
              <a:gs pos="32000">
                <a:schemeClr val="tx1">
                  <a:alpha val="67000"/>
                </a:schemeClr>
              </a:gs>
              <a:gs pos="0">
                <a:schemeClr val="tx1">
                  <a:alpha val="55000"/>
                </a:schemeClr>
              </a:gs>
              <a:gs pos="99000">
                <a:schemeClr val="tx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8D1A6-222B-9C93-6C5F-8EB1832F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553972"/>
            <a:ext cx="4114800" cy="40649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4EED9-A965-AEA0-5C2F-1FB0EAFD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3972"/>
            <a:ext cx="5530839" cy="4327398"/>
          </a:xfrm>
        </p:spPr>
        <p:txBody>
          <a:bodyPr>
            <a:normAutofit/>
          </a:bodyPr>
          <a:lstStyle/>
          <a:p>
            <a:r>
              <a:rPr lang="en-US" dirty="0"/>
              <a:t>KNN</a:t>
            </a:r>
          </a:p>
          <a:p>
            <a:r>
              <a:rPr lang="en-US" dirty="0"/>
              <a:t>Random </a:t>
            </a:r>
            <a:r>
              <a:rPr lang="en-US" dirty="0" smtClean="0"/>
              <a:t>Forest</a:t>
            </a:r>
          </a:p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F9A7C64A-7759-E942-8BF4-90D7548722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2471" y="1096772"/>
            <a:ext cx="492517" cy="576122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6E8F4613-F584-E34B-9CDA-FF05A0B4C6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0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276E95-1B84-914C-B0C5-9FA0656197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4AEB9-2666-8852-9DE2-A9B4B6DC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07"/>
            <a:ext cx="1216018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6636-B153-809F-E2A7-5085ED8A0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0994B5-61B6-187D-458D-9C96D5CA4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F2451-AF05-C55E-35EB-40B3B272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4" y="175240"/>
            <a:ext cx="11578936" cy="398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C905F-B511-63D7-947A-02C3A257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7686"/>
            <a:ext cx="11704320" cy="26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2A5E-AD8F-4371-9F99-6D0723A5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88" y="819990"/>
            <a:ext cx="8267296" cy="1446550"/>
          </a:xfrm>
        </p:spPr>
        <p:txBody>
          <a:bodyPr>
            <a:normAutofit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sz="3600" dirty="0" smtClean="0"/>
              <a:t>Research Paper Status: ACCEPTED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B8FF4-458E-015E-67D5-E04CDE61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433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8182"/>
            <a:ext cx="11374244" cy="46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7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" y="880947"/>
            <a:ext cx="8267296" cy="144655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Research Paper Certificate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B8FF4-458E-015E-67D5-E04CDE61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880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711"/>
            <a:ext cx="12282311" cy="55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4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2A5E-AD8F-4371-9F99-6D0723A5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24" y="456830"/>
            <a:ext cx="8267296" cy="1446550"/>
          </a:xfrm>
        </p:spPr>
        <p:txBody>
          <a:bodyPr/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Patent Status : PUBLISHED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B8FF4-458E-015E-67D5-E04CDE61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115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649"/>
            <a:ext cx="11423701" cy="50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6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122"/>
            <a:ext cx="12161754" cy="5742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7B8FF4-458E-015E-67D5-E04CDE61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11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9F1-9578-E799-4C63-B36780CB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iberationSerif-Bold_9_1"/>
              </a:rPr>
              <a:t>PROBLEM STATEMENT:</a:t>
            </a: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78B52-E78F-2071-AEDE-C52DD2081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LiberationSerif_e_1"/>
              </a:rPr>
              <a:t>The increasing prevalence of sedentary lifestyles and associated health issues, including psychological disorders and other chronic diseases, poses a significant challenge to public health In this context, the project aims to develop a Fitness Activity Model that utilizes machine learning algorithms and web development techniques to predict diseases like lung disease, breast cancer etc. based on individuals</a:t>
            </a:r>
            <a:r>
              <a:rPr lang="en-US" sz="1800" dirty="0">
                <a:solidFill>
                  <a:srgbClr val="000000"/>
                </a:solidFill>
                <a:latin typeface="LiberationSerif_e_1"/>
              </a:rPr>
              <a:t> reports and activities.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E697C-58DC-E51C-646B-97C2C013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338683"/>
            <a:ext cx="1156496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9C3B70-B717-AF0D-2331-BE7F61FE3ED3}"/>
              </a:ext>
            </a:extLst>
          </p:cNvPr>
          <p:cNvSpPr txBox="1"/>
          <p:nvPr/>
        </p:nvSpPr>
        <p:spPr>
          <a:xfrm>
            <a:off x="629920" y="589281"/>
            <a:ext cx="10759440" cy="574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Objective:</a:t>
            </a:r>
            <a:r>
              <a:rPr lang="en-US" sz="2400" dirty="0"/>
              <a:t> Develop a state-of-the-art fitness tracker capable of predicting the likelihood of diseases such as lung cancer, breast cancer,  kidney disorder, psychological diseases by analyzing comprehensive health data.</a:t>
            </a:r>
          </a:p>
          <a:p>
            <a:r>
              <a:rPr lang="en-US" sz="2400" b="1" dirty="0"/>
              <a:t>Predictive Analytics: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Machine Learning Algorithms</a:t>
            </a:r>
            <a:r>
              <a:rPr lang="en-US" sz="2400" dirty="0"/>
              <a:t>: Analyzes patterns in collected data to identify potential early signs of disease. Uses historical data and real-time inputs to refine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Integration with Health Records</a:t>
            </a:r>
            <a:r>
              <a:rPr lang="en-US" sz="2400" dirty="0"/>
              <a:t>: Syncs with electronic health records (EHRs) and genetic data for a comprehensive risk assessment.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sz="31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6F081-A624-1A13-3DB9-ABAF31F8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350265"/>
            <a:ext cx="1156496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0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096F-7E57-511C-0EEA-D7EFF20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/>
            </a:r>
            <a:br>
              <a:rPr lang="en-US" sz="4400" b="1" dirty="0"/>
            </a:br>
            <a:r>
              <a:rPr lang="en-US" sz="4400" b="1" dirty="0"/>
              <a:t>Data Privacy and Security:</a:t>
            </a:r>
            <a:r>
              <a:rPr lang="en-US" sz="4400" dirty="0"/>
              <a:t/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A4B2-4F7F-5756-00C7-134D0C23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Encryption and Compliance</a:t>
            </a:r>
            <a:r>
              <a:rPr lang="en-US" sz="2400" dirty="0"/>
              <a:t>: Ensures all health data is encrypted and complies with relevant privacy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and Validation</a:t>
            </a:r>
            <a:r>
              <a:rPr lang="en-US" sz="2400" dirty="0"/>
              <a:t>: Undergoes rigorous clinical trials to validate predictive accuracy and effectiveness.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2B1FD-570D-1072-0DFC-9CD5E4A9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356557"/>
            <a:ext cx="1156496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7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84926" y="2080019"/>
            <a:ext cx="4793953" cy="4759607"/>
            <a:chOff x="4224895" y="1192159"/>
            <a:chExt cx="2747645" cy="2727960"/>
          </a:xfrm>
        </p:grpSpPr>
        <p:sp>
          <p:nvSpPr>
            <p:cNvPr id="3" name="object 3"/>
            <p:cNvSpPr/>
            <p:nvPr/>
          </p:nvSpPr>
          <p:spPr>
            <a:xfrm>
              <a:off x="4969718" y="2135830"/>
              <a:ext cx="1998345" cy="1779270"/>
            </a:xfrm>
            <a:custGeom>
              <a:avLst/>
              <a:gdLst/>
              <a:ahLst/>
              <a:cxnLst/>
              <a:rect l="l" t="t" r="r" b="b"/>
              <a:pathLst>
                <a:path w="1998345" h="1779270">
                  <a:moveTo>
                    <a:pt x="1997967" y="0"/>
                  </a:moveTo>
                  <a:lnTo>
                    <a:pt x="1956211" y="4509"/>
                  </a:lnTo>
                  <a:lnTo>
                    <a:pt x="1906327" y="12154"/>
                  </a:lnTo>
                  <a:lnTo>
                    <a:pt x="1857838" y="21837"/>
                  </a:lnTo>
                  <a:lnTo>
                    <a:pt x="1810698" y="33491"/>
                  </a:lnTo>
                  <a:lnTo>
                    <a:pt x="1764864" y="47052"/>
                  </a:lnTo>
                  <a:lnTo>
                    <a:pt x="1720289" y="62452"/>
                  </a:lnTo>
                  <a:lnTo>
                    <a:pt x="1676929" y="79627"/>
                  </a:lnTo>
                  <a:lnTo>
                    <a:pt x="1634739" y="98511"/>
                  </a:lnTo>
                  <a:lnTo>
                    <a:pt x="1593674" y="119037"/>
                  </a:lnTo>
                  <a:lnTo>
                    <a:pt x="1553689" y="141141"/>
                  </a:lnTo>
                  <a:lnTo>
                    <a:pt x="1514738" y="164757"/>
                  </a:lnTo>
                  <a:lnTo>
                    <a:pt x="1476778" y="189818"/>
                  </a:lnTo>
                  <a:lnTo>
                    <a:pt x="1439762" y="216260"/>
                  </a:lnTo>
                  <a:lnTo>
                    <a:pt x="1403646" y="244016"/>
                  </a:lnTo>
                  <a:lnTo>
                    <a:pt x="1368386" y="273020"/>
                  </a:lnTo>
                  <a:lnTo>
                    <a:pt x="1333935" y="303208"/>
                  </a:lnTo>
                  <a:lnTo>
                    <a:pt x="1300249" y="334513"/>
                  </a:lnTo>
                  <a:lnTo>
                    <a:pt x="1267282" y="366869"/>
                  </a:lnTo>
                  <a:lnTo>
                    <a:pt x="1234991" y="400211"/>
                  </a:lnTo>
                  <a:lnTo>
                    <a:pt x="1203330" y="434474"/>
                  </a:lnTo>
                  <a:lnTo>
                    <a:pt x="1172254" y="469590"/>
                  </a:lnTo>
                  <a:lnTo>
                    <a:pt x="1141717" y="505495"/>
                  </a:lnTo>
                  <a:lnTo>
                    <a:pt x="1111676" y="542124"/>
                  </a:lnTo>
                  <a:lnTo>
                    <a:pt x="1082084" y="579409"/>
                  </a:lnTo>
                  <a:lnTo>
                    <a:pt x="1052898" y="617286"/>
                  </a:lnTo>
                  <a:lnTo>
                    <a:pt x="1024071" y="655688"/>
                  </a:lnTo>
                  <a:lnTo>
                    <a:pt x="995560" y="694551"/>
                  </a:lnTo>
                  <a:lnTo>
                    <a:pt x="967318" y="733808"/>
                  </a:lnTo>
                  <a:lnTo>
                    <a:pt x="939301" y="773394"/>
                  </a:lnTo>
                  <a:lnTo>
                    <a:pt x="911465" y="813242"/>
                  </a:lnTo>
                  <a:lnTo>
                    <a:pt x="883763" y="853288"/>
                  </a:lnTo>
                  <a:lnTo>
                    <a:pt x="856151" y="893465"/>
                  </a:lnTo>
                  <a:lnTo>
                    <a:pt x="828584" y="933708"/>
                  </a:lnTo>
                  <a:lnTo>
                    <a:pt x="801018" y="973951"/>
                  </a:lnTo>
                  <a:lnTo>
                    <a:pt x="773406" y="1014128"/>
                  </a:lnTo>
                  <a:lnTo>
                    <a:pt x="745704" y="1054173"/>
                  </a:lnTo>
                  <a:lnTo>
                    <a:pt x="717867" y="1094022"/>
                  </a:lnTo>
                  <a:lnTo>
                    <a:pt x="689851" y="1133607"/>
                  </a:lnTo>
                  <a:lnTo>
                    <a:pt x="661609" y="1172864"/>
                  </a:lnTo>
                  <a:lnTo>
                    <a:pt x="633097" y="1211727"/>
                  </a:lnTo>
                  <a:lnTo>
                    <a:pt x="604271" y="1250130"/>
                  </a:lnTo>
                  <a:lnTo>
                    <a:pt x="575084" y="1288006"/>
                  </a:lnTo>
                  <a:lnTo>
                    <a:pt x="545493" y="1325292"/>
                  </a:lnTo>
                  <a:lnTo>
                    <a:pt x="515451" y="1361920"/>
                  </a:lnTo>
                  <a:lnTo>
                    <a:pt x="484915" y="1397825"/>
                  </a:lnTo>
                  <a:lnTo>
                    <a:pt x="453838" y="1432942"/>
                  </a:lnTo>
                  <a:lnTo>
                    <a:pt x="422177" y="1467204"/>
                  </a:lnTo>
                  <a:lnTo>
                    <a:pt x="389886" y="1500546"/>
                  </a:lnTo>
                  <a:lnTo>
                    <a:pt x="356920" y="1532903"/>
                  </a:lnTo>
                  <a:lnTo>
                    <a:pt x="323234" y="1564207"/>
                  </a:lnTo>
                  <a:lnTo>
                    <a:pt x="288783" y="1594395"/>
                  </a:lnTo>
                  <a:lnTo>
                    <a:pt x="253522" y="1623400"/>
                  </a:lnTo>
                  <a:lnTo>
                    <a:pt x="217406" y="1651156"/>
                  </a:lnTo>
                  <a:lnTo>
                    <a:pt x="180391" y="1677597"/>
                  </a:lnTo>
                  <a:lnTo>
                    <a:pt x="142430" y="1702658"/>
                  </a:lnTo>
                  <a:lnTo>
                    <a:pt x="103480" y="1726274"/>
                  </a:lnTo>
                  <a:lnTo>
                    <a:pt x="63495" y="1748378"/>
                  </a:lnTo>
                  <a:lnTo>
                    <a:pt x="22429" y="1768905"/>
                  </a:lnTo>
                  <a:lnTo>
                    <a:pt x="0" y="1778944"/>
                  </a:lnTo>
                </a:path>
              </a:pathLst>
            </a:custGeom>
            <a:ln w="9518">
              <a:solidFill>
                <a:srgbClr val="332B2B"/>
              </a:solidFill>
            </a:ln>
          </p:spPr>
          <p:txBody>
            <a:bodyPr wrap="square" lIns="0" tIns="0" rIns="0" bIns="0" rtlCol="0"/>
            <a:lstStyle/>
            <a:p>
              <a:endParaRPr sz="3140"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4895" y="1192159"/>
              <a:ext cx="1990724" cy="199072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542" y="364192"/>
            <a:ext cx="12157162" cy="33237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 sz="3140" dirty="0"/>
          </a:p>
        </p:txBody>
      </p:sp>
      <p:sp>
        <p:nvSpPr>
          <p:cNvPr id="6" name="object 6"/>
          <p:cNvSpPr/>
          <p:nvPr/>
        </p:nvSpPr>
        <p:spPr>
          <a:xfrm>
            <a:off x="13542" y="6480288"/>
            <a:ext cx="12157162" cy="33237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 sz="314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9849" y="2372452"/>
            <a:ext cx="4934307" cy="229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71182" y="2301136"/>
            <a:ext cx="6010338" cy="1717882"/>
          </a:xfrm>
          <a:prstGeom prst="rect">
            <a:avLst/>
          </a:prstGeom>
        </p:spPr>
        <p:txBody>
          <a:bodyPr vert="horz" wrap="square" lIns="0" tIns="18835" rIns="0" bIns="0" rtlCol="0">
            <a:spAutoFit/>
          </a:bodyPr>
          <a:lstStyle/>
          <a:p>
            <a:pPr marL="22158" marR="8863">
              <a:lnSpc>
                <a:spcPct val="101200"/>
              </a:lnSpc>
              <a:spcBef>
                <a:spcPts val="148"/>
              </a:spcBef>
            </a:pPr>
            <a:endParaRPr lang="en-US" sz="1832" spc="9" dirty="0">
              <a:latin typeface="Verdana"/>
              <a:cs typeface="Verdana"/>
            </a:endParaRPr>
          </a:p>
          <a:p>
            <a:pPr marL="22158" marR="8863">
              <a:lnSpc>
                <a:spcPct val="101200"/>
              </a:lnSpc>
              <a:spcBef>
                <a:spcPts val="148"/>
              </a:spcBef>
            </a:pPr>
            <a:r>
              <a:rPr lang="en-US" sz="1832" spc="9" dirty="0">
                <a:latin typeface="Verdana"/>
                <a:cs typeface="Verdana"/>
              </a:rPr>
              <a:t> </a:t>
            </a:r>
            <a:r>
              <a:rPr lang="en-US" sz="1832" spc="-611" dirty="0">
                <a:latin typeface="Verdana"/>
                <a:cs typeface="Verdana"/>
              </a:rPr>
              <a:t> </a:t>
            </a:r>
            <a:r>
              <a:rPr sz="1832" spc="-105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113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10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spc="148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spc="-61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-131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spc="17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157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17" dirty="0">
                <a:solidFill>
                  <a:srgbClr val="382F2F"/>
                </a:solidFill>
                <a:latin typeface="Verdana"/>
                <a:cs typeface="Verdana"/>
              </a:rPr>
              <a:t>l  </a:t>
            </a:r>
            <a:r>
              <a:rPr sz="1832" spc="-9" dirty="0">
                <a:solidFill>
                  <a:srgbClr val="382F2F"/>
                </a:solidFill>
                <a:latin typeface="Verdana"/>
                <a:cs typeface="Verdana"/>
              </a:rPr>
              <a:t>data</a:t>
            </a:r>
            <a:r>
              <a:rPr sz="1832" spc="-9" dirty="0">
                <a:solidFill>
                  <a:srgbClr val="332B2B"/>
                </a:solidFill>
                <a:latin typeface="Verdana"/>
                <a:cs typeface="Verdana"/>
              </a:rPr>
              <a:t>se</a:t>
            </a:r>
            <a:r>
              <a:rPr sz="1832" spc="-9" dirty="0">
                <a:solidFill>
                  <a:srgbClr val="382F2F"/>
                </a:solidFill>
                <a:latin typeface="Verdana"/>
                <a:cs typeface="Verdana"/>
              </a:rPr>
              <a:t>ts</a:t>
            </a:r>
            <a:endParaRPr sz="1832" dirty="0">
              <a:latin typeface="Verdana"/>
              <a:cs typeface="Verdana"/>
            </a:endParaRPr>
          </a:p>
          <a:p>
            <a:pPr marL="22158" marR="516274">
              <a:lnSpc>
                <a:spcPct val="101200"/>
              </a:lnSpc>
            </a:pPr>
            <a:r>
              <a:rPr sz="1832" spc="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61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832" spc="148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87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10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-61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spc="-79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87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1832" spc="183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-61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-52" dirty="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96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-79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157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17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87" dirty="0">
                <a:solidFill>
                  <a:srgbClr val="382F2F"/>
                </a:solidFill>
                <a:latin typeface="Verdana"/>
                <a:cs typeface="Verdana"/>
              </a:rPr>
              <a:t>p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-52" dirty="0">
                <a:solidFill>
                  <a:srgbClr val="332B2B"/>
                </a:solidFill>
                <a:latin typeface="Verdana"/>
                <a:cs typeface="Verdana"/>
              </a:rPr>
              <a:t>s  </a:t>
            </a:r>
            <a:r>
              <a:rPr sz="1832" i="1" spc="192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7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i="1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9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-7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i="1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113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61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10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i="1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9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-96" dirty="0">
                <a:solidFill>
                  <a:srgbClr val="382F2F"/>
                </a:solidFill>
                <a:latin typeface="Verdana"/>
                <a:cs typeface="Verdana"/>
              </a:rPr>
              <a:t>y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  </a:t>
            </a:r>
            <a:r>
              <a:rPr sz="1832" i="1" spc="79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-17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-79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i="1" spc="61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i="1" spc="52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832" i="1" spc="26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832" i="1" spc="157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i="1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61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9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832" i="1" spc="105" dirty="0">
                <a:solidFill>
                  <a:srgbClr val="382F2F"/>
                </a:solidFill>
                <a:latin typeface="Verdana"/>
                <a:cs typeface="Verdana"/>
              </a:rPr>
              <a:t>ﬁ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i="1" spc="-279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832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4278" y="1139196"/>
            <a:ext cx="4669866" cy="423995"/>
          </a:xfrm>
          <a:prstGeom prst="rect">
            <a:avLst/>
          </a:prstGeom>
        </p:spPr>
        <p:txBody>
          <a:bodyPr vert="horz" wrap="square" lIns="0" tIns="21050" rIns="0" bIns="0" rtlCol="0" anchor="t">
            <a:spAutoFit/>
          </a:bodyPr>
          <a:lstStyle/>
          <a:p>
            <a:pPr marL="22158">
              <a:spcBef>
                <a:spcPts val="166"/>
              </a:spcBef>
            </a:pPr>
            <a:r>
              <a:rPr sz="2617" spc="26" dirty="0">
                <a:solidFill>
                  <a:srgbClr val="382F2F"/>
                </a:solidFill>
              </a:rPr>
              <a:t>Mac</a:t>
            </a:r>
            <a:r>
              <a:rPr sz="2617" spc="26" dirty="0"/>
              <a:t>hine</a:t>
            </a:r>
            <a:r>
              <a:rPr sz="2617" spc="-9" dirty="0"/>
              <a:t> </a:t>
            </a:r>
            <a:r>
              <a:rPr sz="2617" spc="26" dirty="0">
                <a:solidFill>
                  <a:srgbClr val="382F2F"/>
                </a:solidFill>
              </a:rPr>
              <a:t>L</a:t>
            </a:r>
            <a:r>
              <a:rPr sz="2617" spc="26" dirty="0"/>
              <a:t>e</a:t>
            </a:r>
            <a:r>
              <a:rPr sz="2617" spc="26" dirty="0">
                <a:solidFill>
                  <a:srgbClr val="382F2F"/>
                </a:solidFill>
              </a:rPr>
              <a:t>arni</a:t>
            </a:r>
            <a:r>
              <a:rPr sz="2617" spc="26" dirty="0"/>
              <a:t>ng</a:t>
            </a:r>
            <a:r>
              <a:rPr sz="2617" dirty="0"/>
              <a:t> </a:t>
            </a:r>
            <a:r>
              <a:rPr sz="2617" spc="17" dirty="0"/>
              <a:t>i</a:t>
            </a:r>
            <a:r>
              <a:rPr sz="2617" spc="17" dirty="0">
                <a:solidFill>
                  <a:srgbClr val="382F2F"/>
                </a:solidFill>
              </a:rPr>
              <a:t>n</a:t>
            </a:r>
            <a:r>
              <a:rPr sz="2617" spc="-9" dirty="0">
                <a:solidFill>
                  <a:srgbClr val="382F2F"/>
                </a:solidFill>
              </a:rPr>
              <a:t> </a:t>
            </a:r>
            <a:r>
              <a:rPr sz="2617" spc="9" dirty="0">
                <a:solidFill>
                  <a:srgbClr val="382F2F"/>
                </a:solidFill>
              </a:rPr>
              <a:t>Hea</a:t>
            </a:r>
            <a:r>
              <a:rPr sz="2617" spc="9" dirty="0"/>
              <a:t>lthcare</a:t>
            </a:r>
            <a:endParaRPr sz="261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722" y="2065326"/>
            <a:ext cx="3473315" cy="34733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84455" y="3726488"/>
            <a:ext cx="3486612" cy="3104381"/>
          </a:xfrm>
          <a:custGeom>
            <a:avLst/>
            <a:gdLst/>
            <a:ahLst/>
            <a:cxnLst/>
            <a:rect l="l" t="t" r="r" b="b"/>
            <a:pathLst>
              <a:path w="1998345" h="1779270">
                <a:moveTo>
                  <a:pt x="1997967" y="0"/>
                </a:moveTo>
                <a:lnTo>
                  <a:pt x="1956211" y="4509"/>
                </a:lnTo>
                <a:lnTo>
                  <a:pt x="1906327" y="12154"/>
                </a:lnTo>
                <a:lnTo>
                  <a:pt x="1857838" y="21837"/>
                </a:lnTo>
                <a:lnTo>
                  <a:pt x="1810698" y="33491"/>
                </a:lnTo>
                <a:lnTo>
                  <a:pt x="1764864" y="47052"/>
                </a:lnTo>
                <a:lnTo>
                  <a:pt x="1720289" y="62452"/>
                </a:lnTo>
                <a:lnTo>
                  <a:pt x="1676929" y="79627"/>
                </a:lnTo>
                <a:lnTo>
                  <a:pt x="1634739" y="98511"/>
                </a:lnTo>
                <a:lnTo>
                  <a:pt x="1593674" y="119037"/>
                </a:lnTo>
                <a:lnTo>
                  <a:pt x="1553689" y="141141"/>
                </a:lnTo>
                <a:lnTo>
                  <a:pt x="1514738" y="164757"/>
                </a:lnTo>
                <a:lnTo>
                  <a:pt x="1476778" y="189818"/>
                </a:lnTo>
                <a:lnTo>
                  <a:pt x="1439762" y="216260"/>
                </a:lnTo>
                <a:lnTo>
                  <a:pt x="1403646" y="244016"/>
                </a:lnTo>
                <a:lnTo>
                  <a:pt x="1368386" y="273020"/>
                </a:lnTo>
                <a:lnTo>
                  <a:pt x="1333935" y="303208"/>
                </a:lnTo>
                <a:lnTo>
                  <a:pt x="1300249" y="334513"/>
                </a:lnTo>
                <a:lnTo>
                  <a:pt x="1267282" y="366869"/>
                </a:lnTo>
                <a:lnTo>
                  <a:pt x="1234991" y="400211"/>
                </a:lnTo>
                <a:lnTo>
                  <a:pt x="1203330" y="434474"/>
                </a:lnTo>
                <a:lnTo>
                  <a:pt x="1172254" y="469590"/>
                </a:lnTo>
                <a:lnTo>
                  <a:pt x="1141717" y="505495"/>
                </a:lnTo>
                <a:lnTo>
                  <a:pt x="1111676" y="542124"/>
                </a:lnTo>
                <a:lnTo>
                  <a:pt x="1082084" y="579409"/>
                </a:lnTo>
                <a:lnTo>
                  <a:pt x="1052898" y="617286"/>
                </a:lnTo>
                <a:lnTo>
                  <a:pt x="1024071" y="655688"/>
                </a:lnTo>
                <a:lnTo>
                  <a:pt x="995560" y="694551"/>
                </a:lnTo>
                <a:lnTo>
                  <a:pt x="967318" y="733808"/>
                </a:lnTo>
                <a:lnTo>
                  <a:pt x="939301" y="773394"/>
                </a:lnTo>
                <a:lnTo>
                  <a:pt x="911465" y="813242"/>
                </a:lnTo>
                <a:lnTo>
                  <a:pt x="883763" y="853288"/>
                </a:lnTo>
                <a:lnTo>
                  <a:pt x="856151" y="893465"/>
                </a:lnTo>
                <a:lnTo>
                  <a:pt x="828584" y="933708"/>
                </a:lnTo>
                <a:lnTo>
                  <a:pt x="801018" y="973951"/>
                </a:lnTo>
                <a:lnTo>
                  <a:pt x="773406" y="1014128"/>
                </a:lnTo>
                <a:lnTo>
                  <a:pt x="745704" y="1054173"/>
                </a:lnTo>
                <a:lnTo>
                  <a:pt x="717867" y="1094022"/>
                </a:lnTo>
                <a:lnTo>
                  <a:pt x="689851" y="1133607"/>
                </a:lnTo>
                <a:lnTo>
                  <a:pt x="661609" y="1172864"/>
                </a:lnTo>
                <a:lnTo>
                  <a:pt x="633097" y="1211727"/>
                </a:lnTo>
                <a:lnTo>
                  <a:pt x="604271" y="1250130"/>
                </a:lnTo>
                <a:lnTo>
                  <a:pt x="575084" y="1288006"/>
                </a:lnTo>
                <a:lnTo>
                  <a:pt x="545493" y="1325292"/>
                </a:lnTo>
                <a:lnTo>
                  <a:pt x="515451" y="1361920"/>
                </a:lnTo>
                <a:lnTo>
                  <a:pt x="484915" y="1397825"/>
                </a:lnTo>
                <a:lnTo>
                  <a:pt x="453838" y="1432942"/>
                </a:lnTo>
                <a:lnTo>
                  <a:pt x="422177" y="1467204"/>
                </a:lnTo>
                <a:lnTo>
                  <a:pt x="389886" y="1500546"/>
                </a:lnTo>
                <a:lnTo>
                  <a:pt x="356920" y="1532903"/>
                </a:lnTo>
                <a:lnTo>
                  <a:pt x="323234" y="1564207"/>
                </a:lnTo>
                <a:lnTo>
                  <a:pt x="288783" y="1594395"/>
                </a:lnTo>
                <a:lnTo>
                  <a:pt x="253522" y="1623400"/>
                </a:lnTo>
                <a:lnTo>
                  <a:pt x="217406" y="1651156"/>
                </a:lnTo>
                <a:lnTo>
                  <a:pt x="180391" y="1677597"/>
                </a:lnTo>
                <a:lnTo>
                  <a:pt x="142430" y="1702658"/>
                </a:lnTo>
                <a:lnTo>
                  <a:pt x="103480" y="1726274"/>
                </a:lnTo>
                <a:lnTo>
                  <a:pt x="63495" y="1748378"/>
                </a:lnTo>
                <a:lnTo>
                  <a:pt x="22429" y="1768905"/>
                </a:lnTo>
                <a:lnTo>
                  <a:pt x="0" y="1778944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 sz="3140" dirty="0"/>
          </a:p>
        </p:txBody>
      </p:sp>
      <p:sp>
        <p:nvSpPr>
          <p:cNvPr id="4" name="object 4"/>
          <p:cNvSpPr/>
          <p:nvPr/>
        </p:nvSpPr>
        <p:spPr>
          <a:xfrm>
            <a:off x="13542" y="364192"/>
            <a:ext cx="12157162" cy="33237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 sz="3140" dirty="0"/>
          </a:p>
        </p:txBody>
      </p:sp>
      <p:sp>
        <p:nvSpPr>
          <p:cNvPr id="5" name="object 5"/>
          <p:cNvSpPr/>
          <p:nvPr/>
        </p:nvSpPr>
        <p:spPr>
          <a:xfrm>
            <a:off x="13542" y="6480288"/>
            <a:ext cx="12157162" cy="33237"/>
          </a:xfrm>
          <a:custGeom>
            <a:avLst/>
            <a:gdLst/>
            <a:ahLst/>
            <a:cxnLst/>
            <a:rect l="l" t="t" r="r" b="b"/>
            <a:pathLst>
              <a:path w="6967855" h="19050">
                <a:moveTo>
                  <a:pt x="6967677" y="0"/>
                </a:moveTo>
                <a:lnTo>
                  <a:pt x="0" y="0"/>
                </a:lnTo>
                <a:lnTo>
                  <a:pt x="0" y="19037"/>
                </a:lnTo>
                <a:lnTo>
                  <a:pt x="6967677" y="19037"/>
                </a:lnTo>
                <a:lnTo>
                  <a:pt x="6967677" y="0"/>
                </a:lnTo>
                <a:close/>
              </a:path>
            </a:pathLst>
          </a:custGeom>
          <a:solidFill>
            <a:srgbClr val="332B2B"/>
          </a:solidFill>
        </p:spPr>
        <p:txBody>
          <a:bodyPr wrap="square" lIns="0" tIns="0" rIns="0" bIns="0" rtlCol="0"/>
          <a:lstStyle/>
          <a:p>
            <a:endParaRPr sz="314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5599" y="2363679"/>
            <a:ext cx="2988268" cy="2272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83509" y="2291172"/>
            <a:ext cx="4720830" cy="2287397"/>
          </a:xfrm>
          <a:prstGeom prst="rect">
            <a:avLst/>
          </a:prstGeom>
        </p:spPr>
        <p:txBody>
          <a:bodyPr vert="horz" wrap="square" lIns="0" tIns="18835" rIns="0" bIns="0" rtlCol="0">
            <a:spAutoFit/>
          </a:bodyPr>
          <a:lstStyle/>
          <a:p>
            <a:pPr marL="22158" marR="104141">
              <a:lnSpc>
                <a:spcPct val="101200"/>
              </a:lnSpc>
              <a:spcBef>
                <a:spcPts val="148"/>
              </a:spcBef>
            </a:pPr>
            <a:endParaRPr lang="en-US" sz="1832" spc="-140" dirty="0">
              <a:latin typeface="Verdana"/>
              <a:cs typeface="Verdana"/>
            </a:endParaRPr>
          </a:p>
          <a:p>
            <a:pPr marL="22158" marR="104141">
              <a:lnSpc>
                <a:spcPct val="101200"/>
              </a:lnSpc>
              <a:spcBef>
                <a:spcPts val="148"/>
              </a:spcBef>
            </a:pPr>
            <a:r>
              <a:rPr sz="1832" spc="-166" dirty="0">
                <a:latin typeface="Verdana"/>
                <a:cs typeface="Verdana"/>
              </a:rPr>
              <a:t> 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spc="-79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832" spc="61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832" spc="10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b  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ve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lo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en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endParaRPr sz="1832" dirty="0">
              <a:latin typeface="Verdana"/>
              <a:cs typeface="Verdana"/>
            </a:endParaRPr>
          </a:p>
          <a:p>
            <a:pPr marL="22158" marR="288050">
              <a:lnSpc>
                <a:spcPct val="101200"/>
              </a:lnSpc>
            </a:pP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U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-79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148" dirty="0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sz="1832" spc="113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832" spc="-96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61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52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61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44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832" spc="26" dirty="0">
                <a:solidFill>
                  <a:srgbClr val="382F2F"/>
                </a:solidFill>
                <a:latin typeface="Verdana"/>
                <a:cs typeface="Verdana"/>
              </a:rPr>
              <a:t>o</a:t>
            </a:r>
            <a:r>
              <a:rPr sz="1832" spc="-52" dirty="0">
                <a:solidFill>
                  <a:srgbClr val="382F2F"/>
                </a:solidFill>
                <a:latin typeface="Verdana"/>
                <a:cs typeface="Verdana"/>
              </a:rPr>
              <a:t>r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17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h</a:t>
            </a:r>
            <a:r>
              <a:rPr sz="1832" spc="61" dirty="0">
                <a:solidFill>
                  <a:srgbClr val="382F2F"/>
                </a:solidFill>
                <a:latin typeface="Verdana"/>
                <a:cs typeface="Verdana"/>
              </a:rPr>
              <a:t>c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e  </a:t>
            </a:r>
            <a:r>
              <a:rPr sz="1832" spc="-17" dirty="0">
                <a:solidFill>
                  <a:srgbClr val="382F2F"/>
                </a:solidFill>
                <a:latin typeface="Verdana"/>
                <a:cs typeface="Verdana"/>
              </a:rPr>
              <a:t>pr</a:t>
            </a:r>
            <a:r>
              <a:rPr sz="1832" spc="-17" dirty="0">
                <a:solidFill>
                  <a:srgbClr val="332B2B"/>
                </a:solidFill>
                <a:latin typeface="Verdana"/>
                <a:cs typeface="Verdana"/>
              </a:rPr>
              <a:t>ofessi</a:t>
            </a:r>
            <a:r>
              <a:rPr sz="1832" spc="-17" dirty="0">
                <a:solidFill>
                  <a:srgbClr val="382F2F"/>
                </a:solidFill>
                <a:latin typeface="Verdana"/>
                <a:cs typeface="Verdana"/>
              </a:rPr>
              <a:t>onals</a:t>
            </a:r>
            <a:endParaRPr sz="1832" dirty="0">
              <a:latin typeface="Verdana"/>
              <a:cs typeface="Verdana"/>
            </a:endParaRPr>
          </a:p>
          <a:p>
            <a:pPr marL="22158" marR="826480">
              <a:lnSpc>
                <a:spcPct val="101200"/>
              </a:lnSpc>
            </a:pPr>
            <a:r>
              <a:rPr sz="1832" spc="35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-122" dirty="0">
                <a:solidFill>
                  <a:srgbClr val="382F2F"/>
                </a:solidFill>
                <a:latin typeface="Verdana"/>
                <a:cs typeface="Verdana"/>
              </a:rPr>
              <a:t>-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157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87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-105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spc="61" dirty="0">
                <a:solidFill>
                  <a:srgbClr val="382F2F"/>
                </a:solidFill>
                <a:latin typeface="Verdana"/>
                <a:cs typeface="Verdana"/>
              </a:rPr>
              <a:t>u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li</a:t>
            </a:r>
            <a:r>
              <a:rPr sz="1832" spc="-44" dirty="0">
                <a:solidFill>
                  <a:srgbClr val="382F2F"/>
                </a:solidFill>
                <a:latin typeface="Verdana"/>
                <a:cs typeface="Verdana"/>
              </a:rPr>
              <a:t>z</a:t>
            </a:r>
            <a:r>
              <a:rPr sz="1832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1832" spc="-227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0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105" dirty="0">
                <a:solidFill>
                  <a:srgbClr val="382F2F"/>
                </a:solidFill>
                <a:latin typeface="Verdana"/>
                <a:cs typeface="Verdana"/>
              </a:rPr>
              <a:t>g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7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spc="-122" dirty="0">
                <a:solidFill>
                  <a:srgbClr val="382F2F"/>
                </a:solidFill>
                <a:latin typeface="Verdana"/>
                <a:cs typeface="Verdana"/>
              </a:rPr>
              <a:t>x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spc="9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113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87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spc="-113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spc="-70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148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spc="-61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endParaRPr sz="1832" dirty="0">
              <a:latin typeface="Verdana"/>
              <a:cs typeface="Verdana"/>
            </a:endParaRPr>
          </a:p>
          <a:p>
            <a:pPr marL="22158" marR="8863">
              <a:lnSpc>
                <a:spcPct val="101200"/>
              </a:lnSpc>
            </a:pPr>
            <a:r>
              <a:rPr sz="1832" i="1" spc="113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96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spc="87" dirty="0">
                <a:solidFill>
                  <a:srgbClr val="382F2F"/>
                </a:solidFill>
                <a:latin typeface="Verdana"/>
                <a:cs typeface="Verdana"/>
              </a:rPr>
              <a:t>d</a:t>
            </a:r>
            <a:r>
              <a:rPr sz="1832" i="1" spc="-17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31" dirty="0">
                <a:solidFill>
                  <a:srgbClr val="382F2F"/>
                </a:solidFill>
                <a:latin typeface="Verdana"/>
                <a:cs typeface="Verdana"/>
              </a:rPr>
              <a:t>v</a:t>
            </a:r>
            <a:r>
              <a:rPr sz="1832" i="1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832" i="1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i="1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i="1" spc="157" dirty="0">
                <a:solidFill>
                  <a:srgbClr val="382F2F"/>
                </a:solidFill>
                <a:latin typeface="Verdana"/>
                <a:cs typeface="Verdana"/>
              </a:rPr>
              <a:t>m</a:t>
            </a:r>
            <a:r>
              <a:rPr sz="1832" i="1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17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a</a:t>
            </a:r>
            <a:r>
              <a:rPr sz="1832" i="1" spc="87" dirty="0">
                <a:solidFill>
                  <a:srgbClr val="382F2F"/>
                </a:solidFill>
                <a:latin typeface="Verdana"/>
                <a:cs typeface="Verdana"/>
              </a:rPr>
              <a:t>b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l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61" dirty="0">
                <a:solidFill>
                  <a:srgbClr val="382F2F"/>
                </a:solidFill>
                <a:latin typeface="Verdana"/>
                <a:cs typeface="Verdana"/>
              </a:rPr>
              <a:t>s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82F2F"/>
                </a:solidFill>
                <a:latin typeface="Verdana"/>
                <a:cs typeface="Verdana"/>
              </a:rPr>
              <a:t>f</a:t>
            </a:r>
            <a:r>
              <a:rPr sz="1832" i="1" spc="105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26" dirty="0">
                <a:solidFill>
                  <a:srgbClr val="382F2F"/>
                </a:solidFill>
                <a:latin typeface="Verdana"/>
                <a:cs typeface="Verdana"/>
              </a:rPr>
              <a:t>i</a:t>
            </a:r>
            <a:r>
              <a:rPr sz="1832" i="1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17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832" i="1" spc="-9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i="1" spc="-9" dirty="0">
                <a:solidFill>
                  <a:srgbClr val="382F2F"/>
                </a:solidFill>
                <a:latin typeface="Verdana"/>
                <a:cs typeface="Verdana"/>
              </a:rPr>
              <a:t>n</a:t>
            </a:r>
            <a:r>
              <a:rPr sz="1832" i="1" spc="-9" dirty="0">
                <a:solidFill>
                  <a:srgbClr val="332B2B"/>
                </a:solidFill>
                <a:latin typeface="Verdana"/>
                <a:cs typeface="Verdana"/>
              </a:rPr>
              <a:t>tuitiv</a:t>
            </a:r>
            <a:r>
              <a:rPr sz="1832" i="1" spc="-9" dirty="0">
                <a:solidFill>
                  <a:srgbClr val="382F2F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82F2F"/>
                </a:solidFill>
                <a:latin typeface="Verdana"/>
                <a:cs typeface="Verdana"/>
              </a:rPr>
              <a:t> </a:t>
            </a:r>
            <a:r>
              <a:rPr sz="1832" i="1" spc="17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17" dirty="0">
                <a:solidFill>
                  <a:srgbClr val="382F2F"/>
                </a:solidFill>
                <a:latin typeface="Verdana"/>
                <a:cs typeface="Verdana"/>
              </a:rPr>
              <a:t>ea</a:t>
            </a:r>
            <a:r>
              <a:rPr sz="1832" i="1" spc="17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17" dirty="0">
                <a:solidFill>
                  <a:srgbClr val="382F2F"/>
                </a:solidFill>
                <a:latin typeface="Verdana"/>
                <a:cs typeface="Verdana"/>
              </a:rPr>
              <a:t>t</a:t>
            </a:r>
            <a:r>
              <a:rPr sz="1832" i="1" spc="17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17" dirty="0">
                <a:solidFill>
                  <a:srgbClr val="332B2B"/>
                </a:solidFill>
                <a:latin typeface="Verdana"/>
                <a:cs typeface="Verdana"/>
              </a:rPr>
              <a:t>reco</a:t>
            </a:r>
            <a:r>
              <a:rPr sz="1832" i="1" spc="17" dirty="0">
                <a:solidFill>
                  <a:srgbClr val="382F2F"/>
                </a:solidFill>
                <a:latin typeface="Verdana"/>
                <a:cs typeface="Verdana"/>
              </a:rPr>
              <a:t>gniti</a:t>
            </a:r>
            <a:r>
              <a:rPr sz="1832" i="1" spc="17" dirty="0">
                <a:solidFill>
                  <a:srgbClr val="332B2B"/>
                </a:solidFill>
                <a:latin typeface="Verdana"/>
                <a:cs typeface="Verdana"/>
              </a:rPr>
              <a:t>on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-61" dirty="0">
                <a:solidFill>
                  <a:srgbClr val="332B2B"/>
                </a:solidFill>
                <a:latin typeface="Verdana"/>
                <a:cs typeface="Verdana"/>
              </a:rPr>
              <a:t>sy</a:t>
            </a:r>
            <a:r>
              <a:rPr sz="1832" i="1" spc="-61" dirty="0">
                <a:solidFill>
                  <a:srgbClr val="382F2F"/>
                </a:solidFill>
                <a:latin typeface="Verdana"/>
                <a:cs typeface="Verdana"/>
              </a:rPr>
              <a:t>stems.</a:t>
            </a:r>
            <a:endParaRPr sz="1832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66601" y="1145842"/>
            <a:ext cx="4781765" cy="988059"/>
          </a:xfrm>
          <a:prstGeom prst="rect">
            <a:avLst/>
          </a:prstGeom>
        </p:spPr>
        <p:txBody>
          <a:bodyPr vert="horz" wrap="square" lIns="0" tIns="21050" rIns="0" bIns="0" rtlCol="0" anchor="t">
            <a:spAutoFit/>
          </a:bodyPr>
          <a:lstStyle/>
          <a:p>
            <a:pPr marL="22158">
              <a:spcBef>
                <a:spcPts val="166"/>
              </a:spcBef>
            </a:pPr>
            <a:r>
              <a:rPr lang="en-US" sz="2094" spc="-79" dirty="0">
                <a:solidFill>
                  <a:srgbClr val="382F2F"/>
                </a:solidFill>
              </a:rPr>
              <a:t/>
            </a:r>
            <a:br>
              <a:rPr lang="en-US" sz="2094" spc="-79" dirty="0">
                <a:solidFill>
                  <a:srgbClr val="382F2F"/>
                </a:solidFill>
              </a:rPr>
            </a:br>
            <a:r>
              <a:rPr lang="en-IN" sz="2094" spc="-79" dirty="0">
                <a:solidFill>
                  <a:srgbClr val="382F2F"/>
                </a:solidFill>
              </a:rPr>
              <a:t/>
            </a:r>
            <a:br>
              <a:rPr lang="en-IN" sz="2094" spc="-79" dirty="0">
                <a:solidFill>
                  <a:srgbClr val="382F2F"/>
                </a:solidFill>
              </a:rPr>
            </a:br>
            <a:r>
              <a:rPr sz="2094" spc="-79" dirty="0">
                <a:solidFill>
                  <a:srgbClr val="382F2F"/>
                </a:solidFill>
              </a:rPr>
              <a:t>Web</a:t>
            </a:r>
            <a:r>
              <a:rPr sz="2094" spc="-9" dirty="0">
                <a:solidFill>
                  <a:srgbClr val="382F2F"/>
                </a:solidFill>
              </a:rPr>
              <a:t> </a:t>
            </a:r>
            <a:r>
              <a:rPr sz="2094" spc="-17" dirty="0"/>
              <a:t>Develop</a:t>
            </a:r>
            <a:r>
              <a:rPr sz="2094" spc="-17" dirty="0">
                <a:solidFill>
                  <a:srgbClr val="382F2F"/>
                </a:solidFill>
              </a:rPr>
              <a:t>men</a:t>
            </a:r>
            <a:r>
              <a:rPr sz="2094" spc="-17" dirty="0"/>
              <a:t>t</a:t>
            </a:r>
            <a:r>
              <a:rPr sz="2094" spc="-9" dirty="0"/>
              <a:t> </a:t>
            </a:r>
            <a:r>
              <a:rPr sz="2094" spc="9" dirty="0">
                <a:solidFill>
                  <a:srgbClr val="382F2F"/>
                </a:solidFill>
              </a:rPr>
              <a:t>for</a:t>
            </a:r>
            <a:r>
              <a:rPr sz="2094" spc="-9" dirty="0">
                <a:solidFill>
                  <a:srgbClr val="382F2F"/>
                </a:solidFill>
              </a:rPr>
              <a:t> </a:t>
            </a:r>
            <a:r>
              <a:rPr sz="2094" spc="17" dirty="0"/>
              <a:t>H</a:t>
            </a:r>
            <a:r>
              <a:rPr sz="2094" spc="17" dirty="0">
                <a:solidFill>
                  <a:srgbClr val="382F2F"/>
                </a:solidFill>
              </a:rPr>
              <a:t>ealt</a:t>
            </a:r>
            <a:r>
              <a:rPr sz="2094" spc="17" dirty="0"/>
              <a:t>h</a:t>
            </a:r>
            <a:r>
              <a:rPr sz="2094" spc="-9" dirty="0"/>
              <a:t> </a:t>
            </a:r>
            <a:r>
              <a:rPr sz="2094" spc="9" dirty="0"/>
              <a:t>R</a:t>
            </a:r>
            <a:r>
              <a:rPr sz="2094" spc="9" dirty="0">
                <a:solidFill>
                  <a:srgbClr val="382F2F"/>
                </a:solidFill>
              </a:rPr>
              <a:t>e</a:t>
            </a:r>
            <a:r>
              <a:rPr sz="2094" spc="9" dirty="0"/>
              <a:t>c</a:t>
            </a:r>
            <a:r>
              <a:rPr sz="2094" spc="9" dirty="0">
                <a:solidFill>
                  <a:srgbClr val="382F2F"/>
                </a:solidFill>
              </a:rPr>
              <a:t>o</a:t>
            </a:r>
            <a:r>
              <a:rPr sz="2094" spc="9" dirty="0"/>
              <a:t>g</a:t>
            </a:r>
            <a:r>
              <a:rPr sz="2094" spc="9" dirty="0">
                <a:solidFill>
                  <a:srgbClr val="382F2F"/>
                </a:solidFill>
              </a:rPr>
              <a:t>n</a:t>
            </a:r>
            <a:r>
              <a:rPr sz="2094" spc="9" dirty="0"/>
              <a:t>ition</a:t>
            </a:r>
            <a:endParaRPr sz="2094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3EBF1F-09AA-F669-2229-FB81C5233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41" y="216938"/>
            <a:ext cx="11564964" cy="1543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41" y="4046736"/>
            <a:ext cx="1945500" cy="2784193"/>
          </a:xfrm>
          <a:custGeom>
            <a:avLst/>
            <a:gdLst/>
            <a:ahLst/>
            <a:cxnLst/>
            <a:rect l="l" t="t" r="r" b="b"/>
            <a:pathLst>
              <a:path w="1115060" h="1595754">
                <a:moveTo>
                  <a:pt x="0" y="0"/>
                </a:moveTo>
                <a:lnTo>
                  <a:pt x="61908" y="54195"/>
                </a:lnTo>
                <a:lnTo>
                  <a:pt x="94168" y="85462"/>
                </a:lnTo>
                <a:lnTo>
                  <a:pt x="125697" y="118027"/>
                </a:lnTo>
                <a:lnTo>
                  <a:pt x="156534" y="151822"/>
                </a:lnTo>
                <a:lnTo>
                  <a:pt x="186716" y="186777"/>
                </a:lnTo>
                <a:lnTo>
                  <a:pt x="216282" y="222825"/>
                </a:lnTo>
                <a:lnTo>
                  <a:pt x="245271" y="259897"/>
                </a:lnTo>
                <a:lnTo>
                  <a:pt x="273721" y="297926"/>
                </a:lnTo>
                <a:lnTo>
                  <a:pt x="301671" y="336842"/>
                </a:lnTo>
                <a:lnTo>
                  <a:pt x="329159" y="376578"/>
                </a:lnTo>
                <a:lnTo>
                  <a:pt x="356223" y="417065"/>
                </a:lnTo>
                <a:lnTo>
                  <a:pt x="382903" y="458235"/>
                </a:lnTo>
                <a:lnTo>
                  <a:pt x="409236" y="500020"/>
                </a:lnTo>
                <a:lnTo>
                  <a:pt x="435261" y="542351"/>
                </a:lnTo>
                <a:lnTo>
                  <a:pt x="461017" y="585160"/>
                </a:lnTo>
                <a:lnTo>
                  <a:pt x="486542" y="628379"/>
                </a:lnTo>
                <a:lnTo>
                  <a:pt x="511874" y="671939"/>
                </a:lnTo>
                <a:lnTo>
                  <a:pt x="537053" y="715773"/>
                </a:lnTo>
                <a:lnTo>
                  <a:pt x="562116" y="759811"/>
                </a:lnTo>
                <a:lnTo>
                  <a:pt x="587102" y="803986"/>
                </a:lnTo>
                <a:lnTo>
                  <a:pt x="612049" y="848229"/>
                </a:lnTo>
                <a:lnTo>
                  <a:pt x="636997" y="892472"/>
                </a:lnTo>
                <a:lnTo>
                  <a:pt x="661983" y="936647"/>
                </a:lnTo>
                <a:lnTo>
                  <a:pt x="687046" y="980686"/>
                </a:lnTo>
                <a:lnTo>
                  <a:pt x="712224" y="1024519"/>
                </a:lnTo>
                <a:lnTo>
                  <a:pt x="737557" y="1068080"/>
                </a:lnTo>
                <a:lnTo>
                  <a:pt x="763081" y="1111299"/>
                </a:lnTo>
                <a:lnTo>
                  <a:pt x="788837" y="1154108"/>
                </a:lnTo>
                <a:lnTo>
                  <a:pt x="814862" y="1196439"/>
                </a:lnTo>
                <a:lnTo>
                  <a:pt x="841196" y="1238223"/>
                </a:lnTo>
                <a:lnTo>
                  <a:pt x="867875" y="1279393"/>
                </a:lnTo>
                <a:lnTo>
                  <a:pt x="894940" y="1319880"/>
                </a:lnTo>
                <a:lnTo>
                  <a:pt x="922427" y="1359616"/>
                </a:lnTo>
                <a:lnTo>
                  <a:pt x="950377" y="1398533"/>
                </a:lnTo>
                <a:lnTo>
                  <a:pt x="978827" y="1436561"/>
                </a:lnTo>
                <a:lnTo>
                  <a:pt x="1007816" y="1473634"/>
                </a:lnTo>
                <a:lnTo>
                  <a:pt x="1037382" y="1509682"/>
                </a:lnTo>
                <a:lnTo>
                  <a:pt x="1067564" y="1544637"/>
                </a:lnTo>
                <a:lnTo>
                  <a:pt x="1098401" y="1578431"/>
                </a:lnTo>
                <a:lnTo>
                  <a:pt x="1114825" y="1595395"/>
                </a:lnTo>
              </a:path>
            </a:pathLst>
          </a:custGeom>
          <a:ln w="9518">
            <a:solidFill>
              <a:srgbClr val="332B2B"/>
            </a:solidFill>
          </a:ln>
        </p:spPr>
        <p:txBody>
          <a:bodyPr wrap="square" lIns="0" tIns="0" rIns="0" bIns="0" rtlCol="0"/>
          <a:lstStyle/>
          <a:p>
            <a:endParaRPr sz="3140" dirty="0"/>
          </a:p>
        </p:txBody>
      </p:sp>
      <p:grpSp>
        <p:nvGrpSpPr>
          <p:cNvPr id="3" name="object 3"/>
          <p:cNvGrpSpPr/>
          <p:nvPr/>
        </p:nvGrpSpPr>
        <p:grpSpPr>
          <a:xfrm>
            <a:off x="13542" y="12875"/>
            <a:ext cx="12157162" cy="6818115"/>
            <a:chOff x="0" y="7379"/>
            <a:chExt cx="6967855" cy="39077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9328" y="7379"/>
              <a:ext cx="3055441" cy="39073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208965"/>
              <a:ext cx="6967855" cy="3523615"/>
            </a:xfrm>
            <a:custGeom>
              <a:avLst/>
              <a:gdLst/>
              <a:ahLst/>
              <a:cxnLst/>
              <a:rect l="l" t="t" r="r" b="b"/>
              <a:pathLst>
                <a:path w="6967855" h="3523615">
                  <a:moveTo>
                    <a:pt x="6967677" y="3504349"/>
                  </a:moveTo>
                  <a:lnTo>
                    <a:pt x="0" y="3504349"/>
                  </a:lnTo>
                  <a:lnTo>
                    <a:pt x="0" y="3523386"/>
                  </a:lnTo>
                  <a:lnTo>
                    <a:pt x="6967677" y="3523386"/>
                  </a:lnTo>
                  <a:lnTo>
                    <a:pt x="6967677" y="3504349"/>
                  </a:lnTo>
                  <a:close/>
                </a:path>
                <a:path w="6967855" h="3523615">
                  <a:moveTo>
                    <a:pt x="6967677" y="0"/>
                  </a:moveTo>
                  <a:lnTo>
                    <a:pt x="0" y="0"/>
                  </a:lnTo>
                  <a:lnTo>
                    <a:pt x="0" y="19037"/>
                  </a:lnTo>
                  <a:lnTo>
                    <a:pt x="6967677" y="19037"/>
                  </a:lnTo>
                  <a:lnTo>
                    <a:pt x="6967677" y="0"/>
                  </a:lnTo>
                  <a:close/>
                </a:path>
              </a:pathLst>
            </a:custGeom>
            <a:solidFill>
              <a:srgbClr val="332B2B"/>
            </a:solidFill>
          </p:spPr>
          <p:txBody>
            <a:bodyPr wrap="square" lIns="0" tIns="0" rIns="0" bIns="0" rtlCol="0"/>
            <a:lstStyle/>
            <a:p>
              <a:endParaRPr sz="3140"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030" y="1354092"/>
              <a:ext cx="2179658" cy="1315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045" y="1516701"/>
              <a:ext cx="700066" cy="1050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72843" y="2291238"/>
            <a:ext cx="4901420" cy="2569332"/>
          </a:xfrm>
          <a:prstGeom prst="rect">
            <a:avLst/>
          </a:prstGeom>
        </p:spPr>
        <p:txBody>
          <a:bodyPr vert="horz" wrap="square" lIns="0" tIns="18835" rIns="0" bIns="0" rtlCol="0">
            <a:spAutoFit/>
          </a:bodyPr>
          <a:lstStyle/>
          <a:p>
            <a:pPr marL="22158" marR="1035872">
              <a:lnSpc>
                <a:spcPct val="101200"/>
              </a:lnSpc>
              <a:spcBef>
                <a:spcPts val="148"/>
              </a:spcBef>
            </a:pPr>
            <a:endParaRPr lang="en-IN" sz="1832" spc="35" dirty="0">
              <a:latin typeface="Verdana"/>
              <a:cs typeface="Verdana"/>
            </a:endParaRPr>
          </a:p>
          <a:p>
            <a:pPr marL="22158" marR="1035872">
              <a:lnSpc>
                <a:spcPct val="101200"/>
              </a:lnSpc>
              <a:spcBef>
                <a:spcPts val="148"/>
              </a:spcBef>
            </a:pPr>
            <a:endParaRPr sz="1832" dirty="0">
              <a:latin typeface="Verdana"/>
              <a:cs typeface="Verdana"/>
            </a:endParaRPr>
          </a:p>
          <a:p>
            <a:pPr marL="22158" marR="135162">
              <a:lnSpc>
                <a:spcPct val="101200"/>
              </a:lnSpc>
            </a:pPr>
            <a:r>
              <a:rPr sz="1832" spc="192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le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113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96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spc="-17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131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spc="157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17" dirty="0">
                <a:solidFill>
                  <a:srgbClr val="332B2B"/>
                </a:solidFill>
                <a:latin typeface="Verdana"/>
                <a:cs typeface="Verdana"/>
              </a:rPr>
              <a:t>t  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148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52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17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endParaRPr sz="1832" dirty="0">
              <a:latin typeface="Verdana"/>
              <a:cs typeface="Verdana"/>
            </a:endParaRPr>
          </a:p>
          <a:p>
            <a:pPr marL="22158" marR="771086">
              <a:lnSpc>
                <a:spcPct val="101200"/>
              </a:lnSpc>
            </a:pPr>
            <a:r>
              <a:rPr sz="1832" spc="-227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148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spc="-105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113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61" dirty="0">
                <a:solidFill>
                  <a:srgbClr val="332B2B"/>
                </a:solidFill>
                <a:latin typeface="Verdana"/>
                <a:cs typeface="Verdana"/>
              </a:rPr>
              <a:t>cu</a:t>
            </a:r>
            <a:r>
              <a:rPr sz="1832" spc="-7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spc="-279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f</a:t>
            </a:r>
            <a:r>
              <a:rPr sz="1832" spc="105" dirty="0">
                <a:solidFill>
                  <a:srgbClr val="332B2B"/>
                </a:solidFill>
                <a:latin typeface="Verdana"/>
                <a:cs typeface="Verdana"/>
              </a:rPr>
              <a:t>ﬁ</a:t>
            </a:r>
            <a:r>
              <a:rPr sz="1832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spc="-279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spc="70" dirty="0">
                <a:solidFill>
                  <a:srgbClr val="332B2B"/>
                </a:solidFill>
                <a:latin typeface="Verdana"/>
                <a:cs typeface="Verdana"/>
              </a:rPr>
              <a:t>d  </a:t>
            </a:r>
            <a:r>
              <a:rPr sz="1832" spc="-9" dirty="0">
                <a:solidFill>
                  <a:srgbClr val="332B2B"/>
                </a:solidFill>
                <a:latin typeface="Verdana"/>
                <a:cs typeface="Verdana"/>
              </a:rPr>
              <a:t>accessibility</a:t>
            </a:r>
            <a:endParaRPr sz="1832" dirty="0">
              <a:latin typeface="Verdana"/>
              <a:cs typeface="Verdana"/>
            </a:endParaRPr>
          </a:p>
          <a:p>
            <a:pPr marL="22158">
              <a:spcBef>
                <a:spcPts val="17"/>
              </a:spcBef>
            </a:pPr>
            <a:r>
              <a:rPr sz="1832" spc="26" dirty="0">
                <a:solidFill>
                  <a:srgbClr val="332B2B"/>
                </a:solidFill>
                <a:latin typeface="Verdana"/>
                <a:cs typeface="Verdana"/>
              </a:rPr>
              <a:t>Advancing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9" dirty="0">
                <a:solidFill>
                  <a:srgbClr val="332B2B"/>
                </a:solidFill>
                <a:latin typeface="Verdana"/>
                <a:cs typeface="Verdana"/>
              </a:rPr>
              <a:t>towards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brighter</a:t>
            </a:r>
            <a:r>
              <a:rPr sz="1832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spc="9" dirty="0">
                <a:solidFill>
                  <a:srgbClr val="332B2B"/>
                </a:solidFill>
                <a:latin typeface="Verdana"/>
                <a:cs typeface="Verdana"/>
              </a:rPr>
              <a:t>future</a:t>
            </a:r>
            <a:endParaRPr sz="1832" dirty="0">
              <a:latin typeface="Verdana"/>
              <a:cs typeface="Verdana"/>
            </a:endParaRPr>
          </a:p>
          <a:p>
            <a:pPr marL="22158" marR="8863">
              <a:lnSpc>
                <a:spcPct val="101200"/>
              </a:lnSpc>
            </a:pPr>
            <a:r>
              <a:rPr sz="1832" i="1" spc="113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832" i="1" spc="-96" dirty="0">
                <a:solidFill>
                  <a:srgbClr val="332B2B"/>
                </a:solidFill>
                <a:latin typeface="Verdana"/>
                <a:cs typeface="Verdana"/>
              </a:rPr>
              <a:t>y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148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i="1" spc="87" dirty="0">
                <a:solidFill>
                  <a:srgbClr val="332B2B"/>
                </a:solidFill>
                <a:latin typeface="Verdana"/>
                <a:cs typeface="Verdana"/>
              </a:rPr>
              <a:t>b</a:t>
            </a:r>
            <a:r>
              <a:rPr sz="1832" i="1" spc="-70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113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7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26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i="1" spc="105" dirty="0">
                <a:solidFill>
                  <a:srgbClr val="332B2B"/>
                </a:solidFill>
                <a:latin typeface="Verdana"/>
                <a:cs typeface="Verdana"/>
              </a:rPr>
              <a:t>g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7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i="1" spc="-279" dirty="0">
                <a:solidFill>
                  <a:srgbClr val="332B2B"/>
                </a:solidFill>
                <a:latin typeface="Verdana"/>
                <a:cs typeface="Verdana"/>
              </a:rPr>
              <a:t>,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w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n  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70" dirty="0">
                <a:solidFill>
                  <a:srgbClr val="332B2B"/>
                </a:solidFill>
                <a:latin typeface="Verdana"/>
                <a:cs typeface="Verdana"/>
              </a:rPr>
              <a:t>nh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52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-17" dirty="0">
                <a:solidFill>
                  <a:srgbClr val="332B2B"/>
                </a:solidFill>
                <a:latin typeface="Verdana"/>
                <a:cs typeface="Verdana"/>
              </a:rPr>
              <a:t>l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t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h</a:t>
            </a:r>
            <a:r>
              <a:rPr sz="1832" i="1" spc="61" dirty="0">
                <a:solidFill>
                  <a:srgbClr val="332B2B"/>
                </a:solidFill>
                <a:latin typeface="Verdana"/>
                <a:cs typeface="Verdana"/>
              </a:rPr>
              <a:t>c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-35" dirty="0">
                <a:solidFill>
                  <a:srgbClr val="332B2B"/>
                </a:solidFill>
                <a:latin typeface="Verdana"/>
                <a:cs typeface="Verdana"/>
              </a:rPr>
              <a:t>a</a:t>
            </a:r>
            <a:r>
              <a:rPr sz="1832" i="1" spc="79" dirty="0">
                <a:solidFill>
                  <a:srgbClr val="332B2B"/>
                </a:solidFill>
                <a:latin typeface="Verdana"/>
                <a:cs typeface="Verdana"/>
              </a:rPr>
              <a:t>n</a:t>
            </a:r>
            <a:r>
              <a:rPr sz="1832" i="1" spc="96" dirty="0">
                <a:solidFill>
                  <a:srgbClr val="332B2B"/>
                </a:solidFill>
                <a:latin typeface="Verdana"/>
                <a:cs typeface="Verdana"/>
              </a:rPr>
              <a:t>d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i</a:t>
            </a:r>
            <a:r>
              <a:rPr sz="1832" i="1" spc="148" dirty="0">
                <a:solidFill>
                  <a:srgbClr val="332B2B"/>
                </a:solidFill>
                <a:latin typeface="Verdana"/>
                <a:cs typeface="Verdana"/>
              </a:rPr>
              <a:t>m</a:t>
            </a:r>
            <a:r>
              <a:rPr sz="1832" i="1" spc="87" dirty="0">
                <a:solidFill>
                  <a:srgbClr val="332B2B"/>
                </a:solidFill>
                <a:latin typeface="Verdana"/>
                <a:cs typeface="Verdana"/>
              </a:rPr>
              <a:t>p</a:t>
            </a:r>
            <a:r>
              <a:rPr sz="1832" i="1" spc="-79" dirty="0">
                <a:solidFill>
                  <a:srgbClr val="332B2B"/>
                </a:solidFill>
                <a:latin typeface="Verdana"/>
                <a:cs typeface="Verdana"/>
              </a:rPr>
              <a:t>r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o</a:t>
            </a:r>
            <a:r>
              <a:rPr sz="1832" i="1" spc="-131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832" i="1" spc="9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166" dirty="0">
                <a:solidFill>
                  <a:srgbClr val="332B2B"/>
                </a:solidFill>
                <a:latin typeface="Verdana"/>
                <a:cs typeface="Verdana"/>
              </a:rPr>
              <a:t> </a:t>
            </a:r>
            <a:r>
              <a:rPr sz="1832" i="1" spc="-26" dirty="0">
                <a:solidFill>
                  <a:srgbClr val="332B2B"/>
                </a:solidFill>
                <a:latin typeface="Verdana"/>
                <a:cs typeface="Verdana"/>
              </a:rPr>
              <a:t>li</a:t>
            </a:r>
            <a:r>
              <a:rPr sz="1832" i="1" spc="-131" dirty="0">
                <a:solidFill>
                  <a:srgbClr val="332B2B"/>
                </a:solidFill>
                <a:latin typeface="Verdana"/>
                <a:cs typeface="Verdana"/>
              </a:rPr>
              <a:t>v</a:t>
            </a:r>
            <a:r>
              <a:rPr sz="1832" i="1" dirty="0">
                <a:solidFill>
                  <a:srgbClr val="332B2B"/>
                </a:solidFill>
                <a:latin typeface="Verdana"/>
                <a:cs typeface="Verdana"/>
              </a:rPr>
              <a:t>e</a:t>
            </a:r>
            <a:r>
              <a:rPr sz="1832" i="1" spc="-70" dirty="0">
                <a:solidFill>
                  <a:srgbClr val="332B2B"/>
                </a:solidFill>
                <a:latin typeface="Verdana"/>
                <a:cs typeface="Verdana"/>
              </a:rPr>
              <a:t>s</a:t>
            </a:r>
            <a:r>
              <a:rPr sz="1832" i="1" spc="-279" dirty="0">
                <a:solidFill>
                  <a:srgbClr val="332B2B"/>
                </a:solidFill>
                <a:latin typeface="Verdana"/>
                <a:cs typeface="Verdana"/>
              </a:rPr>
              <a:t>.</a:t>
            </a:r>
            <a:endParaRPr sz="1832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55939" y="1129298"/>
            <a:ext cx="1644147" cy="1229471"/>
          </a:xfrm>
          <a:prstGeom prst="rect">
            <a:avLst/>
          </a:prstGeom>
        </p:spPr>
        <p:txBody>
          <a:bodyPr vert="horz" wrap="square" lIns="0" tIns="21050" rIns="0" bIns="0" rtlCol="0" anchor="t">
            <a:spAutoFit/>
          </a:bodyPr>
          <a:lstStyle/>
          <a:p>
            <a:pPr marL="22158">
              <a:spcBef>
                <a:spcPts val="166"/>
              </a:spcBef>
            </a:pPr>
            <a:r>
              <a:rPr lang="en-US" sz="2617" spc="-61" dirty="0">
                <a:solidFill>
                  <a:srgbClr val="382F2F"/>
                </a:solidFill>
                <a:latin typeface="SimSun"/>
                <a:cs typeface="SimSun"/>
              </a:rPr>
              <a:t/>
            </a:r>
            <a:br>
              <a:rPr lang="en-US" sz="2617" spc="-61" dirty="0">
                <a:solidFill>
                  <a:srgbClr val="382F2F"/>
                </a:solidFill>
                <a:latin typeface="SimSun"/>
                <a:cs typeface="SimSun"/>
              </a:rPr>
            </a:br>
            <a:r>
              <a:rPr lang="en-IN" sz="2617" spc="-61" dirty="0">
                <a:solidFill>
                  <a:srgbClr val="382F2F"/>
                </a:solidFill>
                <a:latin typeface="SimSun"/>
                <a:cs typeface="SimSun"/>
              </a:rPr>
              <a:t/>
            </a:r>
            <a:br>
              <a:rPr lang="en-IN" sz="2617" spc="-61" dirty="0">
                <a:solidFill>
                  <a:srgbClr val="382F2F"/>
                </a:solidFill>
                <a:latin typeface="SimSun"/>
                <a:cs typeface="SimSun"/>
              </a:rPr>
            </a:br>
            <a:r>
              <a:rPr sz="2617" spc="-61" dirty="0">
                <a:solidFill>
                  <a:srgbClr val="382F2F"/>
                </a:solidFill>
                <a:latin typeface="SimSun"/>
                <a:cs typeface="SimSun"/>
              </a:rPr>
              <a:t>C</a:t>
            </a:r>
            <a:r>
              <a:rPr sz="2617" spc="-61" dirty="0">
                <a:latin typeface="SimSun"/>
                <a:cs typeface="SimSun"/>
              </a:rPr>
              <a:t>o</a:t>
            </a:r>
            <a:r>
              <a:rPr sz="2617" spc="-61" dirty="0">
                <a:solidFill>
                  <a:srgbClr val="382F2F"/>
                </a:solidFill>
                <a:latin typeface="SimSun"/>
                <a:cs typeface="SimSun"/>
              </a:rPr>
              <a:t>nclusio</a:t>
            </a:r>
            <a:r>
              <a:rPr sz="2617" spc="-61" dirty="0">
                <a:latin typeface="SimSun"/>
                <a:cs typeface="SimSun"/>
              </a:rPr>
              <a:t>n</a:t>
            </a:r>
            <a:endParaRPr sz="2617" dirty="0">
              <a:latin typeface="SimSun"/>
              <a:cs typeface="SimSu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EE52C-9607-F3A7-3B16-1628917B4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27" y="91995"/>
            <a:ext cx="11725191" cy="1543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231" y="1628078"/>
            <a:ext cx="6886086" cy="1115122"/>
          </a:xfrm>
        </p:spPr>
        <p:txBody>
          <a:bodyPr>
            <a:normAutofit/>
          </a:bodyPr>
          <a:lstStyle/>
          <a:p>
            <a:r>
              <a:rPr lang="en-IN" sz="3600" dirty="0"/>
              <a:t>SDG mapping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40266" y="3244334"/>
            <a:ext cx="7956602" cy="2476242"/>
          </a:xfrm>
        </p:spPr>
        <p:txBody>
          <a:bodyPr>
            <a:normAutofit fontScale="32500" lnSpcReduction="20000"/>
          </a:bodyPr>
          <a:lstStyle/>
          <a:p>
            <a:pPr fontAlgn="base"/>
            <a:r>
              <a:rPr lang="en-US" sz="5500" b="1" dirty="0"/>
              <a:t>3: Good Health and Well-being</a:t>
            </a:r>
            <a:r>
              <a:rPr lang="en-US" sz="5500" dirty="0"/>
              <a:t>​</a:t>
            </a:r>
          </a:p>
          <a:p>
            <a:pPr fontAlgn="base"/>
            <a:r>
              <a:rPr lang="en-US" sz="5500" dirty="0"/>
              <a:t>Predicting diseases early can lead to timely interventions, reducing mortality and improving health outcomes.</a:t>
            </a:r>
            <a:r>
              <a:rPr lang="en-US" sz="5500" dirty="0" smtClean="0"/>
              <a:t>​</a:t>
            </a:r>
          </a:p>
          <a:p>
            <a:pPr fontAlgn="base"/>
            <a:endParaRPr lang="en-US" sz="5500" dirty="0"/>
          </a:p>
          <a:p>
            <a:pPr fontAlgn="base"/>
            <a:r>
              <a:rPr lang="en-US" sz="5500" b="1" dirty="0"/>
              <a:t>9: Industry, Innovation, and Infrastructure</a:t>
            </a:r>
            <a:r>
              <a:rPr lang="en-US" sz="5500" dirty="0"/>
              <a:t>​</a:t>
            </a:r>
          </a:p>
          <a:p>
            <a:pPr fontAlgn="base"/>
            <a:r>
              <a:rPr lang="en-US" sz="5500" dirty="0"/>
              <a:t>Utilizes AI/ML, big data, and digital healthcare innovations to improve diagnostics.</a:t>
            </a:r>
          </a:p>
          <a:p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1EE52C-9607-F3A7-3B16-1628917B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2519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1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1EE52C-9607-F3A7-3B16-1628917B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3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3265"/>
            <a:ext cx="5948008" cy="53147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3265"/>
            <a:ext cx="6096000" cy="53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2011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_2SEEDS">
      <a:dk1>
        <a:srgbClr val="000000"/>
      </a:dk1>
      <a:lt1>
        <a:srgbClr val="FFFFFF"/>
      </a:lt1>
      <a:dk2>
        <a:srgbClr val="243541"/>
      </a:dk2>
      <a:lt2>
        <a:srgbClr val="E8E6E2"/>
      </a:lt2>
      <a:accent1>
        <a:srgbClr val="7F97BA"/>
      </a:accent1>
      <a:accent2>
        <a:srgbClr val="7CA9B2"/>
      </a:accent2>
      <a:accent3>
        <a:srgbClr val="9696C6"/>
      </a:accent3>
      <a:accent4>
        <a:srgbClr val="BA7F9A"/>
      </a:accent4>
      <a:accent5>
        <a:srgbClr val="C69698"/>
      </a:accent5>
      <a:accent6>
        <a:srgbClr val="BA957F"/>
      </a:accent6>
      <a:hlink>
        <a:srgbClr val="977F5C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352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SimSun</vt:lpstr>
      <vt:lpstr>Arial</vt:lpstr>
      <vt:lpstr>Avenir Next</vt:lpstr>
      <vt:lpstr>LiberationSerif_e_1</vt:lpstr>
      <vt:lpstr>LiberationSerif-Bold_9_1</vt:lpstr>
      <vt:lpstr>Seaford Display</vt:lpstr>
      <vt:lpstr>System Font Regular</vt:lpstr>
      <vt:lpstr>Tenorite</vt:lpstr>
      <vt:lpstr>Verdana</vt:lpstr>
      <vt:lpstr>MadridVTI</vt:lpstr>
      <vt:lpstr>Fitness Activity Recognition for healthcare</vt:lpstr>
      <vt:lpstr>PROBLEM STATEMENT:</vt:lpstr>
      <vt:lpstr>PowerPoint Presentation</vt:lpstr>
      <vt:lpstr> Data Privacy and Security: </vt:lpstr>
      <vt:lpstr>Machine Learning in Healthcare</vt:lpstr>
      <vt:lpstr>  Web Development for Health Recognition</vt:lpstr>
      <vt:lpstr>  Conclusion</vt:lpstr>
      <vt:lpstr>SDG mapping</vt:lpstr>
      <vt:lpstr>PowerPoint Presentation</vt:lpstr>
      <vt:lpstr> Disease Check</vt:lpstr>
      <vt:lpstr>ALGORITHMS</vt:lpstr>
      <vt:lpstr>PowerPoint Presentation</vt:lpstr>
      <vt:lpstr> Research Paper Status: ACCEPTED</vt:lpstr>
      <vt:lpstr>Research Paper Certificate</vt:lpstr>
      <vt:lpstr> Patent Status : PUBLISHED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activity recognition for Psychological Disease Prediction</dc:title>
  <dc:creator>RAHUL SHOUNDIC</dc:creator>
  <cp:lastModifiedBy>Rahul</cp:lastModifiedBy>
  <cp:revision>22</cp:revision>
  <dcterms:created xsi:type="dcterms:W3CDTF">2024-02-15T00:44:48Z</dcterms:created>
  <dcterms:modified xsi:type="dcterms:W3CDTF">2025-05-24T21:36:54Z</dcterms:modified>
</cp:coreProperties>
</file>